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72" r:id="rId3"/>
    <p:sldId id="260" r:id="rId4"/>
    <p:sldId id="287" r:id="rId5"/>
    <p:sldId id="261" r:id="rId6"/>
    <p:sldId id="263" r:id="rId7"/>
    <p:sldId id="264" r:id="rId8"/>
    <p:sldId id="266" r:id="rId9"/>
    <p:sldId id="289" r:id="rId10"/>
    <p:sldId id="269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5D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83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Ajuste%20trayectorias%20-%20Software%20MG\ISA_Adjustment_Project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0189536328661079"/>
          <c:y val="2.9039019631779239E-2"/>
          <c:w val="0.68715263995793852"/>
          <c:h val="0.87480046640734965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H_Observed</c:v>
                </c:pt>
              </c:strCache>
            </c:strRef>
          </c:tx>
          <c:xVal>
            <c:numRef>
              <c:f>Sheet1!$A$4:$A$96</c:f>
              <c:numCache>
                <c:formatCode>General</c:formatCode>
                <c:ptCount val="93"/>
                <c:pt idx="0">
                  <c:v>24.200196004485601</c:v>
                </c:pt>
                <c:pt idx="1">
                  <c:v>24.1992341717831</c:v>
                </c:pt>
                <c:pt idx="2">
                  <c:v>24.1981967784719</c:v>
                </c:pt>
                <c:pt idx="3">
                  <c:v>24.197077906145399</c:v>
                </c:pt>
                <c:pt idx="4">
                  <c:v>24.195871174348699</c:v>
                </c:pt>
                <c:pt idx="5">
                  <c:v>24.194569704651201</c:v>
                </c:pt>
                <c:pt idx="6">
                  <c:v>24.1931660819371</c:v>
                </c:pt>
                <c:pt idx="7">
                  <c:v>24.191652312704001</c:v>
                </c:pt>
                <c:pt idx="8">
                  <c:v>24.190019780143999</c:v>
                </c:pt>
                <c:pt idx="9">
                  <c:v>24.18825919575</c:v>
                </c:pt>
                <c:pt idx="10">
                  <c:v>24.186360547193299</c:v>
                </c:pt>
                <c:pt idx="11">
                  <c:v>24.1843130421836</c:v>
                </c:pt>
                <c:pt idx="12">
                  <c:v>24.182105048002299</c:v>
                </c:pt>
                <c:pt idx="13">
                  <c:v>24.1797240263836</c:v>
                </c:pt>
                <c:pt idx="14">
                  <c:v>24.177156463385501</c:v>
                </c:pt>
                <c:pt idx="15">
                  <c:v>24.174387793876299</c:v>
                </c:pt>
                <c:pt idx="16">
                  <c:v>24.171402320226299</c:v>
                </c:pt>
                <c:pt idx="17">
                  <c:v>24.168183124763999</c:v>
                </c:pt>
                <c:pt idx="18">
                  <c:v>24.1647119755267</c:v>
                </c:pt>
                <c:pt idx="19">
                  <c:v>24.160969224807801</c:v>
                </c:pt>
                <c:pt idx="20">
                  <c:v>24.156933699953299</c:v>
                </c:pt>
                <c:pt idx="21">
                  <c:v>24.152582585826298</c:v>
                </c:pt>
                <c:pt idx="22">
                  <c:v>24.147891298324001</c:v>
                </c:pt>
                <c:pt idx="23">
                  <c:v>24.142833348277001</c:v>
                </c:pt>
                <c:pt idx="24">
                  <c:v>24.137380195018402</c:v>
                </c:pt>
                <c:pt idx="25">
                  <c:v>24.131501088861501</c:v>
                </c:pt>
                <c:pt idx="26">
                  <c:v>24.125162901666499</c:v>
                </c:pt>
                <c:pt idx="27">
                  <c:v>24.1183299446296</c:v>
                </c:pt>
                <c:pt idx="28">
                  <c:v>24.110963772361401</c:v>
                </c:pt>
                <c:pt idx="29">
                  <c:v>24.103022972258</c:v>
                </c:pt>
                <c:pt idx="30">
                  <c:v>24.094462938111199</c:v>
                </c:pt>
                <c:pt idx="31">
                  <c:v>24.085235626828101</c:v>
                </c:pt>
                <c:pt idx="32">
                  <c:v>24.075289297056901</c:v>
                </c:pt>
                <c:pt idx="33">
                  <c:v>24.0656632079559</c:v>
                </c:pt>
                <c:pt idx="34">
                  <c:v>24.0554746597339</c:v>
                </c:pt>
                <c:pt idx="35">
                  <c:v>24.0437499531692</c:v>
                </c:pt>
                <c:pt idx="36">
                  <c:v>24.0312367628134</c:v>
                </c:pt>
                <c:pt idx="37">
                  <c:v>24.017709541287299</c:v>
                </c:pt>
                <c:pt idx="38">
                  <c:v>24.003107058073599</c:v>
                </c:pt>
                <c:pt idx="39">
                  <c:v>23.9873185525061</c:v>
                </c:pt>
                <c:pt idx="40">
                  <c:v>23.970238981447999</c:v>
                </c:pt>
                <c:pt idx="41">
                  <c:v>23.951749716259801</c:v>
                </c:pt>
                <c:pt idx="42">
                  <c:v>23.931722375872301</c:v>
                </c:pt>
                <c:pt idx="43">
                  <c:v>23.910017293307501</c:v>
                </c:pt>
                <c:pt idx="44">
                  <c:v>23.886483804863101</c:v>
                </c:pt>
                <c:pt idx="45">
                  <c:v>23.860960122019002</c:v>
                </c:pt>
                <c:pt idx="46">
                  <c:v>23.833273406056499</c:v>
                </c:pt>
                <c:pt idx="47">
                  <c:v>23.8032397987031</c:v>
                </c:pt>
                <c:pt idx="48">
                  <c:v>23.7706644034112</c:v>
                </c:pt>
                <c:pt idx="49">
                  <c:v>23.735341116860202</c:v>
                </c:pt>
                <c:pt idx="50">
                  <c:v>23.697052228434501</c:v>
                </c:pt>
                <c:pt idx="51">
                  <c:v>23.655567693771602</c:v>
                </c:pt>
                <c:pt idx="52">
                  <c:v>23.610643995986099</c:v>
                </c:pt>
                <c:pt idx="53">
                  <c:v>23.562022520070698</c:v>
                </c:pt>
                <c:pt idx="54">
                  <c:v>23.5094273884012</c:v>
                </c:pt>
                <c:pt idx="55">
                  <c:v>23.452562735743602</c:v>
                </c:pt>
                <c:pt idx="56">
                  <c:v>23.391109439851402</c:v>
                </c:pt>
                <c:pt idx="57">
                  <c:v>23.324721365665599</c:v>
                </c:pt>
                <c:pt idx="58">
                  <c:v>23.2530212238273</c:v>
                </c:pt>
                <c:pt idx="59">
                  <c:v>23.175596183763702</c:v>
                </c:pt>
                <c:pt idx="60">
                  <c:v>23.0919934141284</c:v>
                </c:pt>
                <c:pt idx="61">
                  <c:v>23.001715745738998</c:v>
                </c:pt>
                <c:pt idx="62">
                  <c:v>22.904217662267101</c:v>
                </c:pt>
                <c:pt idx="63">
                  <c:v>22.798901821033802</c:v>
                </c:pt>
                <c:pt idx="64">
                  <c:v>22.6851162909972</c:v>
                </c:pt>
                <c:pt idx="65">
                  <c:v>22.562152669271899</c:v>
                </c:pt>
                <c:pt idx="66">
                  <c:v>22.429245204155599</c:v>
                </c:pt>
                <c:pt idx="67">
                  <c:v>22.2855710153055</c:v>
                </c:pt>
                <c:pt idx="68">
                  <c:v>22.130251464565902</c:v>
                </c:pt>
                <c:pt idx="69">
                  <c:v>21.9623546986357</c:v>
                </c:pt>
                <c:pt idx="70">
                  <c:v>21.7808993623254</c:v>
                </c:pt>
                <c:pt idx="71">
                  <c:v>21.584859474014099</c:v>
                </c:pt>
                <c:pt idx="72">
                  <c:v>21.3731704688424</c:v>
                </c:pt>
                <c:pt idx="73">
                  <c:v>21.144736455832501</c:v>
                </c:pt>
                <c:pt idx="74">
                  <c:v>20.898438807652202</c:v>
                </c:pt>
                <c:pt idx="75">
                  <c:v>20.633146309804101</c:v>
                </c:pt>
                <c:pt idx="76">
                  <c:v>20.347727240792199</c:v>
                </c:pt>
                <c:pt idx="77">
                  <c:v>20.041063933707601</c:v>
                </c:pt>
                <c:pt idx="78">
                  <c:v>19.712070575057901</c:v>
                </c:pt>
                <c:pt idx="79">
                  <c:v>19.359715214405998</c:v>
                </c:pt>
                <c:pt idx="80">
                  <c:v>18.9830471663516</c:v>
                </c:pt>
                <c:pt idx="81">
                  <c:v>18.581231152533299</c:v>
                </c:pt>
                <c:pt idx="82">
                  <c:v>18.153589611280701</c:v>
                </c:pt>
                <c:pt idx="83">
                  <c:v>17.699654536619501</c:v>
                </c:pt>
                <c:pt idx="84">
                  <c:v>17.219229918246299</c:v>
                </c:pt>
                <c:pt idx="85">
                  <c:v>16.712465240957201</c:v>
                </c:pt>
                <c:pt idx="86">
                  <c:v>16.179939447787699</c:v>
                </c:pt>
                <c:pt idx="87">
                  <c:v>15.6227531493856</c:v>
                </c:pt>
                <c:pt idx="88">
                  <c:v>15.0426245645977</c:v>
                </c:pt>
                <c:pt idx="89">
                  <c:v>14.4419816661455</c:v>
                </c:pt>
                <c:pt idx="90">
                  <c:v>13.8240393991434</c:v>
                </c:pt>
                <c:pt idx="91">
                  <c:v>13.1928470324924</c:v>
                </c:pt>
                <c:pt idx="92">
                  <c:v>12.553287491365399</c:v>
                </c:pt>
              </c:numCache>
            </c:numRef>
          </c:xVal>
          <c:yVal>
            <c:numRef>
              <c:f>Sheet1!$B$4:$B$96</c:f>
              <c:numCache>
                <c:formatCode>General</c:formatCode>
                <c:ptCount val="93"/>
                <c:pt idx="0">
                  <c:v>67.697309531814099</c:v>
                </c:pt>
                <c:pt idx="1">
                  <c:v>67.154610044237501</c:v>
                </c:pt>
                <c:pt idx="2">
                  <c:v>66.612034428779396</c:v>
                </c:pt>
                <c:pt idx="3">
                  <c:v>66.069584430438994</c:v>
                </c:pt>
                <c:pt idx="4">
                  <c:v>65.5272619305224</c:v>
                </c:pt>
                <c:pt idx="5">
                  <c:v>64.985068957255805</c:v>
                </c:pt>
                <c:pt idx="6">
                  <c:v>64.4430076972194</c:v>
                </c:pt>
                <c:pt idx="7">
                  <c:v>63.901080507668901</c:v>
                </c:pt>
                <c:pt idx="8">
                  <c:v>63.359289929811702</c:v>
                </c:pt>
                <c:pt idx="9">
                  <c:v>62.817638703110497</c:v>
                </c:pt>
                <c:pt idx="10">
                  <c:v>62.276129780694703</c:v>
                </c:pt>
                <c:pt idx="11">
                  <c:v>61.734766345964502</c:v>
                </c:pt>
                <c:pt idx="12">
                  <c:v>61.193551830478697</c:v>
                </c:pt>
                <c:pt idx="13">
                  <c:v>60.652489933224999</c:v>
                </c:pt>
                <c:pt idx="14">
                  <c:v>60.111584641379999</c:v>
                </c:pt>
                <c:pt idx="15">
                  <c:v>59.570840252671303</c:v>
                </c:pt>
                <c:pt idx="16">
                  <c:v>59.030261399465701</c:v>
                </c:pt>
                <c:pt idx="17">
                  <c:v>58.489853074715199</c:v>
                </c:pt>
                <c:pt idx="18">
                  <c:v>57.949620659902301</c:v>
                </c:pt>
                <c:pt idx="19">
                  <c:v>57.409569955138103</c:v>
                </c:pt>
                <c:pt idx="20">
                  <c:v>56.869707211576497</c:v>
                </c:pt>
                <c:pt idx="21">
                  <c:v>56.330039166320802</c:v>
                </c:pt>
                <c:pt idx="22">
                  <c:v>55.790573080013601</c:v>
                </c:pt>
                <c:pt idx="23">
                  <c:v>55.251316777311203</c:v>
                </c:pt>
                <c:pt idx="24">
                  <c:v>54.712278690462902</c:v>
                </c:pt>
                <c:pt idx="25">
                  <c:v>54.173467906229902</c:v>
                </c:pt>
                <c:pt idx="26">
                  <c:v>53.634894216394898</c:v>
                </c:pt>
                <c:pt idx="27">
                  <c:v>53.096568172133303</c:v>
                </c:pt>
                <c:pt idx="28">
                  <c:v>52.558501142536898</c:v>
                </c:pt>
                <c:pt idx="29">
                  <c:v>52.020705377600201</c:v>
                </c:pt>
                <c:pt idx="30">
                  <c:v>51.483194076003102</c:v>
                </c:pt>
                <c:pt idx="31">
                  <c:v>50.945981458049197</c:v>
                </c:pt>
                <c:pt idx="32">
                  <c:v>50.409082844139199</c:v>
                </c:pt>
                <c:pt idx="33">
                  <c:v>49.872514739193299</c:v>
                </c:pt>
                <c:pt idx="34">
                  <c:v>49.336246118884603</c:v>
                </c:pt>
                <c:pt idx="35">
                  <c:v>48.800332825670999</c:v>
                </c:pt>
                <c:pt idx="36">
                  <c:v>48.264787215556098</c:v>
                </c:pt>
                <c:pt idx="37">
                  <c:v>47.729631765713499</c:v>
                </c:pt>
                <c:pt idx="38">
                  <c:v>47.194888853334199</c:v>
                </c:pt>
                <c:pt idx="39">
                  <c:v>46.660583648560603</c:v>
                </c:pt>
                <c:pt idx="40">
                  <c:v>46.1267434247425</c:v>
                </c:pt>
                <c:pt idx="41">
                  <c:v>45.593397989003698</c:v>
                </c:pt>
                <c:pt idx="42">
                  <c:v>45.060579852081602</c:v>
                </c:pt>
                <c:pt idx="43">
                  <c:v>44.528324487626797</c:v>
                </c:pt>
                <c:pt idx="44">
                  <c:v>43.996670569815301</c:v>
                </c:pt>
                <c:pt idx="45">
                  <c:v>43.465660219242302</c:v>
                </c:pt>
                <c:pt idx="46">
                  <c:v>42.9353392457135</c:v>
                </c:pt>
                <c:pt idx="47">
                  <c:v>42.405757390300799</c:v>
                </c:pt>
                <c:pt idx="48">
                  <c:v>41.876968566259997</c:v>
                </c:pt>
                <c:pt idx="49">
                  <c:v>41.349031101416202</c:v>
                </c:pt>
                <c:pt idx="50">
                  <c:v>40.822007986074802</c:v>
                </c:pt>
                <c:pt idx="51">
                  <c:v>40.295967132707901</c:v>
                </c:pt>
                <c:pt idx="52">
                  <c:v>39.7709816556333</c:v>
                </c:pt>
                <c:pt idx="53">
                  <c:v>39.247130180753601</c:v>
                </c:pt>
                <c:pt idx="54">
                  <c:v>38.724497196853498</c:v>
                </c:pt>
                <c:pt idx="55">
                  <c:v>38.203173460808998</c:v>
                </c:pt>
                <c:pt idx="56">
                  <c:v>37.683256469130697</c:v>
                </c:pt>
                <c:pt idx="57">
                  <c:v>37.164851007447801</c:v>
                </c:pt>
                <c:pt idx="58">
                  <c:v>36.648069787751403</c:v>
                </c:pt>
                <c:pt idx="59">
                  <c:v>36.133034180507202</c:v>
                </c:pt>
                <c:pt idx="60">
                  <c:v>35.619875045217803</c:v>
                </c:pt>
                <c:pt idx="61">
                  <c:v>35.108733658871301</c:v>
                </c:pt>
                <c:pt idx="62">
                  <c:v>34.599762737208501</c:v>
                </c:pt>
                <c:pt idx="63">
                  <c:v>34.093127539163497</c:v>
                </c:pt>
                <c:pt idx="64">
                  <c:v>33.589007040472602</c:v>
                </c:pt>
                <c:pt idx="65">
                  <c:v>33.087595158560802</c:v>
                </c:pt>
                <c:pt idx="66">
                  <c:v>32.589102007613597</c:v>
                </c:pt>
                <c:pt idx="67">
                  <c:v>32.093755160342504</c:v>
                </c:pt>
                <c:pt idx="68">
                  <c:v>31.6018008914176</c:v>
                </c:pt>
                <c:pt idx="69">
                  <c:v>31.113505376793601</c:v>
                </c:pt>
                <c:pt idx="70">
                  <c:v>30.6291558230505</c:v>
                </c:pt>
                <c:pt idx="71">
                  <c:v>30.1490615011244</c:v>
                </c:pt>
                <c:pt idx="72">
                  <c:v>29.673554659008001</c:v>
                </c:pt>
                <c:pt idx="73">
                  <c:v>29.2029912876373</c:v>
                </c:pt>
                <c:pt idx="74">
                  <c:v>28.737751712585599</c:v>
                </c:pt>
                <c:pt idx="75">
                  <c:v>28.2782409806114</c:v>
                </c:pt>
                <c:pt idx="76">
                  <c:v>27.824889003731201</c:v>
                </c:pt>
                <c:pt idx="77">
                  <c:v>27.378150413522199</c:v>
                </c:pt>
                <c:pt idx="78">
                  <c:v>26.9385040640833</c:v>
                </c:pt>
                <c:pt idx="79">
                  <c:v>26.506452103053501</c:v>
                </c:pt>
                <c:pt idx="80">
                  <c:v>26.0825185062169</c:v>
                </c:pt>
                <c:pt idx="81">
                  <c:v>25.6672469430262</c:v>
                </c:pt>
                <c:pt idx="82">
                  <c:v>25.2611978092005</c:v>
                </c:pt>
                <c:pt idx="83">
                  <c:v>24.864944230850899</c:v>
                </c:pt>
                <c:pt idx="84">
                  <c:v>24.4790668163403</c:v>
                </c:pt>
                <c:pt idx="85">
                  <c:v>24.104146913192601</c:v>
                </c:pt>
                <c:pt idx="86">
                  <c:v>23.740758126162198</c:v>
                </c:pt>
                <c:pt idx="87">
                  <c:v>23.389455880155801</c:v>
                </c:pt>
                <c:pt idx="88">
                  <c:v>23.050764881964</c:v>
                </c:pt>
                <c:pt idx="89">
                  <c:v>22.725164463566401</c:v>
                </c:pt>
                <c:pt idx="90">
                  <c:v>22.413071992681001</c:v>
                </c:pt>
                <c:pt idx="91">
                  <c:v>22.114824823865298</c:v>
                </c:pt>
                <c:pt idx="92">
                  <c:v>21.830661634044699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5AF7-4B9A-991F-5936EF81BEB2}"/>
            </c:ext>
          </c:extLst>
        </c:ser>
        <c:ser>
          <c:idx val="1"/>
          <c:order val="1"/>
          <c:tx>
            <c:strRef>
              <c:f>Sheet1!$C$3</c:f>
              <c:strCache>
                <c:ptCount val="1"/>
                <c:pt idx="0">
                  <c:v>H_ISA</c:v>
                </c:pt>
              </c:strCache>
            </c:strRef>
          </c:tx>
          <c:xVal>
            <c:numRef>
              <c:f>Sheet1!$A$4:$A$96</c:f>
              <c:numCache>
                <c:formatCode>General</c:formatCode>
                <c:ptCount val="93"/>
                <c:pt idx="0">
                  <c:v>24.200196004485601</c:v>
                </c:pt>
                <c:pt idx="1">
                  <c:v>24.1992341717831</c:v>
                </c:pt>
                <c:pt idx="2">
                  <c:v>24.1981967784719</c:v>
                </c:pt>
                <c:pt idx="3">
                  <c:v>24.197077906145399</c:v>
                </c:pt>
                <c:pt idx="4">
                  <c:v>24.195871174348699</c:v>
                </c:pt>
                <c:pt idx="5">
                  <c:v>24.194569704651201</c:v>
                </c:pt>
                <c:pt idx="6">
                  <c:v>24.1931660819371</c:v>
                </c:pt>
                <c:pt idx="7">
                  <c:v>24.191652312704001</c:v>
                </c:pt>
                <c:pt idx="8">
                  <c:v>24.190019780143999</c:v>
                </c:pt>
                <c:pt idx="9">
                  <c:v>24.18825919575</c:v>
                </c:pt>
                <c:pt idx="10">
                  <c:v>24.186360547193299</c:v>
                </c:pt>
                <c:pt idx="11">
                  <c:v>24.1843130421836</c:v>
                </c:pt>
                <c:pt idx="12">
                  <c:v>24.182105048002299</c:v>
                </c:pt>
                <c:pt idx="13">
                  <c:v>24.1797240263836</c:v>
                </c:pt>
                <c:pt idx="14">
                  <c:v>24.177156463385501</c:v>
                </c:pt>
                <c:pt idx="15">
                  <c:v>24.174387793876299</c:v>
                </c:pt>
                <c:pt idx="16">
                  <c:v>24.171402320226299</c:v>
                </c:pt>
                <c:pt idx="17">
                  <c:v>24.168183124763999</c:v>
                </c:pt>
                <c:pt idx="18">
                  <c:v>24.1647119755267</c:v>
                </c:pt>
                <c:pt idx="19">
                  <c:v>24.160969224807801</c:v>
                </c:pt>
                <c:pt idx="20">
                  <c:v>24.156933699953299</c:v>
                </c:pt>
                <c:pt idx="21">
                  <c:v>24.152582585826298</c:v>
                </c:pt>
                <c:pt idx="22">
                  <c:v>24.147891298324001</c:v>
                </c:pt>
                <c:pt idx="23">
                  <c:v>24.142833348277001</c:v>
                </c:pt>
                <c:pt idx="24">
                  <c:v>24.137380195018402</c:v>
                </c:pt>
                <c:pt idx="25">
                  <c:v>24.131501088861501</c:v>
                </c:pt>
                <c:pt idx="26">
                  <c:v>24.125162901666499</c:v>
                </c:pt>
                <c:pt idx="27">
                  <c:v>24.1183299446296</c:v>
                </c:pt>
                <c:pt idx="28">
                  <c:v>24.110963772361401</c:v>
                </c:pt>
                <c:pt idx="29">
                  <c:v>24.103022972258</c:v>
                </c:pt>
                <c:pt idx="30">
                  <c:v>24.094462938111199</c:v>
                </c:pt>
                <c:pt idx="31">
                  <c:v>24.085235626828101</c:v>
                </c:pt>
                <c:pt idx="32">
                  <c:v>24.075289297056901</c:v>
                </c:pt>
                <c:pt idx="33">
                  <c:v>24.0656632079559</c:v>
                </c:pt>
                <c:pt idx="34">
                  <c:v>24.0554746597339</c:v>
                </c:pt>
                <c:pt idx="35">
                  <c:v>24.0437499531692</c:v>
                </c:pt>
                <c:pt idx="36">
                  <c:v>24.0312367628134</c:v>
                </c:pt>
                <c:pt idx="37">
                  <c:v>24.017709541287299</c:v>
                </c:pt>
                <c:pt idx="38">
                  <c:v>24.003107058073599</c:v>
                </c:pt>
                <c:pt idx="39">
                  <c:v>23.9873185525061</c:v>
                </c:pt>
                <c:pt idx="40">
                  <c:v>23.970238981447999</c:v>
                </c:pt>
                <c:pt idx="41">
                  <c:v>23.951749716259801</c:v>
                </c:pt>
                <c:pt idx="42">
                  <c:v>23.931722375872301</c:v>
                </c:pt>
                <c:pt idx="43">
                  <c:v>23.910017293307501</c:v>
                </c:pt>
                <c:pt idx="44">
                  <c:v>23.886483804863101</c:v>
                </c:pt>
                <c:pt idx="45">
                  <c:v>23.860960122019002</c:v>
                </c:pt>
                <c:pt idx="46">
                  <c:v>23.833273406056499</c:v>
                </c:pt>
                <c:pt idx="47">
                  <c:v>23.8032397987031</c:v>
                </c:pt>
                <c:pt idx="48">
                  <c:v>23.7706644034112</c:v>
                </c:pt>
                <c:pt idx="49">
                  <c:v>23.735341116860202</c:v>
                </c:pt>
                <c:pt idx="50">
                  <c:v>23.697052228434501</c:v>
                </c:pt>
                <c:pt idx="51">
                  <c:v>23.655567693771602</c:v>
                </c:pt>
                <c:pt idx="52">
                  <c:v>23.610643995986099</c:v>
                </c:pt>
                <c:pt idx="53">
                  <c:v>23.562022520070698</c:v>
                </c:pt>
                <c:pt idx="54">
                  <c:v>23.5094273884012</c:v>
                </c:pt>
                <c:pt idx="55">
                  <c:v>23.452562735743602</c:v>
                </c:pt>
                <c:pt idx="56">
                  <c:v>23.391109439851402</c:v>
                </c:pt>
                <c:pt idx="57">
                  <c:v>23.324721365665599</c:v>
                </c:pt>
                <c:pt idx="58">
                  <c:v>23.2530212238273</c:v>
                </c:pt>
                <c:pt idx="59">
                  <c:v>23.175596183763702</c:v>
                </c:pt>
                <c:pt idx="60">
                  <c:v>23.0919934141284</c:v>
                </c:pt>
                <c:pt idx="61">
                  <c:v>23.001715745738998</c:v>
                </c:pt>
                <c:pt idx="62">
                  <c:v>22.904217662267101</c:v>
                </c:pt>
                <c:pt idx="63">
                  <c:v>22.798901821033802</c:v>
                </c:pt>
                <c:pt idx="64">
                  <c:v>22.6851162909972</c:v>
                </c:pt>
                <c:pt idx="65">
                  <c:v>22.562152669271899</c:v>
                </c:pt>
                <c:pt idx="66">
                  <c:v>22.429245204155599</c:v>
                </c:pt>
                <c:pt idx="67">
                  <c:v>22.2855710153055</c:v>
                </c:pt>
                <c:pt idx="68">
                  <c:v>22.130251464565902</c:v>
                </c:pt>
                <c:pt idx="69">
                  <c:v>21.9623546986357</c:v>
                </c:pt>
                <c:pt idx="70">
                  <c:v>21.7808993623254</c:v>
                </c:pt>
                <c:pt idx="71">
                  <c:v>21.584859474014099</c:v>
                </c:pt>
                <c:pt idx="72">
                  <c:v>21.3731704688424</c:v>
                </c:pt>
                <c:pt idx="73">
                  <c:v>21.144736455832501</c:v>
                </c:pt>
                <c:pt idx="74">
                  <c:v>20.898438807652202</c:v>
                </c:pt>
                <c:pt idx="75">
                  <c:v>20.633146309804101</c:v>
                </c:pt>
                <c:pt idx="76">
                  <c:v>20.347727240792199</c:v>
                </c:pt>
                <c:pt idx="77">
                  <c:v>20.041063933707601</c:v>
                </c:pt>
                <c:pt idx="78">
                  <c:v>19.712070575057901</c:v>
                </c:pt>
                <c:pt idx="79">
                  <c:v>19.359715214405998</c:v>
                </c:pt>
                <c:pt idx="80">
                  <c:v>18.9830471663516</c:v>
                </c:pt>
                <c:pt idx="81">
                  <c:v>18.581231152533299</c:v>
                </c:pt>
                <c:pt idx="82">
                  <c:v>18.153589611280701</c:v>
                </c:pt>
                <c:pt idx="83">
                  <c:v>17.699654536619501</c:v>
                </c:pt>
                <c:pt idx="84">
                  <c:v>17.219229918246299</c:v>
                </c:pt>
                <c:pt idx="85">
                  <c:v>16.712465240957201</c:v>
                </c:pt>
                <c:pt idx="86">
                  <c:v>16.179939447787699</c:v>
                </c:pt>
                <c:pt idx="87">
                  <c:v>15.6227531493856</c:v>
                </c:pt>
                <c:pt idx="88">
                  <c:v>15.0426245645977</c:v>
                </c:pt>
                <c:pt idx="89">
                  <c:v>14.4419816661455</c:v>
                </c:pt>
                <c:pt idx="90">
                  <c:v>13.8240393991434</c:v>
                </c:pt>
                <c:pt idx="91">
                  <c:v>13.1928470324924</c:v>
                </c:pt>
                <c:pt idx="92">
                  <c:v>12.553287491365399</c:v>
                </c:pt>
              </c:numCache>
            </c:numRef>
          </c:xVal>
          <c:yVal>
            <c:numRef>
              <c:f>Sheet1!$C$4:$C$96</c:f>
              <c:numCache>
                <c:formatCode>General</c:formatCode>
                <c:ptCount val="93"/>
                <c:pt idx="0">
                  <c:v>68.220484999999996</c:v>
                </c:pt>
                <c:pt idx="1">
                  <c:v>67.646625</c:v>
                </c:pt>
                <c:pt idx="2">
                  <c:v>67.076633999999999</c:v>
                </c:pt>
                <c:pt idx="3">
                  <c:v>66.51079</c:v>
                </c:pt>
                <c:pt idx="4">
                  <c:v>65.949264999999997</c:v>
                </c:pt>
                <c:pt idx="5">
                  <c:v>65.391467000000006</c:v>
                </c:pt>
                <c:pt idx="6">
                  <c:v>64.836809000000002</c:v>
                </c:pt>
                <c:pt idx="7">
                  <c:v>64.284996000000007</c:v>
                </c:pt>
                <c:pt idx="8">
                  <c:v>63.736024999999998</c:v>
                </c:pt>
                <c:pt idx="9">
                  <c:v>63.190198000000002</c:v>
                </c:pt>
                <c:pt idx="10">
                  <c:v>62.647880000000001</c:v>
                </c:pt>
                <c:pt idx="11">
                  <c:v>62.109434999999998</c:v>
                </c:pt>
                <c:pt idx="12">
                  <c:v>61.574854000000002</c:v>
                </c:pt>
                <c:pt idx="13">
                  <c:v>61.043871000000003</c:v>
                </c:pt>
                <c:pt idx="14">
                  <c:v>60.516367000000002</c:v>
                </c:pt>
                <c:pt idx="15">
                  <c:v>59.992303999999997</c:v>
                </c:pt>
                <c:pt idx="16">
                  <c:v>59.471431000000003</c:v>
                </c:pt>
                <c:pt idx="17">
                  <c:v>58.953522999999997</c:v>
                </c:pt>
                <c:pt idx="18">
                  <c:v>58.438510000000001</c:v>
                </c:pt>
                <c:pt idx="19">
                  <c:v>57.926416000000003</c:v>
                </c:pt>
                <c:pt idx="20">
                  <c:v>57.417292000000003</c:v>
                </c:pt>
                <c:pt idx="21">
                  <c:v>56.911259000000001</c:v>
                </c:pt>
                <c:pt idx="22">
                  <c:v>56.408484000000001</c:v>
                </c:pt>
                <c:pt idx="23">
                  <c:v>55.908915</c:v>
                </c:pt>
                <c:pt idx="24">
                  <c:v>55.412272000000002</c:v>
                </c:pt>
                <c:pt idx="25">
                  <c:v>54.918401000000003</c:v>
                </c:pt>
                <c:pt idx="26">
                  <c:v>54.427267000000001</c:v>
                </c:pt>
                <c:pt idx="27">
                  <c:v>53.938896</c:v>
                </c:pt>
                <c:pt idx="28">
                  <c:v>53.453369000000002</c:v>
                </c:pt>
                <c:pt idx="29">
                  <c:v>52.970821999999998</c:v>
                </c:pt>
                <c:pt idx="30">
                  <c:v>52.491157000000001</c:v>
                </c:pt>
                <c:pt idx="31">
                  <c:v>52.013227999999998</c:v>
                </c:pt>
                <c:pt idx="32">
                  <c:v>51.535953999999997</c:v>
                </c:pt>
                <c:pt idx="33">
                  <c:v>51.058632000000003</c:v>
                </c:pt>
                <c:pt idx="34">
                  <c:v>50.581018999999998</c:v>
                </c:pt>
                <c:pt idx="35">
                  <c:v>50.103510999999997</c:v>
                </c:pt>
                <c:pt idx="36">
                  <c:v>49.626556999999998</c:v>
                </c:pt>
                <c:pt idx="37">
                  <c:v>49.150570000000002</c:v>
                </c:pt>
                <c:pt idx="38">
                  <c:v>48.674799999999998</c:v>
                </c:pt>
                <c:pt idx="39">
                  <c:v>48.197724000000001</c:v>
                </c:pt>
                <c:pt idx="40">
                  <c:v>47.718305999999998</c:v>
                </c:pt>
                <c:pt idx="41">
                  <c:v>47.235981000000002</c:v>
                </c:pt>
                <c:pt idx="42">
                  <c:v>46.750698999999997</c:v>
                </c:pt>
                <c:pt idx="43">
                  <c:v>46.262725000000003</c:v>
                </c:pt>
                <c:pt idx="44">
                  <c:v>45.772489</c:v>
                </c:pt>
                <c:pt idx="45">
                  <c:v>45.280369999999998</c:v>
                </c:pt>
                <c:pt idx="46">
                  <c:v>44.786270000000002</c:v>
                </c:pt>
                <c:pt idx="47">
                  <c:v>44.290197999999997</c:v>
                </c:pt>
                <c:pt idx="48">
                  <c:v>43.792389999999997</c:v>
                </c:pt>
                <c:pt idx="49">
                  <c:v>43.292884000000001</c:v>
                </c:pt>
                <c:pt idx="50">
                  <c:v>42.791246000000001</c:v>
                </c:pt>
                <c:pt idx="51">
                  <c:v>42.287326</c:v>
                </c:pt>
                <c:pt idx="52">
                  <c:v>41.781264999999998</c:v>
                </c:pt>
                <c:pt idx="53">
                  <c:v>41.273099000000002</c:v>
                </c:pt>
                <c:pt idx="54">
                  <c:v>40.762763999999997</c:v>
                </c:pt>
                <c:pt idx="55">
                  <c:v>40.250478000000001</c:v>
                </c:pt>
                <c:pt idx="56">
                  <c:v>39.736648000000002</c:v>
                </c:pt>
                <c:pt idx="57">
                  <c:v>39.221299999999999</c:v>
                </c:pt>
                <c:pt idx="58">
                  <c:v>38.704355999999997</c:v>
                </c:pt>
                <c:pt idx="59">
                  <c:v>38.186056999999998</c:v>
                </c:pt>
                <c:pt idx="60">
                  <c:v>37.666794000000003</c:v>
                </c:pt>
                <c:pt idx="61">
                  <c:v>37.146408000000001</c:v>
                </c:pt>
                <c:pt idx="62">
                  <c:v>36.624738999999998</c:v>
                </c:pt>
                <c:pt idx="63">
                  <c:v>36.102009000000002</c:v>
                </c:pt>
                <c:pt idx="64">
                  <c:v>35.578671</c:v>
                </c:pt>
                <c:pt idx="65">
                  <c:v>35.055038000000003</c:v>
                </c:pt>
                <c:pt idx="66">
                  <c:v>34.531547000000003</c:v>
                </c:pt>
                <c:pt idx="67">
                  <c:v>34.008865</c:v>
                </c:pt>
                <c:pt idx="68">
                  <c:v>33.487760000000002</c:v>
                </c:pt>
                <c:pt idx="69">
                  <c:v>32.968733</c:v>
                </c:pt>
                <c:pt idx="70">
                  <c:v>32.452322000000002</c:v>
                </c:pt>
                <c:pt idx="71">
                  <c:v>31.939243000000001</c:v>
                </c:pt>
                <c:pt idx="72">
                  <c:v>31.430273</c:v>
                </c:pt>
                <c:pt idx="73">
                  <c:v>30.925706000000002</c:v>
                </c:pt>
                <c:pt idx="74">
                  <c:v>30.425751999999999</c:v>
                </c:pt>
                <c:pt idx="75">
                  <c:v>29.930889000000001</c:v>
                </c:pt>
                <c:pt idx="76">
                  <c:v>29.441780999999999</c:v>
                </c:pt>
                <c:pt idx="77">
                  <c:v>28.958886</c:v>
                </c:pt>
                <c:pt idx="78">
                  <c:v>28.482443</c:v>
                </c:pt>
                <c:pt idx="79">
                  <c:v>28.012944999999998</c:v>
                </c:pt>
                <c:pt idx="80">
                  <c:v>27.551093000000002</c:v>
                </c:pt>
                <c:pt idx="81">
                  <c:v>27.09769</c:v>
                </c:pt>
                <c:pt idx="82">
                  <c:v>26.653411999999999</c:v>
                </c:pt>
                <c:pt idx="83">
                  <c:v>26.218971</c:v>
                </c:pt>
                <c:pt idx="84">
                  <c:v>25.795185</c:v>
                </c:pt>
                <c:pt idx="85">
                  <c:v>25.382923000000002</c:v>
                </c:pt>
                <c:pt idx="86">
                  <c:v>24.983022999999999</c:v>
                </c:pt>
                <c:pt idx="87">
                  <c:v>24.595974999999999</c:v>
                </c:pt>
                <c:pt idx="88">
                  <c:v>24.222182</c:v>
                </c:pt>
                <c:pt idx="89">
                  <c:v>23.862141000000001</c:v>
                </c:pt>
                <c:pt idx="90">
                  <c:v>23.516368</c:v>
                </c:pt>
                <c:pt idx="91">
                  <c:v>23.185345000000002</c:v>
                </c:pt>
                <c:pt idx="92">
                  <c:v>22.869463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5AF7-4B9A-991F-5936EF81BEB2}"/>
            </c:ext>
          </c:extLst>
        </c:ser>
        <c:ser>
          <c:idx val="2"/>
          <c:order val="2"/>
          <c:tx>
            <c:strRef>
              <c:f>Sheet1!$D$3</c:f>
              <c:strCache>
                <c:ptCount val="1"/>
                <c:pt idx="0">
                  <c:v>H_Weather Station</c:v>
                </c:pt>
              </c:strCache>
            </c:strRef>
          </c:tx>
          <c:spPr>
            <a:ln w="25400" cap="flat" cmpd="sng" algn="ctr">
              <a:solidFill>
                <a:schemeClr val="accent6"/>
              </a:solidFill>
              <a:prstDash val="solid"/>
            </a:ln>
            <a:effectLst/>
          </c:spPr>
          <c:marker>
            <c:spPr>
              <a:solidFill>
                <a:schemeClr val="lt1"/>
              </a:solidFill>
              <a:ln w="25400" cap="flat" cmpd="sng" algn="ctr">
                <a:solidFill>
                  <a:schemeClr val="accent6"/>
                </a:solidFill>
                <a:prstDash val="solid"/>
              </a:ln>
              <a:effectLst/>
            </c:spPr>
          </c:marker>
          <c:xVal>
            <c:numRef>
              <c:f>Sheet1!$A$4:$A$96</c:f>
              <c:numCache>
                <c:formatCode>General</c:formatCode>
                <c:ptCount val="93"/>
                <c:pt idx="0">
                  <c:v>24.200196004485601</c:v>
                </c:pt>
                <c:pt idx="1">
                  <c:v>24.1992341717831</c:v>
                </c:pt>
                <c:pt idx="2">
                  <c:v>24.1981967784719</c:v>
                </c:pt>
                <c:pt idx="3">
                  <c:v>24.197077906145399</c:v>
                </c:pt>
                <c:pt idx="4">
                  <c:v>24.195871174348699</c:v>
                </c:pt>
                <c:pt idx="5">
                  <c:v>24.194569704651201</c:v>
                </c:pt>
                <c:pt idx="6">
                  <c:v>24.1931660819371</c:v>
                </c:pt>
                <c:pt idx="7">
                  <c:v>24.191652312704001</c:v>
                </c:pt>
                <c:pt idx="8">
                  <c:v>24.190019780143999</c:v>
                </c:pt>
                <c:pt idx="9">
                  <c:v>24.18825919575</c:v>
                </c:pt>
                <c:pt idx="10">
                  <c:v>24.186360547193299</c:v>
                </c:pt>
                <c:pt idx="11">
                  <c:v>24.1843130421836</c:v>
                </c:pt>
                <c:pt idx="12">
                  <c:v>24.182105048002299</c:v>
                </c:pt>
                <c:pt idx="13">
                  <c:v>24.1797240263836</c:v>
                </c:pt>
                <c:pt idx="14">
                  <c:v>24.177156463385501</c:v>
                </c:pt>
                <c:pt idx="15">
                  <c:v>24.174387793876299</c:v>
                </c:pt>
                <c:pt idx="16">
                  <c:v>24.171402320226299</c:v>
                </c:pt>
                <c:pt idx="17">
                  <c:v>24.168183124763999</c:v>
                </c:pt>
                <c:pt idx="18">
                  <c:v>24.1647119755267</c:v>
                </c:pt>
                <c:pt idx="19">
                  <c:v>24.160969224807801</c:v>
                </c:pt>
                <c:pt idx="20">
                  <c:v>24.156933699953299</c:v>
                </c:pt>
                <c:pt idx="21">
                  <c:v>24.152582585826298</c:v>
                </c:pt>
                <c:pt idx="22">
                  <c:v>24.147891298324001</c:v>
                </c:pt>
                <c:pt idx="23">
                  <c:v>24.142833348277001</c:v>
                </c:pt>
                <c:pt idx="24">
                  <c:v>24.137380195018402</c:v>
                </c:pt>
                <c:pt idx="25">
                  <c:v>24.131501088861501</c:v>
                </c:pt>
                <c:pt idx="26">
                  <c:v>24.125162901666499</c:v>
                </c:pt>
                <c:pt idx="27">
                  <c:v>24.1183299446296</c:v>
                </c:pt>
                <c:pt idx="28">
                  <c:v>24.110963772361401</c:v>
                </c:pt>
                <c:pt idx="29">
                  <c:v>24.103022972258</c:v>
                </c:pt>
                <c:pt idx="30">
                  <c:v>24.094462938111199</c:v>
                </c:pt>
                <c:pt idx="31">
                  <c:v>24.085235626828101</c:v>
                </c:pt>
                <c:pt idx="32">
                  <c:v>24.075289297056901</c:v>
                </c:pt>
                <c:pt idx="33">
                  <c:v>24.0656632079559</c:v>
                </c:pt>
                <c:pt idx="34">
                  <c:v>24.0554746597339</c:v>
                </c:pt>
                <c:pt idx="35">
                  <c:v>24.0437499531692</c:v>
                </c:pt>
                <c:pt idx="36">
                  <c:v>24.0312367628134</c:v>
                </c:pt>
                <c:pt idx="37">
                  <c:v>24.017709541287299</c:v>
                </c:pt>
                <c:pt idx="38">
                  <c:v>24.003107058073599</c:v>
                </c:pt>
                <c:pt idx="39">
                  <c:v>23.9873185525061</c:v>
                </c:pt>
                <c:pt idx="40">
                  <c:v>23.970238981447999</c:v>
                </c:pt>
                <c:pt idx="41">
                  <c:v>23.951749716259801</c:v>
                </c:pt>
                <c:pt idx="42">
                  <c:v>23.931722375872301</c:v>
                </c:pt>
                <c:pt idx="43">
                  <c:v>23.910017293307501</c:v>
                </c:pt>
                <c:pt idx="44">
                  <c:v>23.886483804863101</c:v>
                </c:pt>
                <c:pt idx="45">
                  <c:v>23.860960122019002</c:v>
                </c:pt>
                <c:pt idx="46">
                  <c:v>23.833273406056499</c:v>
                </c:pt>
                <c:pt idx="47">
                  <c:v>23.8032397987031</c:v>
                </c:pt>
                <c:pt idx="48">
                  <c:v>23.7706644034112</c:v>
                </c:pt>
                <c:pt idx="49">
                  <c:v>23.735341116860202</c:v>
                </c:pt>
                <c:pt idx="50">
                  <c:v>23.697052228434501</c:v>
                </c:pt>
                <c:pt idx="51">
                  <c:v>23.655567693771602</c:v>
                </c:pt>
                <c:pt idx="52">
                  <c:v>23.610643995986099</c:v>
                </c:pt>
                <c:pt idx="53">
                  <c:v>23.562022520070698</c:v>
                </c:pt>
                <c:pt idx="54">
                  <c:v>23.5094273884012</c:v>
                </c:pt>
                <c:pt idx="55">
                  <c:v>23.452562735743602</c:v>
                </c:pt>
                <c:pt idx="56">
                  <c:v>23.391109439851402</c:v>
                </c:pt>
                <c:pt idx="57">
                  <c:v>23.324721365665599</c:v>
                </c:pt>
                <c:pt idx="58">
                  <c:v>23.2530212238273</c:v>
                </c:pt>
                <c:pt idx="59">
                  <c:v>23.175596183763702</c:v>
                </c:pt>
                <c:pt idx="60">
                  <c:v>23.0919934141284</c:v>
                </c:pt>
                <c:pt idx="61">
                  <c:v>23.001715745738998</c:v>
                </c:pt>
                <c:pt idx="62">
                  <c:v>22.904217662267101</c:v>
                </c:pt>
                <c:pt idx="63">
                  <c:v>22.798901821033802</c:v>
                </c:pt>
                <c:pt idx="64">
                  <c:v>22.6851162909972</c:v>
                </c:pt>
                <c:pt idx="65">
                  <c:v>22.562152669271899</c:v>
                </c:pt>
                <c:pt idx="66">
                  <c:v>22.429245204155599</c:v>
                </c:pt>
                <c:pt idx="67">
                  <c:v>22.2855710153055</c:v>
                </c:pt>
                <c:pt idx="68">
                  <c:v>22.130251464565902</c:v>
                </c:pt>
                <c:pt idx="69">
                  <c:v>21.9623546986357</c:v>
                </c:pt>
                <c:pt idx="70">
                  <c:v>21.7808993623254</c:v>
                </c:pt>
                <c:pt idx="71">
                  <c:v>21.584859474014099</c:v>
                </c:pt>
                <c:pt idx="72">
                  <c:v>21.3731704688424</c:v>
                </c:pt>
                <c:pt idx="73">
                  <c:v>21.144736455832501</c:v>
                </c:pt>
                <c:pt idx="74">
                  <c:v>20.898438807652202</c:v>
                </c:pt>
                <c:pt idx="75">
                  <c:v>20.633146309804101</c:v>
                </c:pt>
                <c:pt idx="76">
                  <c:v>20.347727240792199</c:v>
                </c:pt>
                <c:pt idx="77">
                  <c:v>20.041063933707601</c:v>
                </c:pt>
                <c:pt idx="78">
                  <c:v>19.712070575057901</c:v>
                </c:pt>
                <c:pt idx="79">
                  <c:v>19.359715214405998</c:v>
                </c:pt>
                <c:pt idx="80">
                  <c:v>18.9830471663516</c:v>
                </c:pt>
                <c:pt idx="81">
                  <c:v>18.581231152533299</c:v>
                </c:pt>
                <c:pt idx="82">
                  <c:v>18.153589611280701</c:v>
                </c:pt>
                <c:pt idx="83">
                  <c:v>17.699654536619501</c:v>
                </c:pt>
                <c:pt idx="84">
                  <c:v>17.219229918246299</c:v>
                </c:pt>
                <c:pt idx="85">
                  <c:v>16.712465240957201</c:v>
                </c:pt>
                <c:pt idx="86">
                  <c:v>16.179939447787699</c:v>
                </c:pt>
                <c:pt idx="87">
                  <c:v>15.6227531493856</c:v>
                </c:pt>
                <c:pt idx="88">
                  <c:v>15.0426245645977</c:v>
                </c:pt>
                <c:pt idx="89">
                  <c:v>14.4419816661455</c:v>
                </c:pt>
                <c:pt idx="90">
                  <c:v>13.8240393991434</c:v>
                </c:pt>
                <c:pt idx="91">
                  <c:v>13.1928470324924</c:v>
                </c:pt>
                <c:pt idx="92">
                  <c:v>12.553287491365399</c:v>
                </c:pt>
              </c:numCache>
            </c:numRef>
          </c:xVal>
          <c:yVal>
            <c:numRef>
              <c:f>Sheet1!$D$4:$D$96</c:f>
              <c:numCache>
                <c:formatCode>General</c:formatCode>
                <c:ptCount val="93"/>
                <c:pt idx="0">
                  <c:v>69.697309531814099</c:v>
                </c:pt>
                <c:pt idx="1">
                  <c:v>69.154610044237501</c:v>
                </c:pt>
                <c:pt idx="2">
                  <c:v>68.612034428779396</c:v>
                </c:pt>
                <c:pt idx="3">
                  <c:v>68.069584430438994</c:v>
                </c:pt>
                <c:pt idx="4">
                  <c:v>67.5272619305224</c:v>
                </c:pt>
                <c:pt idx="5">
                  <c:v>66.985068957255805</c:v>
                </c:pt>
                <c:pt idx="6">
                  <c:v>66.4430076972194</c:v>
                </c:pt>
                <c:pt idx="7">
                  <c:v>65.901080507668894</c:v>
                </c:pt>
                <c:pt idx="8">
                  <c:v>65.359289929811695</c:v>
                </c:pt>
                <c:pt idx="9">
                  <c:v>64.817638703110404</c:v>
                </c:pt>
                <c:pt idx="10">
                  <c:v>64.276129780694703</c:v>
                </c:pt>
                <c:pt idx="11">
                  <c:v>63.734766345964502</c:v>
                </c:pt>
                <c:pt idx="12">
                  <c:v>63.193551830478697</c:v>
                </c:pt>
                <c:pt idx="13">
                  <c:v>62.652489933224999</c:v>
                </c:pt>
                <c:pt idx="14">
                  <c:v>62.111584641379999</c:v>
                </c:pt>
                <c:pt idx="15">
                  <c:v>61.570840252671303</c:v>
                </c:pt>
                <c:pt idx="16">
                  <c:v>61.030261399465701</c:v>
                </c:pt>
                <c:pt idx="17">
                  <c:v>60.489853074715199</c:v>
                </c:pt>
                <c:pt idx="18">
                  <c:v>59.949620659902301</c:v>
                </c:pt>
                <c:pt idx="19">
                  <c:v>59.409569955138103</c:v>
                </c:pt>
                <c:pt idx="20">
                  <c:v>58.869707211576497</c:v>
                </c:pt>
                <c:pt idx="21">
                  <c:v>58.330039166320802</c:v>
                </c:pt>
                <c:pt idx="22">
                  <c:v>57.790573080013601</c:v>
                </c:pt>
                <c:pt idx="23">
                  <c:v>57.251316777311203</c:v>
                </c:pt>
                <c:pt idx="24">
                  <c:v>56.712278690462902</c:v>
                </c:pt>
                <c:pt idx="25">
                  <c:v>56.173467906229902</c:v>
                </c:pt>
                <c:pt idx="26">
                  <c:v>55.634894216394898</c:v>
                </c:pt>
                <c:pt idx="27">
                  <c:v>55.096568172133303</c:v>
                </c:pt>
                <c:pt idx="28">
                  <c:v>54.558501142536898</c:v>
                </c:pt>
                <c:pt idx="29">
                  <c:v>54.020705377600201</c:v>
                </c:pt>
                <c:pt idx="30">
                  <c:v>53.483194076003102</c:v>
                </c:pt>
                <c:pt idx="31">
                  <c:v>52.945981458049197</c:v>
                </c:pt>
                <c:pt idx="32">
                  <c:v>52.454692981274398</c:v>
                </c:pt>
                <c:pt idx="33">
                  <c:v>51.950913688756899</c:v>
                </c:pt>
                <c:pt idx="34">
                  <c:v>51.444904062581401</c:v>
                </c:pt>
                <c:pt idx="35">
                  <c:v>50.9366791394636</c:v>
                </c:pt>
                <c:pt idx="36">
                  <c:v>50.426171852292498</c:v>
                </c:pt>
                <c:pt idx="37">
                  <c:v>49.913290871875702</c:v>
                </c:pt>
                <c:pt idx="38">
                  <c:v>49.397921769879197</c:v>
                </c:pt>
                <c:pt idx="39">
                  <c:v>48.879943148954098</c:v>
                </c:pt>
                <c:pt idx="40">
                  <c:v>48.359240863937103</c:v>
                </c:pt>
                <c:pt idx="41">
                  <c:v>47.835723668204899</c:v>
                </c:pt>
                <c:pt idx="42">
                  <c:v>47.3093377823308</c:v>
                </c:pt>
                <c:pt idx="43">
                  <c:v>46.780079603876203</c:v>
                </c:pt>
                <c:pt idx="44">
                  <c:v>46.2480054755273</c:v>
                </c:pt>
                <c:pt idx="45">
                  <c:v>45.7132377820475</c:v>
                </c:pt>
                <c:pt idx="46">
                  <c:v>45.175966878035702</c:v>
                </c:pt>
                <c:pt idx="47">
                  <c:v>44.6364486693411</c:v>
                </c:pt>
                <c:pt idx="48">
                  <c:v>44.094997987947004</c:v>
                </c:pt>
                <c:pt idx="49">
                  <c:v>43.551978211302199</c:v>
                </c:pt>
                <c:pt idx="50">
                  <c:v>43.007787852189999</c:v>
                </c:pt>
                <c:pt idx="51">
                  <c:v>42.462845066215699</c:v>
                </c:pt>
                <c:pt idx="52">
                  <c:v>41.917571173787998</c:v>
                </c:pt>
                <c:pt idx="53">
                  <c:v>41.372374361559899</c:v>
                </c:pt>
                <c:pt idx="54">
                  <c:v>40.827634710093498</c:v>
                </c:pt>
                <c:pt idx="55">
                  <c:v>40.283691592258499</c:v>
                </c:pt>
                <c:pt idx="56">
                  <c:v>39.740834309228497</c:v>
                </c:pt>
                <c:pt idx="57">
                  <c:v>39.199296592330697</c:v>
                </c:pt>
                <c:pt idx="58">
                  <c:v>38.659255318395097</c:v>
                </c:pt>
                <c:pt idx="59">
                  <c:v>38.120833485514297</c:v>
                </c:pt>
                <c:pt idx="60">
                  <c:v>37.584107198272001</c:v>
                </c:pt>
                <c:pt idx="61">
                  <c:v>37.0491161387733</c:v>
                </c:pt>
                <c:pt idx="62">
                  <c:v>36.515876771973304</c:v>
                </c:pt>
                <c:pt idx="63">
                  <c:v>35.984397366634298</c:v>
                </c:pt>
                <c:pt idx="64">
                  <c:v>35.454693817491901</c:v>
                </c:pt>
                <c:pt idx="65">
                  <c:v>34.926805234895099</c:v>
                </c:pt>
                <c:pt idx="66">
                  <c:v>34.400808324411997</c:v>
                </c:pt>
                <c:pt idx="67">
                  <c:v>33.876829704098597</c:v>
                </c:pt>
                <c:pt idx="68">
                  <c:v>33.355055489658497</c:v>
                </c:pt>
                <c:pt idx="69">
                  <c:v>32.835737701822502</c:v>
                </c:pt>
                <c:pt idx="70">
                  <c:v>32.319197297263699</c:v>
                </c:pt>
                <c:pt idx="71">
                  <c:v>31.805823874083401</c:v>
                </c:pt>
                <c:pt idx="72">
                  <c:v>31.2960723352261</c:v>
                </c:pt>
                <c:pt idx="73">
                  <c:v>30.790456989639601</c:v>
                </c:pt>
                <c:pt idx="74">
                  <c:v>30.289543716228099</c:v>
                </c:pt>
                <c:pt idx="75">
                  <c:v>29.793940898722301</c:v>
                </c:pt>
                <c:pt idx="76">
                  <c:v>29.3042898549777</c:v>
                </c:pt>
                <c:pt idx="77">
                  <c:v>28.821255432232402</c:v>
                </c:pt>
                <c:pt idx="78">
                  <c:v>28.345517326682899</c:v>
                </c:pt>
                <c:pt idx="79">
                  <c:v>27.877762522743598</c:v>
                </c:pt>
                <c:pt idx="80">
                  <c:v>27.4186790500193</c:v>
                </c:pt>
                <c:pt idx="81">
                  <c:v>26.9689510424136</c:v>
                </c:pt>
                <c:pt idx="82">
                  <c:v>26.529254872989</c:v>
                </c:pt>
                <c:pt idx="83">
                  <c:v>26.100255948677599</c:v>
                </c:pt>
                <c:pt idx="84">
                  <c:v>25.682605597519402</c:v>
                </c:pt>
                <c:pt idx="85">
                  <c:v>25.276937382206501</c:v>
                </c:pt>
                <c:pt idx="86">
                  <c:v>24.8838621394274</c:v>
                </c:pt>
                <c:pt idx="87">
                  <c:v>24.503961085037201</c:v>
                </c:pt>
                <c:pt idx="88">
                  <c:v>24.1377764493919</c:v>
                </c:pt>
                <c:pt idx="89">
                  <c:v>23.7857993231998</c:v>
                </c:pt>
                <c:pt idx="90">
                  <c:v>23.448454707630699</c:v>
                </c:pt>
                <c:pt idx="91">
                  <c:v>23.126084173065301</c:v>
                </c:pt>
                <c:pt idx="92">
                  <c:v>22.818927025983999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5AF7-4B9A-991F-5936EF81BE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78570696"/>
        <c:axId val="278574224"/>
      </c:scatterChart>
      <c:valAx>
        <c:axId val="278570696"/>
        <c:scaling>
          <c:orientation val="minMax"/>
          <c:min val="12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Velocity (Km/s)</a:t>
                </a:r>
              </a:p>
            </c:rich>
          </c:tx>
          <c:layout>
            <c:manualLayout>
              <c:xMode val="edge"/>
              <c:yMode val="edge"/>
              <c:x val="0.71796667962744642"/>
              <c:y val="0.8342116610423696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B3B3B3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s-ES"/>
          </a:p>
        </c:txPr>
        <c:crossAx val="278574224"/>
        <c:crossesAt val="0"/>
        <c:crossBetween val="midCat"/>
      </c:valAx>
      <c:valAx>
        <c:axId val="278574224"/>
        <c:scaling>
          <c:orientation val="minMax"/>
          <c:max val="70"/>
          <c:min val="15"/>
        </c:scaling>
        <c:delete val="0"/>
        <c:axPos val="l"/>
        <c:majorGridlines>
          <c:spPr>
            <a:ln w="3175">
              <a:solidFill>
                <a:srgbClr val="B3B3B3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Height (Km)</a:t>
                </a:r>
              </a:p>
            </c:rich>
          </c:tx>
          <c:layout>
            <c:manualLayout>
              <c:xMode val="edge"/>
              <c:yMode val="edge"/>
              <c:x val="0.22401584435843749"/>
              <c:y val="4.0508686414198226E-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B3B3B3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s-ES"/>
          </a:p>
        </c:txPr>
        <c:crossAx val="278570696"/>
        <c:crossesAt val="0"/>
        <c:crossBetween val="midCat"/>
      </c:valAx>
      <c:spPr>
        <a:noFill/>
        <a:ln w="3175">
          <a:solidFill>
            <a:srgbClr val="B3B3B3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38817178201890506"/>
          <c:y val="0.10258905136857895"/>
          <c:w val="0.28777742626965641"/>
          <c:h val="0.28471158926916312"/>
        </c:manualLayout>
      </c:layout>
      <c:overlay val="0"/>
      <c:spPr>
        <a:noFill/>
        <a:ln w="25400">
          <a:noFill/>
        </a:ln>
      </c:spPr>
    </c:legend>
    <c:plotVisOnly val="1"/>
    <c:dispBlanksAs val="span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E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AE8884-EFBC-4CC1-B29E-38B72FC7D34E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0076DC-8606-45E5-A834-1A426920536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558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0076DC-8606-45E5-A834-1A426920536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867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A55E6-0F57-4D78-9736-2F56F3F1FF3E}" type="datetime1">
              <a:rPr lang="en-US" smtClean="0"/>
              <a:pPr/>
              <a:t>6/7/2016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947D5-5240-4D79-8ACE-814D79F778A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7E3D4-8321-485A-8F3F-5EFE35B738CD}" type="datetime1">
              <a:rPr lang="en-US" smtClean="0"/>
              <a:pPr/>
              <a:t>6/7/2016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947D5-5240-4D79-8ACE-814D79F778A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4EA41-8071-4FD5-B9FD-5775433C8466}" type="datetime1">
              <a:rPr lang="en-US" smtClean="0"/>
              <a:pPr/>
              <a:t>6/7/2016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947D5-5240-4D79-8ACE-814D79F778A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3BDD7-A73E-479E-9C44-B809A046BDFC}" type="datetime1">
              <a:rPr lang="en-US" smtClean="0"/>
              <a:pPr/>
              <a:t>6/7/2016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947D5-5240-4D79-8ACE-814D79F778A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382D7-F84C-49D7-A117-1207C2D7620B}" type="datetime1">
              <a:rPr lang="en-US" smtClean="0"/>
              <a:pPr/>
              <a:t>6/7/2016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947D5-5240-4D79-8ACE-814D79F778A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B703C-6146-4F26-838A-757AAC3533CA}" type="datetime1">
              <a:rPr lang="en-US" smtClean="0"/>
              <a:pPr/>
              <a:t>6/7/2016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947D5-5240-4D79-8ACE-814D79F778A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4C8A-C0A9-4073-AA0B-685493354D21}" type="datetime1">
              <a:rPr lang="en-US" smtClean="0"/>
              <a:pPr/>
              <a:t>6/7/2016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947D5-5240-4D79-8ACE-814D79F778A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B87F-CBB5-4410-96CF-312BD755D205}" type="datetime1">
              <a:rPr lang="en-US" smtClean="0"/>
              <a:pPr/>
              <a:t>6/7/2016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947D5-5240-4D79-8ACE-814D79F778A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14725-3101-4A05-AE20-345D2520F349}" type="datetime1">
              <a:rPr lang="en-US" smtClean="0"/>
              <a:pPr/>
              <a:t>6/7/2016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947D5-5240-4D79-8ACE-814D79F778A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0C523-DE3F-4F73-9D49-A7521E4B5B9D}" type="datetime1">
              <a:rPr lang="en-US" smtClean="0"/>
              <a:pPr/>
              <a:t>6/7/2016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947D5-5240-4D79-8ACE-814D79F778A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2D0A0-BFFD-43C9-A086-8670010D61E6}" type="datetime1">
              <a:rPr lang="en-US" smtClean="0"/>
              <a:pPr/>
              <a:t>6/7/2016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947D5-5240-4D79-8ACE-814D79F778A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BE117-0FE6-4ED5-9826-8B289AB5D75A}" type="datetime1">
              <a:rPr lang="en-US" smtClean="0"/>
              <a:pPr/>
              <a:t>6/7/2016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947D5-5240-4D79-8ACE-814D79F778A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9.wmf"/><Relationship Id="rId5" Type="http://schemas.openxmlformats.org/officeDocument/2006/relationships/image" Target="../media/image16.w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8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24.png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2.wmf"/><Relationship Id="rId4" Type="http://schemas.openxmlformats.org/officeDocument/2006/relationships/image" Target="../media/image25.png"/><Relationship Id="rId9" Type="http://schemas.openxmlformats.org/officeDocument/2006/relationships/oleObject" Target="../embeddings/oleObject17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2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1.wmf"/><Relationship Id="rId3" Type="http://schemas.openxmlformats.org/officeDocument/2006/relationships/image" Target="../media/image32.png"/><Relationship Id="rId7" Type="http://schemas.openxmlformats.org/officeDocument/2006/relationships/image" Target="../media/image31.wmf"/><Relationship Id="rId12" Type="http://schemas.openxmlformats.org/officeDocument/2006/relationships/oleObject" Target="../embeddings/oleObject26.bin"/><Relationship Id="rId17" Type="http://schemas.openxmlformats.org/officeDocument/2006/relationships/image" Target="../media/image23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28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4.bin"/><Relationship Id="rId11" Type="http://schemas.openxmlformats.org/officeDocument/2006/relationships/image" Target="../media/image20.wmf"/><Relationship Id="rId5" Type="http://schemas.openxmlformats.org/officeDocument/2006/relationships/image" Target="../media/image30.wmf"/><Relationship Id="rId15" Type="http://schemas.openxmlformats.org/officeDocument/2006/relationships/image" Target="../media/image22.wmf"/><Relationship Id="rId10" Type="http://schemas.openxmlformats.org/officeDocument/2006/relationships/oleObject" Target="../embeddings/oleObject25.bin"/><Relationship Id="rId4" Type="http://schemas.openxmlformats.org/officeDocument/2006/relationships/oleObject" Target="../embeddings/oleObject23.bin"/><Relationship Id="rId9" Type="http://schemas.openxmlformats.org/officeDocument/2006/relationships/image" Target="../media/image25.png"/><Relationship Id="rId14" Type="http://schemas.openxmlformats.org/officeDocument/2006/relationships/oleObject" Target="../embeddings/oleObject2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33.wmf"/><Relationship Id="rId4" Type="http://schemas.openxmlformats.org/officeDocument/2006/relationships/oleObject" Target="../embeddings/oleObject2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C000"/>
                </a:solidFill>
              </a:rPr>
              <a:t>A reliable methodology to determine fireball terminal heights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276600"/>
            <a:ext cx="6400800" cy="1752600"/>
          </a:xfrm>
        </p:spPr>
        <p:txBody>
          <a:bodyPr>
            <a:normAutofit lnSpcReduction="10000"/>
          </a:bodyPr>
          <a:lstStyle/>
          <a:p>
            <a:r>
              <a:rPr lang="es-ES" sz="2400" dirty="0"/>
              <a:t>Manuel Moreno-Ibáñez</a:t>
            </a:r>
            <a:r>
              <a:rPr lang="es-ES" sz="2400" baseline="30000" dirty="0"/>
              <a:t>1,2</a:t>
            </a:r>
            <a:r>
              <a:rPr lang="es-ES" sz="2400" dirty="0"/>
              <a:t>, </a:t>
            </a:r>
            <a:r>
              <a:rPr lang="es-ES" sz="2400" dirty="0" err="1"/>
              <a:t>Maria</a:t>
            </a:r>
            <a:r>
              <a:rPr lang="es-ES" sz="2400" dirty="0"/>
              <a:t> Gritsevich</a:t>
            </a:r>
            <a:r>
              <a:rPr lang="es-ES" sz="2400" baseline="30000" dirty="0"/>
              <a:t>2</a:t>
            </a:r>
            <a:endParaRPr lang="en-US" sz="2400" dirty="0"/>
          </a:p>
          <a:p>
            <a:r>
              <a:rPr lang="es-ES" sz="2400" dirty="0"/>
              <a:t>&amp; Josep M. Trigo-Rodríguez</a:t>
            </a:r>
            <a:r>
              <a:rPr lang="es-ES" sz="2400" baseline="30000" dirty="0"/>
              <a:t>1</a:t>
            </a:r>
            <a:r>
              <a:rPr lang="es-ES" sz="2400" dirty="0"/>
              <a:t> </a:t>
            </a:r>
          </a:p>
          <a:p>
            <a:endParaRPr lang="es-ES" sz="1300" dirty="0"/>
          </a:p>
          <a:p>
            <a:r>
              <a:rPr lang="es-ES" sz="2000" baseline="30000" dirty="0"/>
              <a:t>1</a:t>
            </a:r>
            <a:r>
              <a:rPr lang="es-ES" sz="2000" i="1" dirty="0"/>
              <a:t>Institute of </a:t>
            </a:r>
            <a:r>
              <a:rPr lang="es-ES" sz="2000" i="1" dirty="0" err="1"/>
              <a:t>Space</a:t>
            </a:r>
            <a:r>
              <a:rPr lang="es-ES" sz="2000" i="1" dirty="0"/>
              <a:t> </a:t>
            </a:r>
            <a:r>
              <a:rPr lang="es-ES" sz="2000" i="1" dirty="0" err="1"/>
              <a:t>Sciences</a:t>
            </a:r>
            <a:r>
              <a:rPr lang="es-ES" sz="2000" i="1" dirty="0"/>
              <a:t> (CSIC-IEEC), Barcelona, </a:t>
            </a:r>
            <a:r>
              <a:rPr lang="es-ES" sz="2000" i="1" dirty="0" err="1"/>
              <a:t>Spain</a:t>
            </a:r>
            <a:endParaRPr lang="es-ES" sz="2000" i="1" dirty="0"/>
          </a:p>
          <a:p>
            <a:r>
              <a:rPr lang="es-ES" sz="2000" baseline="30000" dirty="0"/>
              <a:t>2</a:t>
            </a:r>
            <a:r>
              <a:rPr lang="es-ES" sz="2000" i="1" dirty="0"/>
              <a:t>Finnish </a:t>
            </a:r>
            <a:r>
              <a:rPr lang="es-ES" sz="2000" i="1" dirty="0" err="1"/>
              <a:t>Geospatial</a:t>
            </a:r>
            <a:r>
              <a:rPr lang="es-ES" sz="2000" i="1" dirty="0"/>
              <a:t> </a:t>
            </a:r>
            <a:r>
              <a:rPr lang="es-ES" sz="2000" i="1" dirty="0" err="1"/>
              <a:t>Research</a:t>
            </a:r>
            <a:r>
              <a:rPr lang="es-ES" sz="2000" i="1" dirty="0"/>
              <a:t> </a:t>
            </a:r>
            <a:r>
              <a:rPr lang="es-ES" sz="2000" i="1" dirty="0" err="1"/>
              <a:t>Institute</a:t>
            </a:r>
            <a:r>
              <a:rPr lang="es-ES" sz="2000" i="1" dirty="0"/>
              <a:t> (FGI), </a:t>
            </a:r>
            <a:r>
              <a:rPr lang="es-ES" sz="2000" i="1" dirty="0" err="1"/>
              <a:t>Masala</a:t>
            </a:r>
            <a:r>
              <a:rPr lang="es-ES" sz="2000" i="1" dirty="0"/>
              <a:t>, </a:t>
            </a:r>
            <a:r>
              <a:rPr lang="es-ES" sz="2000" i="1" dirty="0" err="1"/>
              <a:t>Finland</a:t>
            </a:r>
            <a:endParaRPr lang="en-US" sz="2000" i="1" dirty="0"/>
          </a:p>
        </p:txBody>
      </p:sp>
      <p:pic>
        <p:nvPicPr>
          <p:cNvPr id="4" name="Picture 33" descr="ICE-CSI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6774" y="381000"/>
            <a:ext cx="1862128" cy="927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57 Imagen" descr="IEEC_corregit.t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9902" y="5231931"/>
            <a:ext cx="1709729" cy="559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72" descr="C:\Documents and Settings\trigo\Mis documentos\textos\projectes-ICE\logos\últimos\CSIC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84586" y="5890459"/>
            <a:ext cx="1600200" cy="574375"/>
          </a:xfrm>
          <a:prstGeom prst="rect">
            <a:avLst/>
          </a:prstGeom>
          <a:noFill/>
        </p:spPr>
      </p:pic>
      <p:pic>
        <p:nvPicPr>
          <p:cNvPr id="11" name="Kuva 29" descr="FGI_en_rgb.em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40275" y="381000"/>
            <a:ext cx="3476252" cy="1139111"/>
          </a:xfrm>
          <a:prstGeom prst="rect">
            <a:avLst/>
          </a:prstGeom>
        </p:spPr>
      </p:pic>
      <p:pic>
        <p:nvPicPr>
          <p:cNvPr id="12" name="Picture 3" descr="C:\Users\mg\Desktop\gg_FGI_small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902" y="5267924"/>
            <a:ext cx="1229698" cy="1245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947D5-5240-4D79-8ACE-814D79F778A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779060" y="4938084"/>
            <a:ext cx="8153400" cy="1295995"/>
          </a:xfrm>
          <a:prstGeom prst="roundRect">
            <a:avLst>
              <a:gd name="adj" fmla="val 3002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2">
              <a:buFont typeface="Century Gothic" pitchFamily="34" charset="0"/>
              <a:buChar char="•"/>
            </a:pPr>
            <a:r>
              <a:rPr lang="en-US" sz="1600" b="1" dirty="0">
                <a:solidFill>
                  <a:schemeClr val="bg2"/>
                </a:solidFill>
                <a:latin typeface="Century Gothic" pitchFamily="34" charset="0"/>
              </a:rPr>
              <a:t>Future work could scope new research  based on terminal height analysis. E.g. we can highly recommend the use of equation [7] also to solve inverse problem when heights and velocities are available from the observations, and parameters </a:t>
            </a:r>
            <a:r>
              <a:rPr lang="el-GR" sz="1600" b="1" dirty="0">
                <a:solidFill>
                  <a:schemeClr val="bg2"/>
                </a:solidFill>
              </a:rPr>
              <a:t>α</a:t>
            </a:r>
            <a:r>
              <a:rPr lang="en-GB" sz="1600" b="1" dirty="0">
                <a:solidFill>
                  <a:schemeClr val="bg2"/>
                </a:solidFill>
                <a:latin typeface="Century Gothic" pitchFamily="34" charset="0"/>
              </a:rPr>
              <a:t> and β </a:t>
            </a:r>
            <a:r>
              <a:rPr lang="en-US" sz="1600" b="1" dirty="0">
                <a:solidFill>
                  <a:schemeClr val="bg2"/>
                </a:solidFill>
                <a:latin typeface="Century Gothic" pitchFamily="34" charset="0"/>
              </a:rPr>
              <a:t>need to be derived.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1" name="8 CuadroTexto"/>
          <p:cNvSpPr txBox="1"/>
          <p:nvPr/>
        </p:nvSpPr>
        <p:spPr>
          <a:xfrm>
            <a:off x="3581400" y="198697"/>
            <a:ext cx="19812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Conclusions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180263" y="1066800"/>
            <a:ext cx="8153400" cy="959584"/>
          </a:xfrm>
          <a:prstGeom prst="roundRect">
            <a:avLst>
              <a:gd name="adj" fmla="val 2408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lvl="2">
              <a:buFont typeface="Century Gothic" pitchFamily="34" charset="0"/>
              <a:buChar char="•"/>
            </a:pPr>
            <a:r>
              <a:rPr lang="en-US" sz="1600" b="1" dirty="0">
                <a:latin typeface="Century Gothic" pitchFamily="34" charset="0"/>
              </a:rPr>
              <a:t>We have accurately derived the terminal heights for MORP fireballs using a new developed methodology based on scaling laws and dimensionless variables. </a:t>
            </a:r>
          </a:p>
        </p:txBody>
      </p:sp>
      <p:sp>
        <p:nvSpPr>
          <p:cNvPr id="13" name="Rectángulo redondeado 12"/>
          <p:cNvSpPr/>
          <p:nvPr/>
        </p:nvSpPr>
        <p:spPr>
          <a:xfrm>
            <a:off x="702860" y="2166396"/>
            <a:ext cx="8229600" cy="1015841"/>
          </a:xfrm>
          <a:prstGeom prst="roundRect">
            <a:avLst>
              <a:gd name="adj" fmla="val 3155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lvl="2">
              <a:buFont typeface="Century Gothic" pitchFamily="34" charset="0"/>
              <a:buChar char="•"/>
            </a:pPr>
            <a:r>
              <a:rPr lang="en-US" sz="1600" b="1" dirty="0">
                <a:solidFill>
                  <a:schemeClr val="bg2"/>
                </a:solidFill>
                <a:latin typeface="Century Gothic" pitchFamily="34" charset="0"/>
              </a:rPr>
              <a:t>This methodology had only been tested on several fully ablated fireballs with large </a:t>
            </a:r>
            <a:r>
              <a:rPr lang="en-GB" sz="1600" b="1" dirty="0">
                <a:solidFill>
                  <a:schemeClr val="bg2"/>
                </a:solidFill>
                <a:latin typeface="Century Gothic" pitchFamily="34" charset="0"/>
              </a:rPr>
              <a:t>β </a:t>
            </a:r>
            <a:r>
              <a:rPr lang="en-US" sz="1600" b="1" dirty="0">
                <a:solidFill>
                  <a:schemeClr val="bg2"/>
                </a:solidFill>
                <a:latin typeface="Century Gothic" pitchFamily="34" charset="0"/>
              </a:rPr>
              <a:t>values (</a:t>
            </a:r>
            <a:r>
              <a:rPr lang="en-US" sz="1600" b="1" dirty="0" err="1">
                <a:solidFill>
                  <a:schemeClr val="bg2"/>
                </a:solidFill>
                <a:latin typeface="Century Gothic" pitchFamily="34" charset="0"/>
              </a:rPr>
              <a:t>Gritsevich</a:t>
            </a:r>
            <a:r>
              <a:rPr lang="en-US" sz="1600" b="1" dirty="0">
                <a:solidFill>
                  <a:schemeClr val="bg2"/>
                </a:solidFill>
                <a:latin typeface="Century Gothic" pitchFamily="34" charset="0"/>
              </a:rPr>
              <a:t> and </a:t>
            </a:r>
            <a:r>
              <a:rPr lang="en-US" sz="1600" b="1" dirty="0" err="1">
                <a:solidFill>
                  <a:schemeClr val="bg2"/>
                </a:solidFill>
                <a:latin typeface="Century Gothic" pitchFamily="34" charset="0"/>
              </a:rPr>
              <a:t>Popelnskaya</a:t>
            </a:r>
            <a:r>
              <a:rPr lang="en-US" sz="1600" b="1" dirty="0">
                <a:solidFill>
                  <a:schemeClr val="bg2"/>
                </a:solidFill>
                <a:latin typeface="Century Gothic" pitchFamily="34" charset="0"/>
              </a:rPr>
              <a:t>, 2008). Now, we have proved it works equally for fully ablated fireballs and meteorite-producing ones.</a:t>
            </a:r>
          </a:p>
        </p:txBody>
      </p:sp>
      <p:sp>
        <p:nvSpPr>
          <p:cNvPr id="14" name="Rectángulo redondeado 13"/>
          <p:cNvSpPr/>
          <p:nvPr/>
        </p:nvSpPr>
        <p:spPr>
          <a:xfrm>
            <a:off x="104062" y="3396536"/>
            <a:ext cx="8305801" cy="1327249"/>
          </a:xfrm>
          <a:prstGeom prst="roundRect">
            <a:avLst>
              <a:gd name="adj" fmla="val 3299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lvl="2">
              <a:buFont typeface="Century Gothic" pitchFamily="34" charset="0"/>
              <a:buChar char="•"/>
            </a:pPr>
            <a:r>
              <a:rPr lang="en-US" sz="1600" b="1" dirty="0">
                <a:latin typeface="Century Gothic" pitchFamily="34" charset="0"/>
              </a:rPr>
              <a:t>The study of terminal height of large FN datasets could provide interesting knowledge about the recorded fireballs (e.g. works by </a:t>
            </a:r>
            <a:r>
              <a:rPr lang="en-US" sz="1600" b="1" dirty="0" err="1">
                <a:latin typeface="Century Gothic" pitchFamily="34" charset="0"/>
              </a:rPr>
              <a:t>Ceplecha</a:t>
            </a:r>
            <a:r>
              <a:rPr lang="en-US" sz="1600" b="1" dirty="0">
                <a:latin typeface="Century Gothic" pitchFamily="34" charset="0"/>
              </a:rPr>
              <a:t> and </a:t>
            </a:r>
            <a:r>
              <a:rPr lang="en-US" sz="1600" b="1" dirty="0" err="1">
                <a:latin typeface="Century Gothic" pitchFamily="34" charset="0"/>
              </a:rPr>
              <a:t>McCrosky</a:t>
            </a:r>
            <a:r>
              <a:rPr lang="en-US" sz="1600" b="1" dirty="0">
                <a:latin typeface="Century Gothic" pitchFamily="34" charset="0"/>
              </a:rPr>
              <a:t>, 1976; and Wetherill and </a:t>
            </a:r>
            <a:r>
              <a:rPr lang="en-US" sz="1600" b="1" dirty="0" err="1">
                <a:latin typeface="Century Gothic" pitchFamily="34" charset="0"/>
              </a:rPr>
              <a:t>Revelle</a:t>
            </a:r>
            <a:r>
              <a:rPr lang="en-US" sz="1600" b="1" dirty="0">
                <a:latin typeface="Century Gothic" pitchFamily="34" charset="0"/>
              </a:rPr>
              <a:t>, 1981), or show unexpected inaccuracies in the FN recordings.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947D5-5240-4D79-8ACE-814D79F778A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2" name="11 CuadroTexto"/>
          <p:cNvSpPr txBox="1"/>
          <p:nvPr/>
        </p:nvSpPr>
        <p:spPr>
          <a:xfrm>
            <a:off x="609600" y="1970306"/>
            <a:ext cx="79248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sz="1600" dirty="0">
              <a:latin typeface="Century Gothic" pitchFamily="34" charset="0"/>
            </a:endParaRPr>
          </a:p>
          <a:p>
            <a:r>
              <a:rPr lang="fi-FI" sz="1600" dirty="0">
                <a:latin typeface="Century Gothic" pitchFamily="34" charset="0"/>
              </a:rPr>
              <a:t>Z. Ceplecha and R.E. McCrosky, J.Geophys. Res. 81, 6257-6275 (1976).</a:t>
            </a:r>
          </a:p>
          <a:p>
            <a:pPr marL="342900" indent="-342900">
              <a:buAutoNum type="alphaUcPeriod"/>
            </a:pPr>
            <a:r>
              <a:rPr lang="en-US" sz="1600" dirty="0">
                <a:latin typeface="Century Gothic" panose="020B0502020202020204" pitchFamily="34" charset="0"/>
              </a:rPr>
              <a:t>Bouquet et al. Planetary Space Science 103:238-249 (2014).</a:t>
            </a:r>
          </a:p>
          <a:p>
            <a:r>
              <a:rPr lang="fi-FI" sz="1600" dirty="0">
                <a:latin typeface="Century Gothic" pitchFamily="34" charset="0"/>
              </a:rPr>
              <a:t>M. Gritsevich, Solar Syst. Res. 41 (6), 509-514 (2007).</a:t>
            </a:r>
          </a:p>
          <a:p>
            <a:r>
              <a:rPr lang="fi-FI" sz="1600" dirty="0">
                <a:latin typeface="Century Gothic" pitchFamily="34" charset="0"/>
              </a:rPr>
              <a:t>M. Gritsevich, Solar Syst. Res. 42, 372-390 (2008).</a:t>
            </a:r>
            <a:endParaRPr lang="en-US" sz="1600" dirty="0">
              <a:latin typeface="Century Gothic" pitchFamily="34" charset="0"/>
            </a:endParaRPr>
          </a:p>
          <a:p>
            <a:r>
              <a:rPr lang="fi-FI" sz="1600" dirty="0">
                <a:latin typeface="Century Gothic" pitchFamily="34" charset="0"/>
              </a:rPr>
              <a:t>M. Gritsevich and N.V. Popelenskaya, Doklady Phys. 53, 88-92 (2008).</a:t>
            </a:r>
          </a:p>
          <a:p>
            <a:r>
              <a:rPr lang="fi-FI" sz="1600" dirty="0">
                <a:latin typeface="Century Gothic" pitchFamily="34" charset="0"/>
              </a:rPr>
              <a:t>M. Gritsevich, Adv. Space Res. 44. 323-334 (2009).</a:t>
            </a:r>
          </a:p>
          <a:p>
            <a:r>
              <a:rPr lang="es-ES" sz="1600" dirty="0">
                <a:latin typeface="Century Gothic" panose="020B0502020202020204" pitchFamily="34" charset="0"/>
              </a:rPr>
              <a:t>M. </a:t>
            </a:r>
            <a:r>
              <a:rPr lang="pl-PL" sz="1600" dirty="0">
                <a:latin typeface="Century Gothic" panose="020B0502020202020204" pitchFamily="34" charset="0"/>
              </a:rPr>
              <a:t>Gritsevich, and </a:t>
            </a:r>
            <a:r>
              <a:rPr lang="es-ES" sz="1600" dirty="0">
                <a:latin typeface="Century Gothic" panose="020B0502020202020204" pitchFamily="34" charset="0"/>
              </a:rPr>
              <a:t>D. </a:t>
            </a:r>
            <a:r>
              <a:rPr lang="pl-PL" sz="1600" dirty="0">
                <a:latin typeface="Century Gothic" panose="020B0502020202020204" pitchFamily="34" charset="0"/>
              </a:rPr>
              <a:t>Koschny</a:t>
            </a:r>
            <a:r>
              <a:rPr lang="es-ES" sz="1600" dirty="0">
                <a:latin typeface="Century Gothic" panose="020B0502020202020204" pitchFamily="34" charset="0"/>
              </a:rPr>
              <a:t>, </a:t>
            </a:r>
            <a:r>
              <a:rPr lang="pl-PL" sz="1600" dirty="0">
                <a:latin typeface="Century Gothic" panose="020B0502020202020204" pitchFamily="34" charset="0"/>
              </a:rPr>
              <a:t>Icarus</a:t>
            </a:r>
            <a:r>
              <a:rPr lang="es-ES" sz="1600" dirty="0">
                <a:latin typeface="Century Gothic" panose="020B0502020202020204" pitchFamily="34" charset="0"/>
              </a:rPr>
              <a:t> </a:t>
            </a:r>
            <a:r>
              <a:rPr lang="pl-PL" sz="1600" dirty="0">
                <a:latin typeface="Century Gothic" panose="020B0502020202020204" pitchFamily="34" charset="0"/>
              </a:rPr>
              <a:t>212 (2), 877-884</a:t>
            </a:r>
            <a:r>
              <a:rPr lang="es-ES" sz="1600" dirty="0">
                <a:latin typeface="Century Gothic" panose="020B0502020202020204" pitchFamily="34" charset="0"/>
              </a:rPr>
              <a:t> (2011)</a:t>
            </a:r>
            <a:r>
              <a:rPr lang="pl-PL" sz="1600" dirty="0">
                <a:latin typeface="Century Gothic" panose="020B0502020202020204" pitchFamily="34" charset="0"/>
              </a:rPr>
              <a:t>.</a:t>
            </a:r>
            <a:endParaRPr lang="fi-FI" sz="1600" dirty="0">
              <a:latin typeface="Century Gothic" pitchFamily="34" charset="0"/>
            </a:endParaRPr>
          </a:p>
          <a:p>
            <a:r>
              <a:rPr lang="fi-FI" sz="1600" dirty="0">
                <a:latin typeface="Century Gothic" pitchFamily="34" charset="0"/>
              </a:rPr>
              <a:t>M. Gritsevich et al., Mat. Model. Comp. Simul. 8 (1) 1-6 (2016).</a:t>
            </a:r>
          </a:p>
          <a:p>
            <a:r>
              <a:rPr lang="fi-FI" sz="1600" dirty="0">
                <a:latin typeface="Century Gothic" pitchFamily="34" charset="0"/>
              </a:rPr>
              <a:t>I. </a:t>
            </a:r>
            <a:r>
              <a:rPr lang="fi-FI" sz="1600" dirty="0" err="1">
                <a:latin typeface="Century Gothic" pitchFamily="34" charset="0"/>
              </a:rPr>
              <a:t>Halliday</a:t>
            </a:r>
            <a:r>
              <a:rPr lang="fi-FI" sz="1600" dirty="0">
                <a:latin typeface="Century Gothic" pitchFamily="34" charset="0"/>
              </a:rPr>
              <a:t>  et al., Meteorit. Planet. Sci. 31, 185-217 (1996).</a:t>
            </a:r>
          </a:p>
          <a:p>
            <a:r>
              <a:rPr lang="fi-FI" sz="1600" dirty="0">
                <a:latin typeface="Century Gothic" pitchFamily="34" charset="0"/>
              </a:rPr>
              <a:t>E. Lyytinen and M. Gritsevich, Planet. Space Sci. 120, 35-42(2016).</a:t>
            </a:r>
          </a:p>
          <a:p>
            <a:r>
              <a:rPr lang="fi-FI" sz="1600" dirty="0">
                <a:latin typeface="Century Gothic" pitchFamily="34" charset="0"/>
              </a:rPr>
              <a:t>V.P. Stulov et al., Aerodinamika bolidov, Nauka (1995).</a:t>
            </a:r>
          </a:p>
          <a:p>
            <a:r>
              <a:rPr lang="fi-FI" sz="1600" dirty="0">
                <a:latin typeface="Century Gothic" pitchFamily="34" charset="0"/>
              </a:rPr>
              <a:t>V.P. Stulov, Appl. Mech. Rev. 50, 671-688 (1997).</a:t>
            </a:r>
          </a:p>
          <a:p>
            <a:r>
              <a:rPr lang="fi-FI" sz="1600" dirty="0">
                <a:latin typeface="Century Gothic" pitchFamily="34" charset="0"/>
              </a:rPr>
              <a:t>V.P. Stulov, Planet. Space Sci. 46, 253-260 (1998).</a:t>
            </a:r>
          </a:p>
          <a:p>
            <a:r>
              <a:rPr lang="fi-FI" sz="1600" dirty="0">
                <a:latin typeface="Century Gothic" pitchFamily="34" charset="0"/>
              </a:rPr>
              <a:t>V.P. Stulov, Planet. Space Sci. 52 (56), 459-463 (2004).</a:t>
            </a:r>
          </a:p>
          <a:p>
            <a:r>
              <a:rPr lang="fi-FI" sz="1600" dirty="0">
                <a:latin typeface="Century Gothic" pitchFamily="34" charset="0"/>
              </a:rPr>
              <a:t>G.W. Wetherill and D.O. Revelle, Icarus 48, 308-328 (1981).</a:t>
            </a:r>
          </a:p>
          <a:p>
            <a:r>
              <a:rPr lang="en-US" sz="1600" dirty="0">
                <a:latin typeface="Century Gothic" panose="020B0502020202020204" pitchFamily="34" charset="0"/>
              </a:rPr>
              <a:t>F. L. Whipple and L. </a:t>
            </a:r>
            <a:r>
              <a:rPr lang="en-US" sz="1600" dirty="0" err="1">
                <a:latin typeface="Century Gothic" panose="020B0502020202020204" pitchFamily="34" charset="0"/>
              </a:rPr>
              <a:t>Jacchia</a:t>
            </a:r>
            <a:r>
              <a:rPr lang="en-US" sz="1600" dirty="0">
                <a:latin typeface="Century Gothic" panose="020B0502020202020204" pitchFamily="34" charset="0"/>
              </a:rPr>
              <a:t> , Smithson. Contrib. </a:t>
            </a:r>
            <a:r>
              <a:rPr lang="en-US" sz="1600" dirty="0" err="1">
                <a:latin typeface="Century Gothic" panose="020B0502020202020204" pitchFamily="34" charset="0"/>
              </a:rPr>
              <a:t>Astrophys</a:t>
            </a:r>
            <a:r>
              <a:rPr lang="en-US" sz="1600" dirty="0">
                <a:latin typeface="Century Gothic" panose="020B0502020202020204" pitchFamily="34" charset="0"/>
              </a:rPr>
              <a:t>.</a:t>
            </a:r>
            <a:r>
              <a:rPr lang="nl-NL" sz="1600" dirty="0">
                <a:latin typeface="Century Gothic" panose="020B0502020202020204" pitchFamily="34" charset="0"/>
              </a:rPr>
              <a:t> 1, 183–206</a:t>
            </a:r>
            <a:r>
              <a:rPr lang="en-US" sz="1600" dirty="0">
                <a:latin typeface="Century Gothic" panose="020B0502020202020204" pitchFamily="34" charset="0"/>
              </a:rPr>
              <a:t> (1957)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1143000" y="1179493"/>
            <a:ext cx="6629400" cy="86177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i-FI" sz="2000" b="1" dirty="0">
                <a:latin typeface="Century Gothic" pitchFamily="34" charset="0"/>
              </a:rPr>
              <a:t>M. Moreno-Ibáñez, et al., Icarus 250, 544-552 (2015).</a:t>
            </a:r>
          </a:p>
          <a:p>
            <a:endParaRPr lang="fi-FI" sz="1200" b="1" dirty="0">
              <a:latin typeface="Century Gothic" pitchFamily="34" charset="0"/>
            </a:endParaRPr>
          </a:p>
          <a:p>
            <a:pPr algn="ctr"/>
            <a:r>
              <a:rPr lang="fi-FI" sz="1600" b="1" dirty="0">
                <a:latin typeface="Century Gothic" pitchFamily="34" charset="0"/>
              </a:rPr>
              <a:t>mmoreno@ice.csic.es, gritsevich@list.ru</a:t>
            </a:r>
            <a:r>
              <a:rPr lang="en-US" sz="1600" b="1" dirty="0">
                <a:latin typeface="Century Gothic" pitchFamily="34" charset="0"/>
              </a:rPr>
              <a:t> , </a:t>
            </a:r>
            <a:r>
              <a:rPr lang="fi-FI" sz="1600" b="1" dirty="0" err="1">
                <a:latin typeface="Century Gothic" pitchFamily="34" charset="0"/>
              </a:rPr>
              <a:t>trigo@ice.csic.es</a:t>
            </a:r>
            <a:r>
              <a:rPr lang="fi-FI" sz="1600" b="1" dirty="0">
                <a:latin typeface="Century Gothic" pitchFamily="34" charset="0"/>
              </a:rPr>
              <a:t>, </a:t>
            </a:r>
            <a:endParaRPr lang="en-US" sz="1600" b="1" dirty="0">
              <a:latin typeface="Century Gothic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3657600" y="304800"/>
            <a:ext cx="18288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References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947D5-5240-4D79-8ACE-814D79F778AE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28678" name="Object 6"/>
          <p:cNvGraphicFramePr>
            <a:graphicFrameLocks noChangeAspect="1"/>
          </p:cNvGraphicFramePr>
          <p:nvPr/>
        </p:nvGraphicFramePr>
        <p:xfrm>
          <a:off x="5181600" y="1915180"/>
          <a:ext cx="3733800" cy="21974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42" name="Ecuación" r:id="rId3" imgW="2654280" imgH="1562040" progId="Equation.3">
                  <p:embed/>
                </p:oleObj>
              </mc:Choice>
              <mc:Fallback>
                <p:oleObj name="Ecuación" r:id="rId3" imgW="2654280" imgH="1562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915180"/>
                        <a:ext cx="3733800" cy="219749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rgbClr val="FF99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9" name="Object 7"/>
          <p:cNvGraphicFramePr>
            <a:graphicFrameLocks noChangeAspect="1"/>
          </p:cNvGraphicFramePr>
          <p:nvPr/>
        </p:nvGraphicFramePr>
        <p:xfrm>
          <a:off x="1524000" y="3058180"/>
          <a:ext cx="1970088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43" name="Ecuación" r:id="rId5" imgW="1396800" imgH="393480" progId="Equation.3">
                  <p:embed/>
                </p:oleObj>
              </mc:Choice>
              <mc:Fallback>
                <p:oleObj name="Ecuación" r:id="rId5" imgW="139680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058180"/>
                        <a:ext cx="1970088" cy="55562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rgbClr val="FF99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1106814"/>
              </p:ext>
            </p:extLst>
          </p:nvPr>
        </p:nvGraphicFramePr>
        <p:xfrm>
          <a:off x="1471613" y="4357688"/>
          <a:ext cx="3597275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44" name="Ecuación" r:id="rId7" imgW="2552400" imgH="482400" progId="Equation.3">
                  <p:embed/>
                </p:oleObj>
              </mc:Choice>
              <mc:Fallback>
                <p:oleObj name="Ecuación" r:id="rId7" imgW="2552400" imgH="4824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1613" y="4357688"/>
                        <a:ext cx="3597275" cy="68103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rgbClr val="FF99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1" name="Object 9"/>
          <p:cNvGraphicFramePr>
            <a:graphicFrameLocks noChangeAspect="1"/>
          </p:cNvGraphicFramePr>
          <p:nvPr/>
        </p:nvGraphicFramePr>
        <p:xfrm>
          <a:off x="4495800" y="5420380"/>
          <a:ext cx="4083050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45" name="Ecuación" r:id="rId9" imgW="2895480" imgH="228600" progId="Equation.3">
                  <p:embed/>
                </p:oleObj>
              </mc:Choice>
              <mc:Fallback>
                <p:oleObj name="Ecuación" r:id="rId9" imgW="2895480" imgH="2286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5420380"/>
                        <a:ext cx="4083050" cy="32226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rgbClr val="FF99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17 Rectángulo"/>
          <p:cNvSpPr/>
          <p:nvPr/>
        </p:nvSpPr>
        <p:spPr>
          <a:xfrm>
            <a:off x="1371600" y="1524000"/>
            <a:ext cx="7696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latin typeface="Century Gothic" pitchFamily="34" charset="0"/>
              </a:rPr>
              <a:t>The equations of motion for a meteoroid entering the atmosphere projected onto the tangent and to the normal to the trajectory </a:t>
            </a:r>
            <a:endParaRPr lang="en-US" sz="1400" dirty="0"/>
          </a:p>
        </p:txBody>
      </p:sp>
      <p:sp>
        <p:nvSpPr>
          <p:cNvPr id="19" name="18 Esquina doblada"/>
          <p:cNvSpPr/>
          <p:nvPr/>
        </p:nvSpPr>
        <p:spPr>
          <a:xfrm>
            <a:off x="838200" y="1610380"/>
            <a:ext cx="533400" cy="457200"/>
          </a:xfrm>
          <a:prstGeom prst="foldedCorner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/>
              <a:t>1</a:t>
            </a:r>
            <a:endParaRPr lang="en-US" b="1" dirty="0"/>
          </a:p>
        </p:txBody>
      </p:sp>
      <p:sp>
        <p:nvSpPr>
          <p:cNvPr id="20" name="19 Esquina doblada"/>
          <p:cNvSpPr/>
          <p:nvPr/>
        </p:nvSpPr>
        <p:spPr>
          <a:xfrm>
            <a:off x="838200" y="2677180"/>
            <a:ext cx="533400" cy="457200"/>
          </a:xfrm>
          <a:prstGeom prst="foldedCorner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/>
              <a:t>2</a:t>
            </a:r>
            <a:endParaRPr lang="en-US" b="1" dirty="0"/>
          </a:p>
        </p:txBody>
      </p:sp>
      <p:sp>
        <p:nvSpPr>
          <p:cNvPr id="21" name="20 Rectángulo"/>
          <p:cNvSpPr/>
          <p:nvPr/>
        </p:nvSpPr>
        <p:spPr>
          <a:xfrm>
            <a:off x="1447800" y="2677180"/>
            <a:ext cx="200407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latin typeface="Century Gothic" pitchFamily="34" charset="0"/>
              </a:rPr>
              <a:t>Variation of the mass</a:t>
            </a:r>
            <a:endParaRPr lang="en-US" sz="1400" dirty="0"/>
          </a:p>
        </p:txBody>
      </p:sp>
      <p:sp>
        <p:nvSpPr>
          <p:cNvPr id="23" name="22 Esquina doblada"/>
          <p:cNvSpPr/>
          <p:nvPr/>
        </p:nvSpPr>
        <p:spPr>
          <a:xfrm>
            <a:off x="838200" y="3896380"/>
            <a:ext cx="533400" cy="457200"/>
          </a:xfrm>
          <a:prstGeom prst="foldedCorner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/>
              <a:t>3</a:t>
            </a:r>
            <a:endParaRPr lang="en-US" b="1" dirty="0"/>
          </a:p>
        </p:txBody>
      </p:sp>
      <p:sp>
        <p:nvSpPr>
          <p:cNvPr id="24" name="23 Rectángulo"/>
          <p:cNvSpPr/>
          <p:nvPr/>
        </p:nvSpPr>
        <p:spPr>
          <a:xfrm>
            <a:off x="1447800" y="3972580"/>
            <a:ext cx="151836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latin typeface="Century Gothic" pitchFamily="34" charset="0"/>
              </a:rPr>
              <a:t>Extra equations</a:t>
            </a:r>
            <a:endParaRPr lang="en-US" sz="1400" dirty="0"/>
          </a:p>
        </p:txBody>
      </p:sp>
      <p:sp>
        <p:nvSpPr>
          <p:cNvPr id="25" name="24 Esquina doblada"/>
          <p:cNvSpPr/>
          <p:nvPr/>
        </p:nvSpPr>
        <p:spPr>
          <a:xfrm>
            <a:off x="838200" y="5344180"/>
            <a:ext cx="533400" cy="457200"/>
          </a:xfrm>
          <a:prstGeom prst="foldedCorner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/>
              <a:t>4</a:t>
            </a:r>
            <a:endParaRPr lang="en-US" b="1" dirty="0"/>
          </a:p>
        </p:txBody>
      </p:sp>
      <p:sp>
        <p:nvSpPr>
          <p:cNvPr id="26" name="25 Rectángulo"/>
          <p:cNvSpPr/>
          <p:nvPr/>
        </p:nvSpPr>
        <p:spPr>
          <a:xfrm>
            <a:off x="1524000" y="5420380"/>
            <a:ext cx="302518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latin typeface="Century Gothic" pitchFamily="34" charset="0"/>
              </a:rPr>
              <a:t>Use of dimensionless parameters</a:t>
            </a:r>
            <a:endParaRPr lang="en-US" sz="1400" dirty="0"/>
          </a:p>
        </p:txBody>
      </p:sp>
      <p:sp>
        <p:nvSpPr>
          <p:cNvPr id="27" name="26 CuadroTexto"/>
          <p:cNvSpPr txBox="1"/>
          <p:nvPr/>
        </p:nvSpPr>
        <p:spPr>
          <a:xfrm>
            <a:off x="1524000" y="5725180"/>
            <a:ext cx="693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b="1" dirty="0">
                <a:latin typeface="Century Gothic" pitchFamily="34" charset="0"/>
              </a:rPr>
              <a:t>Where index e indicates values at the entry of the atmosphere. </a:t>
            </a:r>
          </a:p>
          <a:p>
            <a:pPr algn="just"/>
            <a:r>
              <a:rPr lang="en-US" sz="1400" b="1" dirty="0">
                <a:latin typeface="Century Gothic" pitchFamily="34" charset="0"/>
              </a:rPr>
              <a:t>h0 is the scale height (7.16 km)</a:t>
            </a:r>
          </a:p>
        </p:txBody>
      </p:sp>
      <p:sp>
        <p:nvSpPr>
          <p:cNvPr id="28" name="27 CuadroTexto"/>
          <p:cNvSpPr txBox="1"/>
          <p:nvPr/>
        </p:nvSpPr>
        <p:spPr>
          <a:xfrm>
            <a:off x="1676400" y="360093"/>
            <a:ext cx="6400800" cy="95410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Scaling laws and dimensionless variables: Equations of motion</a:t>
            </a:r>
          </a:p>
        </p:txBody>
      </p:sp>
      <p:sp>
        <p:nvSpPr>
          <p:cNvPr id="2" name="Rectángulo 1"/>
          <p:cNvSpPr/>
          <p:nvPr/>
        </p:nvSpPr>
        <p:spPr>
          <a:xfrm>
            <a:off x="1371600" y="6474023"/>
            <a:ext cx="6934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Century Gothic" pitchFamily="34" charset="0"/>
              </a:rPr>
              <a:t>(See: </a:t>
            </a:r>
            <a:r>
              <a:rPr lang="en-US" sz="1400" i="1" dirty="0" err="1">
                <a:latin typeface="Century Gothic" pitchFamily="34" charset="0"/>
              </a:rPr>
              <a:t>Stulov</a:t>
            </a:r>
            <a:r>
              <a:rPr lang="en-US" sz="1400" i="1" dirty="0">
                <a:latin typeface="Century Gothic" pitchFamily="34" charset="0"/>
              </a:rPr>
              <a:t> et al.,1995;  </a:t>
            </a:r>
            <a:r>
              <a:rPr lang="en-US" sz="1400" i="1" dirty="0" err="1">
                <a:latin typeface="Century Gothic" pitchFamily="34" charset="0"/>
              </a:rPr>
              <a:t>Stulov</a:t>
            </a:r>
            <a:r>
              <a:rPr lang="en-US" sz="1400" i="1" dirty="0">
                <a:latin typeface="Century Gothic" pitchFamily="34" charset="0"/>
              </a:rPr>
              <a:t>, 1997; and </a:t>
            </a:r>
            <a:r>
              <a:rPr lang="en-US" sz="1400" i="1" dirty="0" err="1">
                <a:latin typeface="Century Gothic" pitchFamily="34" charset="0"/>
              </a:rPr>
              <a:t>Gritsevich</a:t>
            </a:r>
            <a:r>
              <a:rPr lang="en-US" sz="1400" i="1" dirty="0">
                <a:latin typeface="Century Gothic" pitchFamily="34" charset="0"/>
              </a:rPr>
              <a:t>, 2007)</a:t>
            </a:r>
            <a:endParaRPr lang="es-ES" sz="1400" i="1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947D5-5240-4D79-8ACE-814D79F778AE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7042208"/>
              </p:ext>
            </p:extLst>
          </p:nvPr>
        </p:nvGraphicFramePr>
        <p:xfrm>
          <a:off x="379413" y="1676400"/>
          <a:ext cx="3313112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3" name="Ecuación" r:id="rId3" imgW="2349360" imgH="457200" progId="Equation.3">
                  <p:embed/>
                </p:oleObj>
              </mc:Choice>
              <mc:Fallback>
                <p:oleObj name="Ecuación" r:id="rId3" imgW="2349360" imgH="457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413" y="1676400"/>
                        <a:ext cx="3313112" cy="64611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rgbClr val="FF99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3765576"/>
              </p:ext>
            </p:extLst>
          </p:nvPr>
        </p:nvGraphicFramePr>
        <p:xfrm>
          <a:off x="4902200" y="1397000"/>
          <a:ext cx="3937000" cy="1535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4" name="Ecuación" r:id="rId5" imgW="2933640" imgH="1143000" progId="Equation.3">
                  <p:embed/>
                </p:oleObj>
              </mc:Choice>
              <mc:Fallback>
                <p:oleObj name="Ecuación" r:id="rId5" imgW="2933640" imgH="11430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2200" y="1397000"/>
                        <a:ext cx="3937000" cy="153511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rgbClr val="FF99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11 Flecha derecha"/>
          <p:cNvSpPr/>
          <p:nvPr/>
        </p:nvSpPr>
        <p:spPr>
          <a:xfrm>
            <a:off x="3886200" y="1828800"/>
            <a:ext cx="914400" cy="457200"/>
          </a:xfrm>
          <a:prstGeom prst="rightArrow">
            <a:avLst/>
          </a:prstGeom>
          <a:solidFill>
            <a:schemeClr val="accent6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Rectángulo"/>
          <p:cNvSpPr/>
          <p:nvPr/>
        </p:nvSpPr>
        <p:spPr>
          <a:xfrm>
            <a:off x="196970" y="3200400"/>
            <a:ext cx="86868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1600" b="1" dirty="0">
                <a:latin typeface="Century Gothic" pitchFamily="34" charset="0"/>
              </a:rPr>
              <a:t>In this methodology we gather all the unknown values of the meteoroid’s atmosphere flight motion equations into two new variables (</a:t>
            </a:r>
            <a:r>
              <a:rPr lang="en-GB" sz="1600" b="1" dirty="0" err="1">
                <a:latin typeface="Century Gothic" pitchFamily="34" charset="0"/>
              </a:rPr>
              <a:t>Gritsevich</a:t>
            </a:r>
            <a:r>
              <a:rPr lang="en-GB" sz="1600" b="1" dirty="0">
                <a:latin typeface="Century Gothic" pitchFamily="34" charset="0"/>
              </a:rPr>
              <a:t>, 2009): </a:t>
            </a:r>
          </a:p>
          <a:p>
            <a:pPr algn="just"/>
            <a:endParaRPr lang="en-US" b="1" dirty="0">
              <a:latin typeface="Century Gothic" pitchFamily="34" charset="0"/>
            </a:endParaRPr>
          </a:p>
          <a:p>
            <a:pPr algn="just"/>
            <a:r>
              <a:rPr lang="en-US" b="1" dirty="0">
                <a:latin typeface="Century Gothic" pitchFamily="34" charset="0"/>
              </a:rPr>
              <a:t>  </a:t>
            </a:r>
            <a:endParaRPr lang="en-GB" b="1" dirty="0">
              <a:latin typeface="Century Gothic" pitchFamily="34" charset="0"/>
            </a:endParaRPr>
          </a:p>
        </p:txBody>
      </p:sp>
      <p:graphicFrame>
        <p:nvGraphicFramePr>
          <p:cNvPr id="205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8274203"/>
              </p:ext>
            </p:extLst>
          </p:nvPr>
        </p:nvGraphicFramePr>
        <p:xfrm>
          <a:off x="1143000" y="4419600"/>
          <a:ext cx="272947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5" name="Ecuación" r:id="rId7" imgW="1104840" imgH="431640" progId="Equation.3">
                  <p:embed/>
                </p:oleObj>
              </mc:Choice>
              <mc:Fallback>
                <p:oleObj name="Ecuación" r:id="rId7" imgW="1104840" imgH="431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419600"/>
                        <a:ext cx="2729470" cy="10668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rgbClr val="FF99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14 CuadroTexto"/>
          <p:cNvSpPr txBox="1"/>
          <p:nvPr/>
        </p:nvSpPr>
        <p:spPr>
          <a:xfrm>
            <a:off x="1357870" y="39624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>
                <a:latin typeface="Century Gothic" pitchFamily="34" charset="0"/>
              </a:rPr>
              <a:t>Ballistic</a:t>
            </a:r>
            <a:r>
              <a:rPr lang="en-GB" b="1" dirty="0">
                <a:latin typeface="Century Gothic" pitchFamily="34" charset="0"/>
              </a:rPr>
              <a:t> </a:t>
            </a:r>
            <a:r>
              <a:rPr lang="en-GB" b="1" i="1" dirty="0">
                <a:latin typeface="Century Gothic" pitchFamily="34" charset="0"/>
              </a:rPr>
              <a:t>Coefficient</a:t>
            </a:r>
            <a:endParaRPr lang="en-US" i="1" dirty="0"/>
          </a:p>
        </p:txBody>
      </p:sp>
      <p:sp>
        <p:nvSpPr>
          <p:cNvPr id="16" name="15 CuadroTexto"/>
          <p:cNvSpPr txBox="1"/>
          <p:nvPr/>
        </p:nvSpPr>
        <p:spPr>
          <a:xfrm>
            <a:off x="5410200" y="39624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>
                <a:latin typeface="Century Gothic" pitchFamily="34" charset="0"/>
              </a:rPr>
              <a:t>Mass loss parameter</a:t>
            </a:r>
            <a:endParaRPr lang="en-US" i="1" dirty="0"/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9996250"/>
              </p:ext>
            </p:extLst>
          </p:nvPr>
        </p:nvGraphicFramePr>
        <p:xfrm>
          <a:off x="5334000" y="4419600"/>
          <a:ext cx="2590800" cy="1047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6" name="Ecuación" r:id="rId9" imgW="1130040" imgH="457200" progId="Equation.3">
                  <p:embed/>
                </p:oleObj>
              </mc:Choice>
              <mc:Fallback>
                <p:oleObj name="Ecuación" r:id="rId9" imgW="1130040" imgH="457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419600"/>
                        <a:ext cx="2590800" cy="1047914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rgbClr val="FF99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8 CuadroTexto"/>
          <p:cNvSpPr txBox="1"/>
          <p:nvPr/>
        </p:nvSpPr>
        <p:spPr>
          <a:xfrm>
            <a:off x="1752600" y="188893"/>
            <a:ext cx="6248400" cy="95410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Scaling laws and dimensionless variables: final equations</a:t>
            </a:r>
          </a:p>
        </p:txBody>
      </p:sp>
      <p:sp>
        <p:nvSpPr>
          <p:cNvPr id="2" name="Rectángulo 1"/>
          <p:cNvSpPr/>
          <p:nvPr/>
        </p:nvSpPr>
        <p:spPr>
          <a:xfrm>
            <a:off x="196970" y="5830669"/>
            <a:ext cx="86422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b="1" u="sng" dirty="0">
                <a:latin typeface="Century Gothic" pitchFamily="34" charset="0"/>
              </a:rPr>
              <a:t>Already tested in:</a:t>
            </a:r>
            <a:r>
              <a:rPr lang="en-US" sz="1600" b="1" dirty="0">
                <a:latin typeface="Century Gothic" pitchFamily="34" charset="0"/>
              </a:rPr>
              <a:t> </a:t>
            </a:r>
            <a:r>
              <a:rPr lang="en-US" sz="1600" b="1" dirty="0" err="1">
                <a:latin typeface="Century Gothic" pitchFamily="34" charset="0"/>
              </a:rPr>
              <a:t>Gritsevich</a:t>
            </a:r>
            <a:r>
              <a:rPr lang="en-US" sz="1600" b="1" dirty="0">
                <a:latin typeface="Century Gothic" pitchFamily="34" charset="0"/>
              </a:rPr>
              <a:t>, 2008; </a:t>
            </a:r>
            <a:r>
              <a:rPr lang="en-US" sz="1600" b="1" dirty="0" err="1">
                <a:latin typeface="Century Gothic" pitchFamily="34" charset="0"/>
              </a:rPr>
              <a:t>Gritsevich</a:t>
            </a:r>
            <a:r>
              <a:rPr lang="en-US" sz="1600" b="1" dirty="0">
                <a:latin typeface="Century Gothic" pitchFamily="34" charset="0"/>
              </a:rPr>
              <a:t>, 2009; </a:t>
            </a:r>
            <a:r>
              <a:rPr lang="en-US" sz="1600" b="1" dirty="0" err="1">
                <a:latin typeface="Century Gothic" pitchFamily="34" charset="0"/>
              </a:rPr>
              <a:t>Gritsevich</a:t>
            </a:r>
            <a:r>
              <a:rPr lang="en-US" sz="1600" b="1" dirty="0">
                <a:latin typeface="Century Gothic" pitchFamily="34" charset="0"/>
              </a:rPr>
              <a:t> and </a:t>
            </a:r>
            <a:r>
              <a:rPr lang="en-US" sz="1600" b="1" dirty="0" err="1">
                <a:latin typeface="Century Gothic" pitchFamily="34" charset="0"/>
              </a:rPr>
              <a:t>Koschny</a:t>
            </a:r>
            <a:r>
              <a:rPr lang="en-US" sz="1600" b="1" dirty="0">
                <a:latin typeface="Century Gothic" pitchFamily="34" charset="0"/>
              </a:rPr>
              <a:t>, 2011; Bouquet et al., 2014; and Moreno-Ibáñez et al., 2015.</a:t>
            </a:r>
            <a:endParaRPr lang="en-US" sz="1600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947D5-5240-4D79-8ACE-814D79F778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5 CuadroTexto"/>
          <p:cNvSpPr txBox="1"/>
          <p:nvPr/>
        </p:nvSpPr>
        <p:spPr>
          <a:xfrm>
            <a:off x="1066800" y="215660"/>
            <a:ext cx="71628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Introduction: terminal heights in the literature.</a:t>
            </a:r>
          </a:p>
        </p:txBody>
      </p:sp>
      <p:sp>
        <p:nvSpPr>
          <p:cNvPr id="5" name="6 CuadroTexto"/>
          <p:cNvSpPr txBox="1"/>
          <p:nvPr/>
        </p:nvSpPr>
        <p:spPr>
          <a:xfrm>
            <a:off x="381000" y="1981200"/>
            <a:ext cx="3886200" cy="369332"/>
          </a:xfrm>
          <a:prstGeom prst="homePlate">
            <a:avLst>
              <a:gd name="adj" fmla="val 0"/>
            </a:avLst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dirty="0" err="1">
                <a:latin typeface="Century Gothic" pitchFamily="34" charset="0"/>
              </a:rPr>
              <a:t>Ceplecha</a:t>
            </a:r>
            <a:r>
              <a:rPr lang="en-US" b="1" dirty="0">
                <a:latin typeface="Century Gothic" pitchFamily="34" charset="0"/>
              </a:rPr>
              <a:t> and </a:t>
            </a:r>
            <a:r>
              <a:rPr lang="en-US" b="1" dirty="0" err="1">
                <a:latin typeface="Century Gothic" pitchFamily="34" charset="0"/>
              </a:rPr>
              <a:t>McCrosky</a:t>
            </a:r>
            <a:r>
              <a:rPr lang="en-US" b="1" dirty="0">
                <a:latin typeface="Century Gothic" pitchFamily="34" charset="0"/>
              </a:rPr>
              <a:t> (1976)</a:t>
            </a:r>
            <a:endParaRPr lang="en-US" dirty="0"/>
          </a:p>
        </p:txBody>
      </p:sp>
      <p:sp>
        <p:nvSpPr>
          <p:cNvPr id="6" name="7 CuadroTexto"/>
          <p:cNvSpPr txBox="1"/>
          <p:nvPr/>
        </p:nvSpPr>
        <p:spPr>
          <a:xfrm rot="10800000" flipV="1">
            <a:off x="5105400" y="1992868"/>
            <a:ext cx="3429000" cy="369332"/>
          </a:xfrm>
          <a:prstGeom prst="homePlate">
            <a:avLst>
              <a:gd name="adj" fmla="val 0"/>
            </a:avLst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b="1" dirty="0">
                <a:latin typeface="Century Gothic" pitchFamily="34" charset="0"/>
              </a:rPr>
              <a:t>Wetherill and </a:t>
            </a:r>
            <a:r>
              <a:rPr lang="en-US" b="1" dirty="0" err="1">
                <a:latin typeface="Century Gothic" pitchFamily="34" charset="0"/>
              </a:rPr>
              <a:t>Revelle</a:t>
            </a:r>
            <a:r>
              <a:rPr lang="en-US" b="1" dirty="0">
                <a:latin typeface="Century Gothic" pitchFamily="34" charset="0"/>
              </a:rPr>
              <a:t> (1981)</a:t>
            </a:r>
            <a:endParaRPr lang="en-US" dirty="0"/>
          </a:p>
        </p:txBody>
      </p:sp>
      <p:sp>
        <p:nvSpPr>
          <p:cNvPr id="7" name="9 CuadroTexto"/>
          <p:cNvSpPr txBox="1"/>
          <p:nvPr/>
        </p:nvSpPr>
        <p:spPr>
          <a:xfrm>
            <a:off x="304800" y="2664549"/>
            <a:ext cx="3886200" cy="403187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b="1" dirty="0"/>
              <a:t> Focus : </a:t>
            </a:r>
            <a:r>
              <a:rPr lang="en-US" sz="1600" dirty="0"/>
              <a:t>to distinguish between ordinary and carbonaceous chondrites within the PN.</a:t>
            </a:r>
          </a:p>
          <a:p>
            <a:pPr>
              <a:buFont typeface="Arial" pitchFamily="34" charset="0"/>
              <a:buChar char="•"/>
            </a:pPr>
            <a:endParaRPr lang="en-US" sz="1600" dirty="0"/>
          </a:p>
          <a:p>
            <a:pPr>
              <a:buFont typeface="Arial" pitchFamily="34" charset="0"/>
              <a:buChar char="•"/>
            </a:pPr>
            <a:r>
              <a:rPr lang="en-US" sz="1600" dirty="0"/>
              <a:t> The end height as the principal discriminating observational parameter in their discussion (</a:t>
            </a:r>
            <a:r>
              <a:rPr lang="en-US" sz="1600" i="1" dirty="0"/>
              <a:t>photometric mass</a:t>
            </a:r>
            <a:r>
              <a:rPr lang="en-US" sz="1600" dirty="0"/>
              <a:t>).</a:t>
            </a:r>
          </a:p>
          <a:p>
            <a:pPr>
              <a:buFont typeface="Arial" pitchFamily="34" charset="0"/>
              <a:buChar char="•"/>
            </a:pPr>
            <a:endParaRPr lang="en-US" sz="1600" dirty="0"/>
          </a:p>
          <a:p>
            <a:pPr>
              <a:buFont typeface="Arial" pitchFamily="34" charset="0"/>
              <a:buChar char="•"/>
            </a:pPr>
            <a:r>
              <a:rPr lang="en-US" sz="1600" dirty="0"/>
              <a:t>  Empirical </a:t>
            </a:r>
            <a:r>
              <a:rPr lang="en-US" sz="1600" b="1" dirty="0"/>
              <a:t>criterion</a:t>
            </a:r>
            <a:r>
              <a:rPr lang="en-US" sz="1600" dirty="0"/>
              <a:t> based on the terminal height (dynamic): </a:t>
            </a:r>
          </a:p>
          <a:p>
            <a:pPr>
              <a:buFont typeface="Arial" pitchFamily="34" charset="0"/>
              <a:buChar char="•"/>
            </a:pPr>
            <a:endParaRPr lang="en-US" sz="1600" dirty="0"/>
          </a:p>
          <a:p>
            <a:pPr>
              <a:buFont typeface="Arial" pitchFamily="34" charset="0"/>
              <a:buChar char="•"/>
            </a:pPr>
            <a:endParaRPr lang="en-US" sz="1600" dirty="0"/>
          </a:p>
          <a:p>
            <a:pPr>
              <a:buFont typeface="Arial" pitchFamily="34" charset="0"/>
              <a:buChar char="•"/>
            </a:pPr>
            <a:r>
              <a:rPr lang="en-US" sz="1600" dirty="0"/>
              <a:t> Second criterion based on fireball physics:</a:t>
            </a:r>
          </a:p>
          <a:p>
            <a:pPr>
              <a:buFont typeface="Arial" pitchFamily="34" charset="0"/>
              <a:buChar char="•"/>
            </a:pPr>
            <a:endParaRPr lang="en-US" sz="1600" dirty="0"/>
          </a:p>
          <a:p>
            <a:pPr>
              <a:buFont typeface="Arial" pitchFamily="34" charset="0"/>
              <a:buChar char="•"/>
            </a:pPr>
            <a:endParaRPr lang="en-US" sz="1600" dirty="0"/>
          </a:p>
          <a:p>
            <a:pPr>
              <a:buFont typeface="Arial" pitchFamily="34" charset="0"/>
              <a:buChar char="•"/>
            </a:pPr>
            <a:r>
              <a:rPr lang="en-US" sz="1600" dirty="0"/>
              <a:t> Both criteria are complementary.</a:t>
            </a:r>
          </a:p>
          <a:p>
            <a:pPr>
              <a:buFont typeface="Arial" pitchFamily="34" charset="0"/>
              <a:buChar char="•"/>
            </a:pPr>
            <a:endParaRPr lang="en-US" sz="1600" dirty="0"/>
          </a:p>
        </p:txBody>
      </p:sp>
      <p:graphicFrame>
        <p:nvGraphicFramePr>
          <p:cNvPr id="8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551618"/>
              </p:ext>
            </p:extLst>
          </p:nvPr>
        </p:nvGraphicFramePr>
        <p:xfrm>
          <a:off x="381000" y="4988726"/>
          <a:ext cx="3778250" cy="2690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2" name="Ecuación" r:id="rId3" imgW="3035160" imgH="215640" progId="Equation.3">
                  <p:embed/>
                </p:oleObj>
              </mc:Choice>
              <mc:Fallback>
                <p:oleObj name="Ecuación" r:id="rId3" imgW="30351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988726"/>
                        <a:ext cx="3778250" cy="269074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12 CuadroTexto"/>
          <p:cNvSpPr txBox="1"/>
          <p:nvPr/>
        </p:nvSpPr>
        <p:spPr>
          <a:xfrm>
            <a:off x="4955275" y="2802187"/>
            <a:ext cx="3657600" cy="32932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b="1" dirty="0"/>
              <a:t> Focus</a:t>
            </a:r>
            <a:r>
              <a:rPr lang="en-US" sz="1600" dirty="0"/>
              <a:t>:  to find ordinary chondrites within the PN data.</a:t>
            </a:r>
          </a:p>
          <a:p>
            <a:pPr>
              <a:buFont typeface="Arial" pitchFamily="34" charset="0"/>
              <a:buChar char="•"/>
            </a:pPr>
            <a:endParaRPr lang="en-US" sz="1600" dirty="0"/>
          </a:p>
          <a:p>
            <a:pPr>
              <a:buFont typeface="Arial" pitchFamily="34" charset="0"/>
              <a:buChar char="•"/>
            </a:pPr>
            <a:r>
              <a:rPr lang="en-US" sz="1600" b="1" dirty="0"/>
              <a:t> Criterion: </a:t>
            </a:r>
            <a:r>
              <a:rPr lang="en-US" sz="1600" dirty="0"/>
              <a:t>any ordinary chondrite shall show similar flight properties that </a:t>
            </a:r>
            <a:r>
              <a:rPr lang="en-US" sz="1600"/>
              <a:t>the Lost City </a:t>
            </a:r>
            <a:r>
              <a:rPr lang="en-US" sz="1600" dirty="0"/>
              <a:t>ordinary chondrite meteorite. </a:t>
            </a:r>
          </a:p>
          <a:p>
            <a:pPr>
              <a:buFont typeface="Arial" pitchFamily="34" charset="0"/>
              <a:buChar char="•"/>
            </a:pPr>
            <a:endParaRPr lang="en-US" sz="1600" dirty="0"/>
          </a:p>
          <a:p>
            <a:pPr>
              <a:buFont typeface="Arial" pitchFamily="34" charset="0"/>
              <a:buChar char="•"/>
            </a:pPr>
            <a:r>
              <a:rPr lang="es-ES" sz="1600" dirty="0"/>
              <a:t> </a:t>
            </a:r>
            <a:r>
              <a:rPr lang="en-US" sz="1600" dirty="0"/>
              <a:t>They used four criteria: agreement of the observed and theoretical single-body end heights (using </a:t>
            </a:r>
            <a:r>
              <a:rPr lang="en-US" sz="1600" i="1" dirty="0"/>
              <a:t>dynamic mass</a:t>
            </a:r>
            <a:r>
              <a:rPr lang="en-US" sz="1600" dirty="0"/>
              <a:t>).</a:t>
            </a:r>
          </a:p>
          <a:p>
            <a:pPr>
              <a:buFont typeface="Arial" pitchFamily="34" charset="0"/>
              <a:buChar char="•"/>
            </a:pPr>
            <a:endParaRPr lang="en-US" sz="1600" dirty="0"/>
          </a:p>
          <a:p>
            <a:pPr>
              <a:buFont typeface="Arial" pitchFamily="34" charset="0"/>
              <a:buChar char="•"/>
            </a:pPr>
            <a:r>
              <a:rPr lang="en-US" sz="1600" dirty="0"/>
              <a:t>Similar results than </a:t>
            </a:r>
            <a:r>
              <a:rPr lang="en-US" sz="1600" dirty="0" err="1"/>
              <a:t>Ceplecha</a:t>
            </a:r>
            <a:r>
              <a:rPr lang="en-US" sz="1600" dirty="0"/>
              <a:t> and </a:t>
            </a:r>
            <a:r>
              <a:rPr lang="en-US" sz="1600" dirty="0" err="1"/>
              <a:t>McCrosky</a:t>
            </a:r>
            <a:r>
              <a:rPr lang="en-US" sz="1600" dirty="0"/>
              <a:t> (1976).</a:t>
            </a:r>
          </a:p>
        </p:txBody>
      </p:sp>
      <p:graphicFrame>
        <p:nvGraphicFramePr>
          <p:cNvPr id="10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9413824"/>
              </p:ext>
            </p:extLst>
          </p:nvPr>
        </p:nvGraphicFramePr>
        <p:xfrm>
          <a:off x="860425" y="5787996"/>
          <a:ext cx="2311400" cy="28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3" name="Ecuación" r:id="rId5" imgW="1638000" imgH="203040" progId="Equation.3">
                  <p:embed/>
                </p:oleObj>
              </mc:Choice>
              <mc:Fallback>
                <p:oleObj name="Ecuación" r:id="rId5" imgW="16380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0425" y="5787996"/>
                        <a:ext cx="2311400" cy="28733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99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CuadroTexto 10"/>
          <p:cNvSpPr txBox="1"/>
          <p:nvPr/>
        </p:nvSpPr>
        <p:spPr>
          <a:xfrm>
            <a:off x="304800" y="889605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Definition</a:t>
            </a:r>
            <a:r>
              <a:rPr lang="es-ES" b="1" dirty="0"/>
              <a:t>: </a:t>
            </a:r>
            <a:r>
              <a:rPr lang="en-US" dirty="0"/>
              <a:t>it is the point during the meteoroid atmospheric flight where its kinetic energy is no longer sufficient to produce luminosity. </a:t>
            </a:r>
          </a:p>
        </p:txBody>
      </p:sp>
      <p:cxnSp>
        <p:nvCxnSpPr>
          <p:cNvPr id="12" name="Conector recto 11"/>
          <p:cNvCxnSpPr/>
          <p:nvPr/>
        </p:nvCxnSpPr>
        <p:spPr>
          <a:xfrm>
            <a:off x="304800" y="2514600"/>
            <a:ext cx="3886200" cy="0"/>
          </a:xfrm>
          <a:prstGeom prst="line">
            <a:avLst/>
          </a:prstGeom>
          <a:ln w="412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876800" y="2514600"/>
            <a:ext cx="3886200" cy="0"/>
          </a:xfrm>
          <a:prstGeom prst="line">
            <a:avLst/>
          </a:prstGeom>
          <a:ln w="412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1504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051550"/>
            <a:ext cx="2133600" cy="365125"/>
          </a:xfrm>
        </p:spPr>
        <p:txBody>
          <a:bodyPr/>
          <a:lstStyle/>
          <a:p>
            <a:fld id="{40D947D5-5240-4D79-8ACE-814D79F778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457200" y="1371600"/>
            <a:ext cx="8458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entury Gothic" pitchFamily="34" charset="0"/>
              </a:rPr>
              <a:t>For </a:t>
            </a:r>
            <a:r>
              <a:rPr lang="en-US" sz="1600" b="1" u="sng" dirty="0">
                <a:latin typeface="Century Gothic" pitchFamily="34" charset="0"/>
              </a:rPr>
              <a:t>quick meteors</a:t>
            </a:r>
            <a:r>
              <a:rPr lang="en-US" sz="1600" b="1" dirty="0">
                <a:latin typeface="Century Gothic" pitchFamily="34" charset="0"/>
              </a:rPr>
              <a:t>, a strong evaporation process takes place so </a:t>
            </a:r>
            <a:r>
              <a:rPr lang="en-GB" sz="1600" b="1" dirty="0">
                <a:latin typeface="Century Gothic" pitchFamily="34" charset="0"/>
              </a:rPr>
              <a:t>β</a:t>
            </a:r>
            <a:r>
              <a:rPr lang="en-US" sz="1600" b="1" i="1" dirty="0">
                <a:latin typeface="Century Gothic" pitchFamily="34" charset="0"/>
              </a:rPr>
              <a:t> </a:t>
            </a:r>
            <a:r>
              <a:rPr lang="en-US" sz="1600" b="1" dirty="0">
                <a:latin typeface="Century Gothic" pitchFamily="34" charset="0"/>
              </a:rPr>
              <a:t>becomes high (</a:t>
            </a:r>
            <a:r>
              <a:rPr lang="en-GB" sz="1600" b="1" dirty="0">
                <a:latin typeface="Century Gothic" pitchFamily="34" charset="0"/>
              </a:rPr>
              <a:t>β</a:t>
            </a:r>
            <a:r>
              <a:rPr lang="en-US" sz="1600" b="1" i="1" dirty="0">
                <a:latin typeface="Century Gothic" pitchFamily="34" charset="0"/>
              </a:rPr>
              <a:t> &gt;&gt; </a:t>
            </a:r>
            <a:r>
              <a:rPr lang="en-US" sz="1600" b="1" dirty="0">
                <a:latin typeface="Century Gothic" pitchFamily="34" charset="0"/>
              </a:rPr>
              <a:t>1), the </a:t>
            </a:r>
            <a:r>
              <a:rPr lang="en-US" sz="1600" b="1" u="sng" dirty="0">
                <a:latin typeface="Century Gothic" pitchFamily="34" charset="0"/>
              </a:rPr>
              <a:t>deceleration can be neglected  </a:t>
            </a:r>
            <a:r>
              <a:rPr lang="en-US" sz="1600" b="1" dirty="0">
                <a:latin typeface="Century Gothic" pitchFamily="34" charset="0"/>
              </a:rPr>
              <a:t>and the velocity thus assumed constant. </a:t>
            </a:r>
            <a:r>
              <a:rPr lang="en-US" sz="1600" b="1" dirty="0" err="1">
                <a:latin typeface="Century Gothic" pitchFamily="34" charset="0"/>
              </a:rPr>
              <a:t>Stulov</a:t>
            </a:r>
            <a:r>
              <a:rPr lang="en-US" sz="1600" b="1" dirty="0">
                <a:latin typeface="Century Gothic" pitchFamily="34" charset="0"/>
              </a:rPr>
              <a:t> (1998, 2004) developed the following asymptotic solution:</a:t>
            </a:r>
          </a:p>
          <a:p>
            <a:endParaRPr lang="en-US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868073"/>
              </p:ext>
            </p:extLst>
          </p:nvPr>
        </p:nvGraphicFramePr>
        <p:xfrm>
          <a:off x="754063" y="2395538"/>
          <a:ext cx="4510087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6" name="Kaava" r:id="rId4" imgW="2527200" imgH="228600" progId="Equation.3">
                  <p:embed/>
                </p:oleObj>
              </mc:Choice>
              <mc:Fallback>
                <p:oleObj name="Kaava" r:id="rId4" imgW="252720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063" y="2395538"/>
                        <a:ext cx="4510087" cy="40798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rgbClr val="FF99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9 CuadroTexto"/>
          <p:cNvSpPr txBox="1"/>
          <p:nvPr/>
        </p:nvSpPr>
        <p:spPr>
          <a:xfrm>
            <a:off x="457200" y="3703502"/>
            <a:ext cx="8458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entury Gothic" pitchFamily="34" charset="0"/>
              </a:rPr>
              <a:t>However, the </a:t>
            </a:r>
            <a:r>
              <a:rPr lang="en-US" sz="1600" b="1" u="sng" dirty="0">
                <a:latin typeface="Century Gothic" pitchFamily="34" charset="0"/>
              </a:rPr>
              <a:t>meteor velocity begins to decrease in a certain vicinity of m=0</a:t>
            </a:r>
            <a:r>
              <a:rPr lang="en-US" sz="1600" b="1" dirty="0">
                <a:latin typeface="Century Gothic" pitchFamily="34" charset="0"/>
              </a:rPr>
              <a:t>. In order to account for this change in velocity we combine the Eq.[1] (valid for arbitrary </a:t>
            </a:r>
            <a:r>
              <a:rPr lang="en-GB" sz="1600" b="1" dirty="0">
                <a:latin typeface="Century Gothic" pitchFamily="34" charset="0"/>
              </a:rPr>
              <a:t>β</a:t>
            </a:r>
            <a:r>
              <a:rPr lang="en-US" sz="1600" b="1" i="1" dirty="0">
                <a:latin typeface="Century Gothic" pitchFamily="34" charset="0"/>
              </a:rPr>
              <a:t> </a:t>
            </a:r>
            <a:r>
              <a:rPr lang="en-US" sz="1600" b="1" dirty="0">
                <a:latin typeface="Century Gothic" pitchFamily="34" charset="0"/>
              </a:rPr>
              <a:t>values) with the Eq. [3] suitable for high </a:t>
            </a:r>
            <a:r>
              <a:rPr lang="en-GB" sz="1600" b="1" dirty="0">
                <a:latin typeface="Century Gothic" pitchFamily="34" charset="0"/>
              </a:rPr>
              <a:t>β</a:t>
            </a:r>
            <a:r>
              <a:rPr lang="en-US" sz="1600" b="1" i="1" dirty="0">
                <a:latin typeface="Century Gothic" pitchFamily="34" charset="0"/>
              </a:rPr>
              <a:t> </a:t>
            </a:r>
            <a:r>
              <a:rPr lang="en-US" sz="1600" b="1" dirty="0">
                <a:latin typeface="Century Gothic" pitchFamily="34" charset="0"/>
              </a:rPr>
              <a:t>values:</a:t>
            </a:r>
          </a:p>
          <a:p>
            <a:endParaRPr lang="en-US" b="1" dirty="0">
              <a:latin typeface="Century Gothic" pitchFamily="34" charset="0"/>
            </a:endParaRPr>
          </a:p>
          <a:p>
            <a:endParaRPr lang="en-US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4782220"/>
              </p:ext>
            </p:extLst>
          </p:nvPr>
        </p:nvGraphicFramePr>
        <p:xfrm>
          <a:off x="457200" y="4718609"/>
          <a:ext cx="4840947" cy="8710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7" name="Ecuación" r:id="rId6" imgW="2971800" imgH="533160" progId="Equation.3">
                  <p:embed/>
                </p:oleObj>
              </mc:Choice>
              <mc:Fallback>
                <p:oleObj name="Ecuación" r:id="rId6" imgW="2971800" imgH="5331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718609"/>
                        <a:ext cx="4840947" cy="871022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rgbClr val="FF99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2104936" y="326774"/>
            <a:ext cx="5715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Simplifications of the exact solution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8202707"/>
              </p:ext>
            </p:extLst>
          </p:nvPr>
        </p:nvGraphicFramePr>
        <p:xfrm>
          <a:off x="5334000" y="2819400"/>
          <a:ext cx="2990850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8" name="Kaava" r:id="rId8" imgW="1600200" imgH="228600" progId="Equation.3">
                  <p:embed/>
                </p:oleObj>
              </mc:Choice>
              <mc:Fallback>
                <p:oleObj name="Kaava" r:id="rId8" imgW="160020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819400"/>
                        <a:ext cx="2990850" cy="42703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rgbClr val="FF99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Bent-Up Arrow 5"/>
          <p:cNvSpPr/>
          <p:nvPr/>
        </p:nvSpPr>
        <p:spPr>
          <a:xfrm rot="5400000">
            <a:off x="4790986" y="2905215"/>
            <a:ext cx="342900" cy="323671"/>
          </a:xfrm>
          <a:prstGeom prst="bentUp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2071017"/>
              </p:ext>
            </p:extLst>
          </p:nvPr>
        </p:nvGraphicFramePr>
        <p:xfrm>
          <a:off x="4962436" y="5774219"/>
          <a:ext cx="3152775" cy="6587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9" name="Ecuación" r:id="rId10" imgW="2070100" imgH="431800" progId="Equation.3">
                  <p:embed/>
                </p:oleObj>
              </mc:Choice>
              <mc:Fallback>
                <p:oleObj name="Ecuación" r:id="rId10" imgW="2070100" imgH="431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2436" y="5774219"/>
                        <a:ext cx="3152775" cy="65876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rgbClr val="FF99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Bent-Up Arrow 12"/>
          <p:cNvSpPr/>
          <p:nvPr/>
        </p:nvSpPr>
        <p:spPr>
          <a:xfrm rot="5400000">
            <a:off x="4232459" y="5705667"/>
            <a:ext cx="342900" cy="323671"/>
          </a:xfrm>
          <a:prstGeom prst="bentUp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ortar rectángulo de esquina sencilla 3"/>
          <p:cNvSpPr/>
          <p:nvPr/>
        </p:nvSpPr>
        <p:spPr>
          <a:xfrm>
            <a:off x="228600" y="990600"/>
            <a:ext cx="525463" cy="381000"/>
          </a:xfrm>
          <a:prstGeom prst="snip1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/>
              <a:t>I</a:t>
            </a:r>
          </a:p>
        </p:txBody>
      </p:sp>
      <p:sp>
        <p:nvSpPr>
          <p:cNvPr id="14" name="Recortar rectángulo de esquina sencilla 13"/>
          <p:cNvSpPr/>
          <p:nvPr/>
        </p:nvSpPr>
        <p:spPr>
          <a:xfrm>
            <a:off x="177445" y="3341270"/>
            <a:ext cx="525463" cy="381000"/>
          </a:xfrm>
          <a:prstGeom prst="snip1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/>
              <a:t>II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947D5-5240-4D79-8ACE-814D79F778AE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293901"/>
            <a:ext cx="4090987" cy="4030699"/>
          </a:xfrm>
          <a:prstGeom prst="roundRect">
            <a:avLst>
              <a:gd name="adj" fmla="val 6613"/>
            </a:avLst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24400" y="2250308"/>
            <a:ext cx="4114800" cy="4037647"/>
          </a:xfrm>
          <a:prstGeom prst="roundRect">
            <a:avLst>
              <a:gd name="adj" fmla="val 11005"/>
            </a:avLst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458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1997900"/>
              </p:ext>
            </p:extLst>
          </p:nvPr>
        </p:nvGraphicFramePr>
        <p:xfrm>
          <a:off x="2438400" y="5221155"/>
          <a:ext cx="1517650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40" name="Ecuación" r:id="rId5" imgW="812520" imgH="203040" progId="Equation.3">
                  <p:embed/>
                </p:oleObj>
              </mc:Choice>
              <mc:Fallback>
                <p:oleObj name="Ecuación" r:id="rId5" imgW="81252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221155"/>
                        <a:ext cx="1517650" cy="37941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9552405"/>
              </p:ext>
            </p:extLst>
          </p:nvPr>
        </p:nvGraphicFramePr>
        <p:xfrm>
          <a:off x="6858000" y="5297355"/>
          <a:ext cx="1517650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41" name="Ecuación" r:id="rId7" imgW="812520" imgH="203040" progId="Equation.3">
                  <p:embed/>
                </p:oleObj>
              </mc:Choice>
              <mc:Fallback>
                <p:oleObj name="Ecuación" r:id="rId7" imgW="81252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5297355"/>
                        <a:ext cx="1517650" cy="37941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7131270"/>
              </p:ext>
            </p:extLst>
          </p:nvPr>
        </p:nvGraphicFramePr>
        <p:xfrm>
          <a:off x="1143000" y="1639755"/>
          <a:ext cx="2419350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42" name="Ecuación" r:id="rId9" imgW="1295280" imgH="228600" progId="Equation.3">
                  <p:embed/>
                </p:oleObj>
              </mc:Choice>
              <mc:Fallback>
                <p:oleObj name="Ecuación" r:id="rId9" imgW="129528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639755"/>
                        <a:ext cx="2419350" cy="42703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rgbClr val="FF99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0339465"/>
              </p:ext>
            </p:extLst>
          </p:nvPr>
        </p:nvGraphicFramePr>
        <p:xfrm>
          <a:off x="5562601" y="1408245"/>
          <a:ext cx="2666999" cy="7253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43" name="Ecuación" r:id="rId11" imgW="1765080" imgH="431640" progId="Equation.3">
                  <p:embed/>
                </p:oleObj>
              </mc:Choice>
              <mc:Fallback>
                <p:oleObj name="Ecuación" r:id="rId11" imgW="1765080" imgH="431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1" y="1408245"/>
                        <a:ext cx="2666999" cy="72535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rgbClr val="FF99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5 CuadroTexto"/>
          <p:cNvSpPr txBox="1"/>
          <p:nvPr/>
        </p:nvSpPr>
        <p:spPr>
          <a:xfrm>
            <a:off x="152400" y="294382"/>
            <a:ext cx="8763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b="1" dirty="0">
                <a:latin typeface="Century Gothic" pitchFamily="34" charset="0"/>
              </a:rPr>
              <a:t>We compare our derived terminal heights with the fireball terminal heights registered by the Meteorite Observation  and Recovery Project operated in Canada between 1970 and 1985 (MORP) (Halliday et al. 1996).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b="1" dirty="0">
                <a:latin typeface="Century Gothic" pitchFamily="34" charset="0"/>
              </a:rPr>
              <a:t>We use previous </a:t>
            </a:r>
            <a:r>
              <a:rPr lang="el-GR" sz="2000" b="1" dirty="0"/>
              <a:t>α</a:t>
            </a:r>
            <a:r>
              <a:rPr lang="en-GB" sz="1600" b="1" dirty="0">
                <a:latin typeface="Century Gothic" pitchFamily="34" charset="0"/>
              </a:rPr>
              <a:t> and β</a:t>
            </a:r>
            <a:r>
              <a:rPr lang="en-US" sz="1600" b="1" dirty="0">
                <a:latin typeface="Century Gothic" pitchFamily="34" charset="0"/>
              </a:rPr>
              <a:t> values derived by </a:t>
            </a:r>
            <a:r>
              <a:rPr lang="en-US" sz="1600" b="1" dirty="0" err="1">
                <a:latin typeface="Century Gothic" pitchFamily="34" charset="0"/>
              </a:rPr>
              <a:t>Gritsevich</a:t>
            </a:r>
            <a:r>
              <a:rPr lang="en-US" sz="1600" b="1" dirty="0">
                <a:latin typeface="Century Gothic" pitchFamily="34" charset="0"/>
              </a:rPr>
              <a:t> (2009).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947D5-5240-4D79-8ACE-814D79F778A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1" name="8 CuadroTexto"/>
          <p:cNvSpPr txBox="1"/>
          <p:nvPr/>
        </p:nvSpPr>
        <p:spPr>
          <a:xfrm>
            <a:off x="685800" y="391180"/>
            <a:ext cx="76962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Improvement using approximated functions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30707" y="1053723"/>
            <a:ext cx="9067800" cy="52014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tx1"/>
                </a:solidFill>
              </a:rPr>
              <a:t>Problem: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terminal height  </a:t>
            </a:r>
            <a:r>
              <a:rPr lang="en-US" sz="16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h</a:t>
            </a:r>
            <a:r>
              <a:rPr lang="en-US" sz="1600" b="1" baseline="-25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II</a:t>
            </a:r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shows certain discrepancies at low values.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Solution:</a:t>
            </a:r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we suggest to improve the performance of the simplification adopted compared to the analytical solution of the problem.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r>
              <a:rPr lang="en-US" dirty="0">
                <a:solidFill>
                  <a:schemeClr val="tx1"/>
                </a:solidFill>
              </a:rPr>
              <a:t>                                                                              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vs.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We use the mathematical analysis carried out in </a:t>
            </a:r>
            <a:r>
              <a:rPr lang="en-US" sz="16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Gritsevich</a:t>
            </a:r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et al. (2016), which considers the possibility of including an approximation function which slightly modified this equation.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This approximation function is thought to improve accuracy in those cases where β &gt; 3,</a:t>
            </a:r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is not completely our current scenario.  We want to improve accuracy for those cases with moderated β values showing low terminal heights.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7703231"/>
              </p:ext>
            </p:extLst>
          </p:nvPr>
        </p:nvGraphicFramePr>
        <p:xfrm>
          <a:off x="1305690" y="2467768"/>
          <a:ext cx="2543175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25" name="Ecuación" r:id="rId3" imgW="1562040" imgH="533160" progId="Equation.3">
                  <p:embed/>
                </p:oleObj>
              </mc:Choice>
              <mc:Fallback>
                <p:oleObj name="Ecuación" r:id="rId3" imgW="1562040" imgH="533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5690" y="2467768"/>
                        <a:ext cx="2543175" cy="8699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3027480"/>
              </p:ext>
            </p:extLst>
          </p:nvPr>
        </p:nvGraphicFramePr>
        <p:xfrm>
          <a:off x="4876800" y="2742405"/>
          <a:ext cx="1922185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26" name="Ecuación" r:id="rId5" imgW="1218960" imgH="203040" progId="Equation.3">
                  <p:embed/>
                </p:oleObj>
              </mc:Choice>
              <mc:Fallback>
                <p:oleObj name="Ecuación" r:id="rId5" imgW="12189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2742405"/>
                        <a:ext cx="1922185" cy="3206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7279250"/>
              </p:ext>
            </p:extLst>
          </p:nvPr>
        </p:nvGraphicFramePr>
        <p:xfrm>
          <a:off x="1452421" y="4267200"/>
          <a:ext cx="1747980" cy="4585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27" name="Ecuación" r:id="rId7" imgW="774360" imgH="203040" progId="Equation.3">
                  <p:embed/>
                </p:oleObj>
              </mc:Choice>
              <mc:Fallback>
                <p:oleObj name="Ecuación" r:id="rId7" imgW="77436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2421" y="4267200"/>
                        <a:ext cx="1747980" cy="458581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5160773"/>
              </p:ext>
            </p:extLst>
          </p:nvPr>
        </p:nvGraphicFramePr>
        <p:xfrm>
          <a:off x="4835525" y="4221163"/>
          <a:ext cx="3790950" cy="731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28" name="Ecuación" r:id="rId9" imgW="2374560" imgH="457200" progId="Equation.3">
                  <p:embed/>
                </p:oleObj>
              </mc:Choice>
              <mc:Fallback>
                <p:oleObj name="Ecuación" r:id="rId9" imgW="2374560" imgH="457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5525" y="4221163"/>
                        <a:ext cx="3790950" cy="73183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ight Arrow 1"/>
          <p:cNvSpPr/>
          <p:nvPr/>
        </p:nvSpPr>
        <p:spPr>
          <a:xfrm>
            <a:off x="3786188" y="4419600"/>
            <a:ext cx="381000" cy="152400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947D5-5240-4D79-8ACE-814D79F778AE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3816" y="1524000"/>
            <a:ext cx="4601560" cy="4572000"/>
          </a:xfrm>
          <a:prstGeom prst="roundRect">
            <a:avLst>
              <a:gd name="adj" fmla="val 8203"/>
            </a:avLst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66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5277173"/>
              </p:ext>
            </p:extLst>
          </p:nvPr>
        </p:nvGraphicFramePr>
        <p:xfrm>
          <a:off x="6629400" y="4954588"/>
          <a:ext cx="1517650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67" name="Ecuación" r:id="rId4" imgW="812520" imgH="203040" progId="Equation.3">
                  <p:embed/>
                </p:oleObj>
              </mc:Choice>
              <mc:Fallback>
                <p:oleObj name="Ecuación" r:id="rId4" imgW="81252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4954588"/>
                        <a:ext cx="1517650" cy="379412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6287046"/>
              </p:ext>
            </p:extLst>
          </p:nvPr>
        </p:nvGraphicFramePr>
        <p:xfrm>
          <a:off x="4806950" y="685800"/>
          <a:ext cx="3395663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68" name="Ecuación" r:id="rId6" imgW="2006280" imgH="431640" progId="Equation.3">
                  <p:embed/>
                </p:oleObj>
              </mc:Choice>
              <mc:Fallback>
                <p:oleObj name="Ecuación" r:id="rId6" imgW="200628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6950" y="685800"/>
                        <a:ext cx="3395663" cy="73183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rgbClr val="FF99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38200" y="1066800"/>
            <a:ext cx="2133600" cy="2102157"/>
          </a:xfrm>
          <a:prstGeom prst="roundRect">
            <a:avLst>
              <a:gd name="adj" fmla="val 6613"/>
            </a:avLst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38200" y="4150519"/>
            <a:ext cx="2137968" cy="2097881"/>
          </a:xfrm>
          <a:prstGeom prst="roundRect">
            <a:avLst>
              <a:gd name="adj" fmla="val 11005"/>
            </a:avLst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662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3034295"/>
              </p:ext>
            </p:extLst>
          </p:nvPr>
        </p:nvGraphicFramePr>
        <p:xfrm>
          <a:off x="1752600" y="2590800"/>
          <a:ext cx="963168" cy="2407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69" name="Ecuación" r:id="rId10" imgW="812520" imgH="203040" progId="Equation.3">
                  <p:embed/>
                </p:oleObj>
              </mc:Choice>
              <mc:Fallback>
                <p:oleObj name="Ecuación" r:id="rId10" imgW="81252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590800"/>
                        <a:ext cx="963168" cy="240792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9375912"/>
              </p:ext>
            </p:extLst>
          </p:nvPr>
        </p:nvGraphicFramePr>
        <p:xfrm>
          <a:off x="1802492" y="5708423"/>
          <a:ext cx="940708" cy="2351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70" name="Ecuación" r:id="rId12" imgW="812520" imgH="203040" progId="Equation.3">
                  <p:embed/>
                </p:oleObj>
              </mc:Choice>
              <mc:Fallback>
                <p:oleObj name="Ecuación" r:id="rId12" imgW="81252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2492" y="5708423"/>
                        <a:ext cx="940708" cy="23517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5048435"/>
              </p:ext>
            </p:extLst>
          </p:nvPr>
        </p:nvGraphicFramePr>
        <p:xfrm>
          <a:off x="838200" y="533400"/>
          <a:ext cx="2057400" cy="36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71" name="Ecuación" r:id="rId14" imgW="1295280" imgH="228600" progId="Equation.3">
                  <p:embed/>
                </p:oleObj>
              </mc:Choice>
              <mc:Fallback>
                <p:oleObj name="Ecuación" r:id="rId14" imgW="129528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33400"/>
                        <a:ext cx="2057400" cy="3631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rgbClr val="FF99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2959068"/>
              </p:ext>
            </p:extLst>
          </p:nvPr>
        </p:nvGraphicFramePr>
        <p:xfrm>
          <a:off x="685800" y="3352800"/>
          <a:ext cx="2440567" cy="6638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72" name="Ecuación" r:id="rId16" imgW="1765080" imgH="431640" progId="Equation.3">
                  <p:embed/>
                </p:oleObj>
              </mc:Choice>
              <mc:Fallback>
                <p:oleObj name="Ecuación" r:id="rId16" imgW="1765080" imgH="431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352800"/>
                        <a:ext cx="2440567" cy="66389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rgbClr val="FF99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947D5-5240-4D79-8ACE-814D79F778A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11 CuadroTexto"/>
          <p:cNvSpPr txBox="1"/>
          <p:nvPr/>
        </p:nvSpPr>
        <p:spPr>
          <a:xfrm>
            <a:off x="3276600" y="228600"/>
            <a:ext cx="308682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Future Work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13505" y="941734"/>
            <a:ext cx="3810000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>
                <a:latin typeface="Century Gothic" panose="020B0502020202020204" pitchFamily="34" charset="0"/>
              </a:rPr>
              <a:t>Atmospheric correction: </a:t>
            </a:r>
          </a:p>
          <a:p>
            <a:endParaRPr lang="en-US" sz="900" b="1" u="sng" dirty="0">
              <a:latin typeface="Century Gothic" panose="020B0502020202020204" pitchFamily="34" charset="0"/>
            </a:endParaRPr>
          </a:p>
          <a:p>
            <a:r>
              <a:rPr lang="en-US" sz="1600" b="1" dirty="0">
                <a:latin typeface="Century Gothic" panose="020B0502020202020204" pitchFamily="34" charset="0"/>
              </a:rPr>
              <a:t>the amount of air that a fireball encounters depends on the atmosphere conditions. Thus, it should be considered particularly for large mass, slow, low penetrating fireballs which usually indicate meteorite-droppers. </a:t>
            </a:r>
          </a:p>
          <a:p>
            <a:r>
              <a:rPr lang="en-US" sz="1600" b="1" dirty="0">
                <a:latin typeface="Century Gothic" panose="020B0502020202020204" pitchFamily="34" charset="0"/>
              </a:rPr>
              <a:t>(see </a:t>
            </a:r>
            <a:r>
              <a:rPr lang="en-US" sz="1600" b="1" i="1" dirty="0" err="1">
                <a:latin typeface="Century Gothic" panose="020B0502020202020204" pitchFamily="34" charset="0"/>
              </a:rPr>
              <a:t>Lyytinen</a:t>
            </a:r>
            <a:r>
              <a:rPr lang="en-US" sz="1600" b="1" i="1" dirty="0">
                <a:latin typeface="Century Gothic" panose="020B0502020202020204" pitchFamily="34" charset="0"/>
              </a:rPr>
              <a:t> and </a:t>
            </a:r>
            <a:r>
              <a:rPr lang="en-US" sz="1600" b="1" i="1" dirty="0" err="1">
                <a:latin typeface="Century Gothic" panose="020B0502020202020204" pitchFamily="34" charset="0"/>
              </a:rPr>
              <a:t>Gritsevich</a:t>
            </a:r>
            <a:r>
              <a:rPr lang="en-US" sz="1600" b="1" i="1" dirty="0">
                <a:latin typeface="Century Gothic" panose="020B0502020202020204" pitchFamily="34" charset="0"/>
              </a:rPr>
              <a:t>, 2016 )</a:t>
            </a:r>
            <a:endParaRPr lang="en-US" sz="1600" b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6" name="Chart 6"/>
          <p:cNvGraphicFramePr>
            <a:graphicFrameLocks/>
          </p:cNvGraphicFramePr>
          <p:nvPr>
            <p:extLst/>
          </p:nvPr>
        </p:nvGraphicFramePr>
        <p:xfrm>
          <a:off x="4152900" y="928410"/>
          <a:ext cx="4800600" cy="3666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ángulo 6"/>
          <p:cNvSpPr/>
          <p:nvPr/>
        </p:nvSpPr>
        <p:spPr>
          <a:xfrm>
            <a:off x="207327" y="5169304"/>
            <a:ext cx="3810000" cy="121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u="sng" dirty="0">
                <a:latin typeface="Century Gothic" panose="020B0502020202020204" pitchFamily="34" charset="0"/>
              </a:rPr>
              <a:t>Analysis of the inverse problem:</a:t>
            </a:r>
            <a:r>
              <a:rPr lang="en-GB" sz="1600" b="1" dirty="0">
                <a:latin typeface="Century Gothic" panose="020B0502020202020204" pitchFamily="34" charset="0"/>
              </a:rPr>
              <a:t> </a:t>
            </a:r>
          </a:p>
          <a:p>
            <a:endParaRPr lang="en-GB" sz="900" b="1" dirty="0">
              <a:latin typeface="Century Gothic" panose="020B0502020202020204" pitchFamily="34" charset="0"/>
            </a:endParaRPr>
          </a:p>
          <a:p>
            <a:r>
              <a:rPr lang="en-GB" sz="1600" b="1" dirty="0">
                <a:latin typeface="Century Gothic" panose="020B0502020202020204" pitchFamily="34" charset="0"/>
              </a:rPr>
              <a:t>possible for non decelerated bodies if the terminal height is known </a:t>
            </a:r>
            <a:r>
              <a:rPr lang="en-GB" sz="1600" b="1" dirty="0">
                <a:latin typeface="Century Gothic" panose="020B0502020202020204" pitchFamily="34" charset="0"/>
                <a:sym typeface="Wingdings" pitchFamily="2" charset="2"/>
              </a:rPr>
              <a:t> </a:t>
            </a:r>
            <a:r>
              <a:rPr lang="en-GB" sz="1600" b="1" dirty="0">
                <a:latin typeface="Century Gothic" panose="020B0502020202020204" pitchFamily="34" charset="0"/>
              </a:rPr>
              <a:t>constraints in </a:t>
            </a:r>
            <a:r>
              <a:rPr lang="el-GR" sz="1600" b="1" dirty="0">
                <a:latin typeface="Century Gothic" panose="020B0502020202020204" pitchFamily="34" charset="0"/>
              </a:rPr>
              <a:t>α</a:t>
            </a:r>
            <a:r>
              <a:rPr lang="en-GB" sz="1600" b="1" dirty="0">
                <a:latin typeface="Century Gothic" panose="020B0502020202020204" pitchFamily="34" charset="0"/>
              </a:rPr>
              <a:t> and β.</a:t>
            </a:r>
            <a:endParaRPr lang="en-US" sz="1600" b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8" name="Object 1"/>
          <p:cNvGraphicFramePr>
            <a:graphicFrameLocks noChangeAspect="1"/>
          </p:cNvGraphicFramePr>
          <p:nvPr>
            <p:extLst/>
          </p:nvPr>
        </p:nvGraphicFramePr>
        <p:xfrm>
          <a:off x="2670955" y="6163382"/>
          <a:ext cx="1352550" cy="3478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3" name="Ecuación" r:id="rId4" imgW="888840" imgH="228600" progId="Equation.3">
                  <p:embed/>
                </p:oleObj>
              </mc:Choice>
              <mc:Fallback>
                <p:oleObj name="Ecuación" r:id="rId4" imgW="888840" imgH="228600" progId="Equation.3">
                  <p:embed/>
                  <p:pic>
                    <p:nvPicPr>
                      <p:cNvPr id="8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0955" y="6163382"/>
                        <a:ext cx="1352550" cy="34783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chemeClr val="accent6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ángulo 8"/>
          <p:cNvSpPr/>
          <p:nvPr/>
        </p:nvSpPr>
        <p:spPr>
          <a:xfrm>
            <a:off x="4191000" y="4843029"/>
            <a:ext cx="4953000" cy="1461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u="sng" dirty="0">
                <a:latin typeface="Century Gothic" pitchFamily="34" charset="0"/>
              </a:rPr>
              <a:t>New types of studies to be scoped:</a:t>
            </a:r>
          </a:p>
          <a:p>
            <a:endParaRPr lang="en-GB" sz="900" b="1" u="sng" dirty="0">
              <a:latin typeface="Century Gothic" pitchFamily="34" charset="0"/>
            </a:endParaRPr>
          </a:p>
          <a:p>
            <a:r>
              <a:rPr lang="en-GB" sz="1600" b="1" dirty="0">
                <a:latin typeface="Century Gothic" pitchFamily="34" charset="0"/>
              </a:rPr>
              <a:t>Meteor height as a function of time:</a:t>
            </a:r>
          </a:p>
          <a:p>
            <a:r>
              <a:rPr lang="en-GB" sz="1600" b="1" dirty="0">
                <a:latin typeface="Century Gothic" pitchFamily="34" charset="0"/>
              </a:rPr>
              <a:t> - Determination of luminous efficiency based on meteor duration.</a:t>
            </a:r>
          </a:p>
          <a:p>
            <a:r>
              <a:rPr lang="en-GB" sz="1600" b="1" dirty="0">
                <a:latin typeface="Century Gothic" pitchFamily="34" charset="0"/>
              </a:rPr>
              <a:t> - Critical Kinetic Energy to produce luminosity.  </a:t>
            </a:r>
            <a:endParaRPr lang="en-US" sz="1600" b="1" dirty="0"/>
          </a:p>
        </p:txBody>
      </p:sp>
      <p:sp>
        <p:nvSpPr>
          <p:cNvPr id="10" name="TextBox 3"/>
          <p:cNvSpPr txBox="1"/>
          <p:nvPr/>
        </p:nvSpPr>
        <p:spPr>
          <a:xfrm>
            <a:off x="4191000" y="2057400"/>
            <a:ext cx="823105" cy="52322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Annama</a:t>
            </a:r>
          </a:p>
          <a:p>
            <a:pPr algn="ctr"/>
            <a:r>
              <a:rPr lang="en-US" sz="1400" i="1" dirty="0"/>
              <a:t>(2014</a:t>
            </a:r>
            <a:r>
              <a:rPr lang="en-US" sz="1400" dirty="0"/>
              <a:t>)</a:t>
            </a:r>
          </a:p>
        </p:txBody>
      </p:sp>
      <p:sp>
        <p:nvSpPr>
          <p:cNvPr id="2" name="Rectángulo 1"/>
          <p:cNvSpPr/>
          <p:nvPr/>
        </p:nvSpPr>
        <p:spPr>
          <a:xfrm>
            <a:off x="186054" y="3491061"/>
            <a:ext cx="3852546" cy="1461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/>
            <a:r>
              <a:rPr lang="en-US" sz="1600" b="1" u="sng" dirty="0">
                <a:latin typeface="Century Gothic" pitchFamily="34" charset="0"/>
              </a:rPr>
              <a:t>Meteor observation:</a:t>
            </a:r>
            <a:r>
              <a:rPr lang="en-US" sz="1600" b="1" dirty="0">
                <a:latin typeface="Century Gothic" pitchFamily="34" charset="0"/>
              </a:rPr>
              <a:t> </a:t>
            </a:r>
          </a:p>
          <a:p>
            <a:pPr marL="0" lvl="2"/>
            <a:endParaRPr lang="en-US" sz="900" b="1" dirty="0">
              <a:latin typeface="Century Gothic" pitchFamily="34" charset="0"/>
            </a:endParaRPr>
          </a:p>
          <a:p>
            <a:pPr marL="0" lvl="2"/>
            <a:r>
              <a:rPr lang="en-US" sz="1600" b="1" dirty="0">
                <a:latin typeface="Century Gothic" pitchFamily="34" charset="0"/>
              </a:rPr>
              <a:t>we foresee a calculation of terminal height to be useful when the lower part of the trajectory is not instrumentally registered.</a:t>
            </a:r>
          </a:p>
        </p:txBody>
      </p:sp>
      <p:cxnSp>
        <p:nvCxnSpPr>
          <p:cNvPr id="12" name="Conector recto 11"/>
          <p:cNvCxnSpPr/>
          <p:nvPr/>
        </p:nvCxnSpPr>
        <p:spPr>
          <a:xfrm>
            <a:off x="207327" y="3429000"/>
            <a:ext cx="3602673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207327" y="5029200"/>
            <a:ext cx="3602673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33047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2615</TotalTime>
  <Words>1213</Words>
  <Application>Microsoft Office PowerPoint</Application>
  <PresentationFormat>Presentación en pantalla (4:3)</PresentationFormat>
  <Paragraphs>126</Paragraphs>
  <Slides>11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3</vt:i4>
      </vt:variant>
      <vt:variant>
        <vt:lpstr>Títulos de diapositiva</vt:lpstr>
      </vt:variant>
      <vt:variant>
        <vt:i4>11</vt:i4>
      </vt:variant>
    </vt:vector>
  </HeadingPairs>
  <TitlesOfParts>
    <vt:vector size="19" baseType="lpstr">
      <vt:lpstr>Arial</vt:lpstr>
      <vt:lpstr>Calibri</vt:lpstr>
      <vt:lpstr>Century Gothic</vt:lpstr>
      <vt:lpstr>Wingdings</vt:lpstr>
      <vt:lpstr>Tema de Office</vt:lpstr>
      <vt:lpstr>Ecuación</vt:lpstr>
      <vt:lpstr>Microsoft Editor de ecuaciones 3.0</vt:lpstr>
      <vt:lpstr>Kaava</vt:lpstr>
      <vt:lpstr>A reliable methodology to determine fireball terminal heights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methodology to determine the terminal height of a fireball</dc:title>
  <dc:creator>Manuel</dc:creator>
  <cp:lastModifiedBy>Manuel Moreno</cp:lastModifiedBy>
  <cp:revision>248</cp:revision>
  <dcterms:created xsi:type="dcterms:W3CDTF">2015-05-18T13:57:20Z</dcterms:created>
  <dcterms:modified xsi:type="dcterms:W3CDTF">2016-06-07T10:31:24Z</dcterms:modified>
</cp:coreProperties>
</file>