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0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9" r:id="rId2"/>
    <p:sldMasterId id="2147483677" r:id="rId3"/>
    <p:sldMasterId id="2147483694" r:id="rId4"/>
    <p:sldMasterId id="2147483716" r:id="rId5"/>
    <p:sldMasterId id="2147483728" r:id="rId6"/>
    <p:sldMasterId id="2147483740" r:id="rId7"/>
    <p:sldMasterId id="2147483753" r:id="rId8"/>
    <p:sldMasterId id="2147483771" r:id="rId9"/>
    <p:sldMasterId id="2147483774" r:id="rId10"/>
    <p:sldMasterId id="2147483798" r:id="rId11"/>
    <p:sldMasterId id="2147483803" r:id="rId12"/>
  </p:sldMasterIdLst>
  <p:notesMasterIdLst>
    <p:notesMasterId r:id="rId43"/>
  </p:notesMasterIdLst>
  <p:handoutMasterIdLst>
    <p:handoutMasterId r:id="rId44"/>
  </p:handoutMasterIdLst>
  <p:sldIdLst>
    <p:sldId id="257" r:id="rId13"/>
    <p:sldId id="351" r:id="rId14"/>
    <p:sldId id="362" r:id="rId15"/>
    <p:sldId id="354" r:id="rId16"/>
    <p:sldId id="348" r:id="rId17"/>
    <p:sldId id="349" r:id="rId18"/>
    <p:sldId id="364" r:id="rId19"/>
    <p:sldId id="270" r:id="rId20"/>
    <p:sldId id="380" r:id="rId21"/>
    <p:sldId id="381" r:id="rId22"/>
    <p:sldId id="379" r:id="rId23"/>
    <p:sldId id="365" r:id="rId24"/>
    <p:sldId id="366" r:id="rId25"/>
    <p:sldId id="367" r:id="rId26"/>
    <p:sldId id="368" r:id="rId27"/>
    <p:sldId id="369" r:id="rId28"/>
    <p:sldId id="337" r:id="rId29"/>
    <p:sldId id="338" r:id="rId30"/>
    <p:sldId id="363" r:id="rId31"/>
    <p:sldId id="373" r:id="rId32"/>
    <p:sldId id="384" r:id="rId33"/>
    <p:sldId id="385" r:id="rId34"/>
    <p:sldId id="383" r:id="rId35"/>
    <p:sldId id="357" r:id="rId36"/>
    <p:sldId id="382" r:id="rId37"/>
    <p:sldId id="370" r:id="rId38"/>
    <p:sldId id="376" r:id="rId39"/>
    <p:sldId id="374" r:id="rId40"/>
    <p:sldId id="352" r:id="rId41"/>
    <p:sldId id="378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19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5E22E-0101-46FE-901F-567689E0D2D0}" type="datetimeFigureOut">
              <a:rPr lang="it-IT" smtClean="0"/>
              <a:pPr/>
              <a:t>09/06/2016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83E87-6C9B-417C-A74D-304F865B0A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100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43B99-E426-473E-AFA5-0BEF5B0F79FC}" type="datetimeFigureOut">
              <a:rPr lang="it-IT" smtClean="0"/>
              <a:pPr/>
              <a:t>09/06/2016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86559-6221-423E-BD85-27BDE31B9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86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fld id="{9D711D2D-A7F9-4D23-8CD2-1DA36BFAE646}" type="slidenum">
              <a:rPr lang="it-IT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it-IT" altLang="en-US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0238" y="512763"/>
            <a:ext cx="3429000" cy="25717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3255963"/>
            <a:ext cx="7820025" cy="3087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01478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Besides others, two are the main aspects to try to do UHE</a:t>
            </a:r>
            <a:r>
              <a:rPr lang="en-US" baseline="0" dirty="0" smtClean="0"/>
              <a:t> science from space: the monitored area.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AB357-95B1-DF4D-A1CC-D8F4E13F77A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0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Conti: </a:t>
            </a:r>
            <a:r>
              <a:rPr lang="en-US" dirty="0" err="1" smtClean="0"/>
              <a:t>integrale</a:t>
            </a:r>
            <a:r>
              <a:rPr lang="en-US" dirty="0" smtClean="0"/>
              <a:t> </a:t>
            </a:r>
            <a:r>
              <a:rPr lang="en-US" dirty="0" err="1" smtClean="0"/>
              <a:t>sull’angolo</a:t>
            </a:r>
            <a:r>
              <a:rPr lang="en-US" dirty="0" smtClean="0"/>
              <a:t> </a:t>
            </a:r>
            <a:r>
              <a:rPr lang="en-US" dirty="0" err="1" smtClean="0"/>
              <a:t>solido</a:t>
            </a:r>
            <a:r>
              <a:rPr lang="en-US" dirty="0" smtClean="0"/>
              <a:t>. </a:t>
            </a:r>
            <a:r>
              <a:rPr lang="en-US" smtClean="0"/>
              <a:t>F(60) è JEM-EUSO.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6559-6221-423E-BD85-27BDE31B9B1B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79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CDF1B-ADC7-47FB-969B-E8A1521E5A8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9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Otttica</a:t>
            </a:r>
            <a:r>
              <a:rPr lang="en-US" dirty="0" smtClean="0"/>
              <a:t> in </a:t>
            </a:r>
            <a:r>
              <a:rPr lang="en-US" dirty="0" err="1" smtClean="0"/>
              <a:t>miniatura</a:t>
            </a:r>
            <a:r>
              <a:rPr lang="en-US" dirty="0" smtClean="0"/>
              <a:t>, e </a:t>
            </a:r>
            <a:r>
              <a:rPr lang="en-US" dirty="0" err="1" smtClean="0"/>
              <a:t>unità</a:t>
            </a:r>
            <a:r>
              <a:rPr lang="en-US" dirty="0" smtClean="0"/>
              <a:t> </a:t>
            </a:r>
            <a:r>
              <a:rPr lang="en-US" dirty="0" err="1" smtClean="0"/>
              <a:t>elementare</a:t>
            </a:r>
            <a:r>
              <a:rPr lang="en-US" dirty="0" smtClean="0"/>
              <a:t> di </a:t>
            </a:r>
            <a:r>
              <a:rPr lang="en-US" dirty="0" err="1" smtClean="0"/>
              <a:t>quello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dovrebbe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l’insieme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rivelatori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JEM-EUSO.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6559-6221-423E-BD85-27BDE31B9B1B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51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Questa e’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a </a:t>
            </a:r>
            <a:r>
              <a:rPr lang="en-US" dirty="0" err="1" smtClean="0"/>
              <a:t>livello</a:t>
            </a:r>
            <a:r>
              <a:rPr lang="en-US" dirty="0" smtClean="0"/>
              <a:t> di </a:t>
            </a:r>
            <a:r>
              <a:rPr lang="en-US" dirty="0" err="1" smtClean="0"/>
              <a:t>proposta</a:t>
            </a:r>
            <a:r>
              <a:rPr lang="en-US" dirty="0" smtClean="0"/>
              <a:t>. </a:t>
            </a:r>
            <a:r>
              <a:rPr lang="en-US" dirty="0" err="1" smtClean="0"/>
              <a:t>Però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rivelatore</a:t>
            </a:r>
            <a:r>
              <a:rPr lang="en-US" baseline="0" dirty="0" smtClean="0"/>
              <a:t> è </a:t>
            </a:r>
            <a:r>
              <a:rPr lang="en-US" baseline="0" dirty="0" err="1" smtClean="0"/>
              <a:t>già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funzionante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6559-6221-423E-BD85-27BDE31B9B1B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74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53200" y="6245231"/>
            <a:ext cx="2133600" cy="222238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642915">
              <a:defRPr sz="844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69287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1" cy="5851525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>
            <a:lvl1pPr marL="331503" indent="-331503" defTabSz="642915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642915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marL="937584" indent="-294669" defTabSz="642915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642915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642915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553200" y="6331131"/>
            <a:ext cx="2133600" cy="304440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42915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653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211017" y="152400"/>
            <a:ext cx="8770328" cy="6478589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tIns="45719" rIns="45719" bIns="45719" anchor="ctr"/>
          <a:lstStyle/>
          <a:p>
            <a:pPr algn="just" defTabSz="914367" hangingPunct="0">
              <a:spcBef>
                <a:spcPts val="1055"/>
              </a:spcBef>
              <a:defRPr sz="3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391" b="1" kern="0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184638" y="1125538"/>
            <a:ext cx="8768862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914367" hangingPunct="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1143000" y="685804"/>
            <a:ext cx="3429001" cy="26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038" tIns="46038" rIns="46038" bIns="46038">
            <a:spAutoFit/>
          </a:bodyPr>
          <a:lstStyle/>
          <a:p>
            <a:pPr algn="r" defTabSz="914367" hangingPunct="0">
              <a:spcBef>
                <a:spcPts val="703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Cellino </a:t>
            </a:r>
            <a:r>
              <a:rPr sz="1125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 </a:t>
            </a: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Tokyo, December 2-7, 2013</a:t>
            </a:r>
          </a:p>
        </p:txBody>
      </p:sp>
      <p:sp>
        <p:nvSpPr>
          <p:cNvPr id="38" name="Shape 38"/>
          <p:cNvSpPr/>
          <p:nvPr/>
        </p:nvSpPr>
        <p:spPr>
          <a:xfrm>
            <a:off x="1143000" y="228599"/>
            <a:ext cx="7162801" cy="33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just" defTabSz="1300480">
              <a:spcBef>
                <a:spcPts val="1300"/>
              </a:spcBef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sz="1547" kern="0">
                <a:solidFill>
                  <a:srgbClr val="000000"/>
                </a:solidFill>
              </a:rPr>
              <a:t>Applications of JEM-EUSO to the study of meteors and fireballs</a:t>
            </a:r>
          </a:p>
        </p:txBody>
      </p:sp>
      <p:pic>
        <p:nvPicPr>
          <p:cNvPr id="39" name="image1.png" descr="INAF_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78" y="150813"/>
            <a:ext cx="849923" cy="9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201" y="152399"/>
            <a:ext cx="1308592" cy="92964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6232731" y="6204131"/>
            <a:ext cx="320470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6888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emplate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"/>
            <a:ext cx="9144000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08"/>
            <a:ext cx="7772400" cy="1470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301" tIns="45653" rIns="91301" bIns="45653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603752"/>
            <a:ext cx="6400800" cy="1752600"/>
          </a:xfrm>
          <a:prstGeom prst="rect">
            <a:avLst/>
          </a:prstGeom>
        </p:spPr>
        <p:txBody>
          <a:bodyPr lIns="91301" tIns="45653" rIns="91301" bIns="4565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61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301" tIns="45653" rIns="91301" bIns="4565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91301" tIns="45653" rIns="91301" bIns="4565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4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  <a:prstGeom prst="rect">
            <a:avLst/>
          </a:prstGeom>
        </p:spPr>
        <p:txBody>
          <a:bodyPr lIns="91301" tIns="45653" rIns="91301" bIns="4565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lIns="91301" tIns="45653" rIns="91301" bIns="45653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80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301" tIns="45653" rIns="91301" bIns="4565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91301" tIns="45653" rIns="91301" bIns="4565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 lIns="91301" tIns="45653" rIns="91301" bIns="4565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40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301" tIns="45653" rIns="91301" bIns="4565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lIns="91301" tIns="45653" rIns="91301" bIns="45653" anchor="b"/>
          <a:lstStyle>
            <a:lvl1pPr marL="0" indent="0">
              <a:buNone/>
              <a:defRPr sz="2400" b="1"/>
            </a:lvl1pPr>
            <a:lvl2pPr marL="456530" indent="0">
              <a:buNone/>
              <a:defRPr sz="2000" b="1"/>
            </a:lvl2pPr>
            <a:lvl3pPr marL="913062" indent="0">
              <a:buNone/>
              <a:defRPr sz="1800" b="1"/>
            </a:lvl3pPr>
            <a:lvl4pPr marL="1369594" indent="0">
              <a:buNone/>
              <a:defRPr sz="1600" b="1"/>
            </a:lvl4pPr>
            <a:lvl5pPr marL="1826124" indent="0">
              <a:buNone/>
              <a:defRPr sz="1600" b="1"/>
            </a:lvl5pPr>
            <a:lvl6pPr marL="2282655" indent="0">
              <a:buNone/>
              <a:defRPr sz="1600" b="1"/>
            </a:lvl6pPr>
            <a:lvl7pPr marL="2739186" indent="0">
              <a:buNone/>
              <a:defRPr sz="1600" b="1"/>
            </a:lvl7pPr>
            <a:lvl8pPr marL="3195710" indent="0">
              <a:buNone/>
              <a:defRPr sz="1600" b="1"/>
            </a:lvl8pPr>
            <a:lvl9pPr marL="365224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01" tIns="45653" rIns="91301" bIns="4565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lIns="91301" tIns="45653" rIns="91301" bIns="45653" anchor="b"/>
          <a:lstStyle>
            <a:lvl1pPr marL="0" indent="0">
              <a:buNone/>
              <a:defRPr sz="2400" b="1"/>
            </a:lvl1pPr>
            <a:lvl2pPr marL="456530" indent="0">
              <a:buNone/>
              <a:defRPr sz="2000" b="1"/>
            </a:lvl2pPr>
            <a:lvl3pPr marL="913062" indent="0">
              <a:buNone/>
              <a:defRPr sz="1800" b="1"/>
            </a:lvl3pPr>
            <a:lvl4pPr marL="1369594" indent="0">
              <a:buNone/>
              <a:defRPr sz="1600" b="1"/>
            </a:lvl4pPr>
            <a:lvl5pPr marL="1826124" indent="0">
              <a:buNone/>
              <a:defRPr sz="1600" b="1"/>
            </a:lvl5pPr>
            <a:lvl6pPr marL="2282655" indent="0">
              <a:buNone/>
              <a:defRPr sz="1600" b="1"/>
            </a:lvl6pPr>
            <a:lvl7pPr marL="2739186" indent="0">
              <a:buNone/>
              <a:defRPr sz="1600" b="1"/>
            </a:lvl7pPr>
            <a:lvl8pPr marL="3195710" indent="0">
              <a:buNone/>
              <a:defRPr sz="1600" b="1"/>
            </a:lvl8pPr>
            <a:lvl9pPr marL="365224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 lIns="91301" tIns="45653" rIns="91301" bIns="4565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6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301" tIns="45653" rIns="91301" bIns="4565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42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0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lIns="91301" tIns="45653" rIns="91301" bIns="4565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4" y="273142"/>
            <a:ext cx="5111750" cy="5853113"/>
          </a:xfrm>
          <a:prstGeom prst="rect">
            <a:avLst/>
          </a:prstGeom>
        </p:spPr>
        <p:txBody>
          <a:bodyPr lIns="91301" tIns="45653" rIns="91301" bIns="4565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19" y="1435124"/>
            <a:ext cx="3008313" cy="4691063"/>
          </a:xfrm>
          <a:prstGeom prst="rect">
            <a:avLst/>
          </a:prstGeom>
        </p:spPr>
        <p:txBody>
          <a:bodyPr lIns="91301" tIns="45653" rIns="91301" bIns="45653"/>
          <a:lstStyle>
            <a:lvl1pPr marL="0" indent="0">
              <a:buNone/>
              <a:defRPr sz="1400"/>
            </a:lvl1pPr>
            <a:lvl2pPr marL="456530" indent="0">
              <a:buNone/>
              <a:defRPr sz="1200"/>
            </a:lvl2pPr>
            <a:lvl3pPr marL="913062" indent="0">
              <a:buNone/>
              <a:defRPr sz="1000"/>
            </a:lvl3pPr>
            <a:lvl4pPr marL="1369594" indent="0">
              <a:buNone/>
              <a:defRPr sz="900"/>
            </a:lvl4pPr>
            <a:lvl5pPr marL="1826124" indent="0">
              <a:buNone/>
              <a:defRPr sz="900"/>
            </a:lvl5pPr>
            <a:lvl6pPr marL="2282655" indent="0">
              <a:buNone/>
              <a:defRPr sz="900"/>
            </a:lvl6pPr>
            <a:lvl7pPr marL="2739186" indent="0">
              <a:buNone/>
              <a:defRPr sz="900"/>
            </a:lvl7pPr>
            <a:lvl8pPr marL="3195710" indent="0">
              <a:buNone/>
              <a:defRPr sz="900"/>
            </a:lvl8pPr>
            <a:lvl9pPr marL="365224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3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lIns="91301" tIns="45653" rIns="91301" bIns="4565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01" tIns="45653" rIns="91301" bIns="45653"/>
          <a:lstStyle>
            <a:lvl1pPr marL="0" indent="0">
              <a:buNone/>
              <a:defRPr sz="3200"/>
            </a:lvl1pPr>
            <a:lvl2pPr marL="456530" indent="0">
              <a:buNone/>
              <a:defRPr sz="2800"/>
            </a:lvl2pPr>
            <a:lvl3pPr marL="913062" indent="0">
              <a:buNone/>
              <a:defRPr sz="2400"/>
            </a:lvl3pPr>
            <a:lvl4pPr marL="1369594" indent="0">
              <a:buNone/>
              <a:defRPr sz="2000"/>
            </a:lvl4pPr>
            <a:lvl5pPr marL="1826124" indent="0">
              <a:buNone/>
              <a:defRPr sz="2000"/>
            </a:lvl5pPr>
            <a:lvl6pPr marL="2282655" indent="0">
              <a:buNone/>
              <a:defRPr sz="2000"/>
            </a:lvl6pPr>
            <a:lvl7pPr marL="2739186" indent="0">
              <a:buNone/>
              <a:defRPr sz="2000"/>
            </a:lvl7pPr>
            <a:lvl8pPr marL="3195710" indent="0">
              <a:buNone/>
              <a:defRPr sz="2000"/>
            </a:lvl8pPr>
            <a:lvl9pPr marL="3652246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415"/>
            <a:ext cx="5486400" cy="804863"/>
          </a:xfrm>
          <a:prstGeom prst="rect">
            <a:avLst/>
          </a:prstGeom>
        </p:spPr>
        <p:txBody>
          <a:bodyPr lIns="91301" tIns="45653" rIns="91301" bIns="45653"/>
          <a:lstStyle>
            <a:lvl1pPr marL="0" indent="0">
              <a:buNone/>
              <a:defRPr sz="1400"/>
            </a:lvl1pPr>
            <a:lvl2pPr marL="456530" indent="0">
              <a:buNone/>
              <a:defRPr sz="1200"/>
            </a:lvl2pPr>
            <a:lvl3pPr marL="913062" indent="0">
              <a:buNone/>
              <a:defRPr sz="1000"/>
            </a:lvl3pPr>
            <a:lvl4pPr marL="1369594" indent="0">
              <a:buNone/>
              <a:defRPr sz="900"/>
            </a:lvl4pPr>
            <a:lvl5pPr marL="1826124" indent="0">
              <a:buNone/>
              <a:defRPr sz="900"/>
            </a:lvl5pPr>
            <a:lvl6pPr marL="2282655" indent="0">
              <a:buNone/>
              <a:defRPr sz="900"/>
            </a:lvl6pPr>
            <a:lvl7pPr marL="2739186" indent="0">
              <a:buNone/>
              <a:defRPr sz="900"/>
            </a:lvl7pPr>
            <a:lvl8pPr marL="3195710" indent="0">
              <a:buNone/>
              <a:defRPr sz="900"/>
            </a:lvl8pPr>
            <a:lvl9pPr marL="365224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2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301" tIns="45653" rIns="91301" bIns="4565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 lIns="91301" tIns="45653" rIns="91301" bIns="4565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02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52"/>
            <a:ext cx="2057400" cy="5851525"/>
          </a:xfrm>
          <a:prstGeom prst="rect">
            <a:avLst/>
          </a:prstGeom>
        </p:spPr>
        <p:txBody>
          <a:bodyPr vert="eaVert" lIns="91301" tIns="45653" rIns="91301" bIns="4565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  <a:prstGeom prst="rect">
            <a:avLst/>
          </a:prstGeom>
        </p:spPr>
        <p:txBody>
          <a:bodyPr vert="eaVert" lIns="91301" tIns="45653" rIns="91301" bIns="4565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01" tIns="45653" rIns="91301" bIns="45653"/>
          <a:lstStyle/>
          <a:p>
            <a:pPr defTabSz="45653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49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3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1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01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5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0" indent="0">
              <a:buNone/>
              <a:defRPr sz="2000" b="1"/>
            </a:lvl2pPr>
            <a:lvl3pPr marL="913521" indent="0">
              <a:buNone/>
              <a:defRPr sz="1800" b="1"/>
            </a:lvl3pPr>
            <a:lvl4pPr marL="1370285" indent="0">
              <a:buNone/>
              <a:defRPr sz="1600" b="1"/>
            </a:lvl4pPr>
            <a:lvl5pPr marL="1827045" indent="0">
              <a:buNone/>
              <a:defRPr sz="1600" b="1"/>
            </a:lvl5pPr>
            <a:lvl6pPr marL="2283811" indent="0">
              <a:buNone/>
              <a:defRPr sz="1600" b="1"/>
            </a:lvl6pPr>
            <a:lvl7pPr marL="2740573" indent="0">
              <a:buNone/>
              <a:defRPr sz="1600" b="1"/>
            </a:lvl7pPr>
            <a:lvl8pPr marL="3197335" indent="0">
              <a:buNone/>
              <a:defRPr sz="1600" b="1"/>
            </a:lvl8pPr>
            <a:lvl9pPr marL="36540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0" indent="0">
              <a:buNone/>
              <a:defRPr sz="2000" b="1"/>
            </a:lvl2pPr>
            <a:lvl3pPr marL="913521" indent="0">
              <a:buNone/>
              <a:defRPr sz="1800" b="1"/>
            </a:lvl3pPr>
            <a:lvl4pPr marL="1370285" indent="0">
              <a:buNone/>
              <a:defRPr sz="1600" b="1"/>
            </a:lvl4pPr>
            <a:lvl5pPr marL="1827045" indent="0">
              <a:buNone/>
              <a:defRPr sz="1600" b="1"/>
            </a:lvl5pPr>
            <a:lvl6pPr marL="2283811" indent="0">
              <a:buNone/>
              <a:defRPr sz="1600" b="1"/>
            </a:lvl6pPr>
            <a:lvl7pPr marL="2740573" indent="0">
              <a:buNone/>
              <a:defRPr sz="1600" b="1"/>
            </a:lvl7pPr>
            <a:lvl8pPr marL="3197335" indent="0">
              <a:buNone/>
              <a:defRPr sz="1600" b="1"/>
            </a:lvl8pPr>
            <a:lvl9pPr marL="36540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3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8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208" y="152400"/>
            <a:ext cx="124598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79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60" indent="0">
              <a:buNone/>
              <a:defRPr sz="1200"/>
            </a:lvl2pPr>
            <a:lvl3pPr marL="913521" indent="0">
              <a:buNone/>
              <a:defRPr sz="1000"/>
            </a:lvl3pPr>
            <a:lvl4pPr marL="1370285" indent="0">
              <a:buNone/>
              <a:defRPr sz="900"/>
            </a:lvl4pPr>
            <a:lvl5pPr marL="1827045" indent="0">
              <a:buNone/>
              <a:defRPr sz="900"/>
            </a:lvl5pPr>
            <a:lvl6pPr marL="2283811" indent="0">
              <a:buNone/>
              <a:defRPr sz="900"/>
            </a:lvl6pPr>
            <a:lvl7pPr marL="2740573" indent="0">
              <a:buNone/>
              <a:defRPr sz="900"/>
            </a:lvl7pPr>
            <a:lvl8pPr marL="3197335" indent="0">
              <a:buNone/>
              <a:defRPr sz="900"/>
            </a:lvl8pPr>
            <a:lvl9pPr marL="36540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49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60" indent="0">
              <a:buNone/>
              <a:defRPr sz="2800"/>
            </a:lvl2pPr>
            <a:lvl3pPr marL="913521" indent="0">
              <a:buNone/>
              <a:defRPr sz="2400"/>
            </a:lvl3pPr>
            <a:lvl4pPr marL="1370285" indent="0">
              <a:buNone/>
              <a:defRPr sz="2000"/>
            </a:lvl4pPr>
            <a:lvl5pPr marL="1827045" indent="0">
              <a:buNone/>
              <a:defRPr sz="2000"/>
            </a:lvl5pPr>
            <a:lvl6pPr marL="2283811" indent="0">
              <a:buNone/>
              <a:defRPr sz="2000"/>
            </a:lvl6pPr>
            <a:lvl7pPr marL="2740573" indent="0">
              <a:buNone/>
              <a:defRPr sz="2000"/>
            </a:lvl7pPr>
            <a:lvl8pPr marL="3197335" indent="0">
              <a:buNone/>
              <a:defRPr sz="2000"/>
            </a:lvl8pPr>
            <a:lvl9pPr marL="365409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60" indent="0">
              <a:buNone/>
              <a:defRPr sz="1200"/>
            </a:lvl2pPr>
            <a:lvl3pPr marL="913521" indent="0">
              <a:buNone/>
              <a:defRPr sz="1000"/>
            </a:lvl3pPr>
            <a:lvl4pPr marL="1370285" indent="0">
              <a:buNone/>
              <a:defRPr sz="900"/>
            </a:lvl4pPr>
            <a:lvl5pPr marL="1827045" indent="0">
              <a:buNone/>
              <a:defRPr sz="900"/>
            </a:lvl5pPr>
            <a:lvl6pPr marL="2283811" indent="0">
              <a:buNone/>
              <a:defRPr sz="900"/>
            </a:lvl6pPr>
            <a:lvl7pPr marL="2740573" indent="0">
              <a:buNone/>
              <a:defRPr sz="900"/>
            </a:lvl7pPr>
            <a:lvl8pPr marL="3197335" indent="0">
              <a:buNone/>
              <a:defRPr sz="900"/>
            </a:lvl8pPr>
            <a:lvl9pPr marL="36540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39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62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52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58777"/>
            <a:ext cx="28067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719150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cs typeface="ＭＳ Ｐゴシック" charset="0"/>
            </a:endParaRPr>
          </a:p>
        </p:txBody>
      </p:sp>
      <p:pic>
        <p:nvPicPr>
          <p:cNvPr id="6" name="Picture 46" descr="7mathn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71511"/>
            <a:ext cx="419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5194301"/>
            <a:ext cx="7700962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de-DE" noProof="0" smtClean="0"/>
              <a:t>Click to edit Master subtitle style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4668172"/>
            <a:ext cx="7700962" cy="4308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smtClean="0"/>
              <a:t>Click to edit Master title style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3DD45A-148E-DC4C-AEF6-8167F21F296D}" type="datetime1">
              <a:rPr lang="de-DE">
                <a:solidFill>
                  <a:srgbClr val="3333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09.06.2016</a:t>
            </a:fld>
            <a:r>
              <a:rPr lang="de-DE">
                <a:solidFill>
                  <a:srgbClr val="333333"/>
                </a:solidFill>
              </a:rPr>
              <a:t>, Verfasser [optional] / 16 pt / Zeilenabstand 1-fach</a:t>
            </a: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914806" y="927102"/>
            <a:ext cx="4505325" cy="184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A51E37"/>
                </a:solidFill>
              </a:rPr>
              <a:t>&lt;Fachbereich/Institut/Lehrstuhl/Dezernatsabteilung&gt;</a:t>
            </a:r>
          </a:p>
        </p:txBody>
      </p:sp>
    </p:spTree>
    <p:extLst>
      <p:ext uri="{BB962C8B-B14F-4D97-AF65-F5344CB8AC3E}">
        <p14:creationId xmlns:p14="http://schemas.microsoft.com/office/powerpoint/2010/main" val="3150801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7C680-AD16-FA48-9ABD-00033FC58EB6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642908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C5984-2E25-B045-B075-4EE802355F90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248111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773240"/>
            <a:ext cx="3776662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7" y="1773240"/>
            <a:ext cx="3776663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7332B-A566-2F43-B7BC-7A12014071D3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2753860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8307"/>
            <a:ext cx="82296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2E57-A998-8B45-8507-9D1F98D56346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11114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14441B-6E71-41A5-B8E1-783532BCDBB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6FD10-195A-B643-8250-4D999CF05E42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964885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34B8F-7057-C948-B340-F77F1D3BB567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667867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819582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2157F-BDC8-5F44-A519-E8891190FB87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730203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9597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3110-130B-E54C-BC69-98C1562BF927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196379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BDCBB-A282-4F46-9927-1D9516FA7BED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535103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9225" y="1292225"/>
            <a:ext cx="369332" cy="4833939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75" y="1292225"/>
            <a:ext cx="5627687" cy="4833939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DC92E-201E-124E-8813-22E7FC8BB452}" type="slidenum">
              <a:rPr lang="de-DE">
                <a:solidFill>
                  <a:srgbClr val="333333"/>
                </a:solidFill>
              </a:rPr>
              <a:pPr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838726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635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76DB9-671D-8340-A8C2-AFF11FAD1231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37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800000"/>
                </a:solidFill>
              </a:rPr>
              <a:t>Olinto KICP@10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69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76DB9-671D-8340-A8C2-AFF11FAD1231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4A64F1-992F-47DC-A53A-89B850D56B0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800000"/>
                </a:solidFill>
              </a:rPr>
              <a:t>Olinto KICP@10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2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CA1F-65D8-4013-9E5B-953F4353BF9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2F32-EFF1-44B1-ABFB-F236323DB03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29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8B12-6BBC-479A-B65F-2643E3E5E43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09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D3B8-5434-469E-9CC4-24EB7D6410F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24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03DC-6974-4BA0-9DBD-4C8C6999108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76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EC09-09DC-4081-869D-6880B189F52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11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5503-69FE-4E52-B3D4-AF67196DA26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7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AD88-0052-4B7A-964D-006C39CFFFF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5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CE27-CFE6-41A8-AAB7-5F1F557FAC7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2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98A7-0B02-415B-9FC9-D5007DA89DC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53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7DE22-E928-4666-94D2-CB66CAE7C71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0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6860533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53200" y="6245231"/>
            <a:ext cx="2133600" cy="222238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642915">
              <a:defRPr sz="844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11289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1" cy="5851525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>
            <a:lvl1pPr marL="331503" indent="-331503" defTabSz="642915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642915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marL="937584" indent="-294669" defTabSz="642915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642915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642915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553200" y="6331131"/>
            <a:ext cx="2133600" cy="304440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42915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17402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211017" y="152400"/>
            <a:ext cx="8770328" cy="6478589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tIns="45719" rIns="45719" bIns="45719" anchor="ctr"/>
          <a:lstStyle/>
          <a:p>
            <a:pPr algn="just" defTabSz="914367" hangingPunct="0">
              <a:spcBef>
                <a:spcPts val="1055"/>
              </a:spcBef>
              <a:defRPr sz="3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391" b="1" kern="0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184638" y="1125538"/>
            <a:ext cx="8768862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914367" hangingPunct="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1143000" y="685804"/>
            <a:ext cx="3429001" cy="26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8" tIns="46038" rIns="46038" bIns="46038">
            <a:spAutoFit/>
          </a:bodyPr>
          <a:lstStyle/>
          <a:p>
            <a:pPr algn="r" defTabSz="914367" hangingPunct="0">
              <a:spcBef>
                <a:spcPts val="703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Cellino </a:t>
            </a:r>
            <a:r>
              <a:rPr sz="1125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 </a:t>
            </a: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Tokyo, December 2-7, 2013</a:t>
            </a:r>
          </a:p>
        </p:txBody>
      </p:sp>
      <p:sp>
        <p:nvSpPr>
          <p:cNvPr id="38" name="Shape 38"/>
          <p:cNvSpPr/>
          <p:nvPr/>
        </p:nvSpPr>
        <p:spPr>
          <a:xfrm>
            <a:off x="1143000" y="228599"/>
            <a:ext cx="7162801" cy="33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just" defTabSz="1300480">
              <a:spcBef>
                <a:spcPts val="1300"/>
              </a:spcBef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sz="1547" kern="0">
                <a:solidFill>
                  <a:srgbClr val="000000"/>
                </a:solidFill>
              </a:rPr>
              <a:t>Applications of JEM-EUSO to the study of meteors and fireballs</a:t>
            </a:r>
          </a:p>
        </p:txBody>
      </p:sp>
      <p:pic>
        <p:nvPicPr>
          <p:cNvPr id="39" name="image1.png" descr="INAF_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78" y="150813"/>
            <a:ext cx="849923" cy="9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201" y="152399"/>
            <a:ext cx="1308592" cy="92964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6232731" y="6204131"/>
            <a:ext cx="320470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21842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emplate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00" y="22"/>
            <a:ext cx="9144000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603751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マスター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4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81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7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4441B-6E71-41A5-B8E1-783532BCDBB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63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214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32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5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83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3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D7A4-6371-8A45-B8AC-70060676BB1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C2A2E47-8275-4E97-81F2-F6AB2C3E50D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378074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AE68F-4CB4-4FF2-A7CC-BD6FB071ACF0}" type="datetimeFigureOut">
              <a:rPr lang="it-IT" smtClean="0"/>
              <a:pPr/>
              <a:t>09/06/2016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B3C57-2130-41B1-B59F-40CE0CFA399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4F82A-ABBF-46F7-80CD-D1EFD9A94A14}" type="datetime1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2016/6/9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6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4453965" y="6505278"/>
            <a:ext cx="226024" cy="1947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GB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‹N›</a:t>
            </a:fld>
            <a:endParaRPr lang="en-GB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147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37584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250112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562640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875168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196625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518082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839540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3160997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C2D7A4-6371-8A45-B8AC-70060676BB11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2016/6/9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1017" y="152400"/>
            <a:ext cx="8770327" cy="6478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it-IT" sz="2400" b="1">
              <a:solidFill>
                <a:srgbClr val="3333CC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84638" y="1125538"/>
            <a:ext cx="87688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it-IT" sz="2400" b="1">
              <a:solidFill>
                <a:srgbClr val="3333CC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143000" y="685804"/>
            <a:ext cx="67056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A. </a:t>
            </a:r>
            <a:r>
              <a:rPr lang="en-GB" sz="1200" dirty="0" err="1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Cellino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,</a:t>
            </a:r>
            <a:r>
              <a:rPr lang="en-GB" sz="1200" baseline="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M. </a:t>
            </a:r>
            <a:r>
              <a:rPr lang="en-GB" sz="1200" baseline="0" dirty="0" err="1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Bertaina</a:t>
            </a:r>
            <a:r>
              <a:rPr lang="en-GB" sz="1200" baseline="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for the JEM-EUSO Collaboration</a:t>
            </a:r>
            <a:r>
              <a:rPr lang="en-GB" sz="1200" i="1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GB" sz="1200" i="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,</a:t>
            </a:r>
            <a:r>
              <a:rPr lang="en-GB" sz="1200" i="0" baseline="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Meteoroids 2016, ESTEC</a:t>
            </a:r>
            <a:endParaRPr lang="en-GB" sz="1200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143000" y="228600"/>
            <a:ext cx="7162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The</a:t>
            </a:r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observation of meteors from the International Space Station</a:t>
            </a:r>
            <a:endParaRPr lang="it-IT" sz="1600" b="1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2" name="Picture 17" descr="INAF_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878" y="150813"/>
            <a:ext cx="849923" cy="9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6" r:id="rId3"/>
    <p:sldLayoutId id="214748369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AE68F-4CB4-4FF2-A7CC-BD6FB071ACF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B3C57-2130-41B1-B59F-40CE0CFA399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9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4453965" y="6505278"/>
            <a:ext cx="226024" cy="1947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GB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‹N›</a:t>
            </a:fld>
            <a:endParaRPr lang="en-GB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6635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37584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250112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562640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875168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196625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518082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839540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3160997" marR="0" indent="-625056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0"/>
            <a:fld id="{E7C2D7A4-6371-8A45-B8AC-70060676BB11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6530"/>
              <a:t>2016/6/9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0"/>
            <a:endParaRPr kumimoji="1"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5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45653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398" indent="-342398" algn="l" defTabSz="45653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1863" indent="-285332" algn="l" defTabSz="45653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1329" indent="-228266" algn="l" defTabSz="45653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7857" indent="-228266" algn="l" defTabSz="45653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4390" indent="-228266" algn="l" defTabSz="45653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0921" indent="-228266" algn="l" defTabSz="45653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51" indent="-228266" algn="l" defTabSz="45653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83" indent="-228266" algn="l" defTabSz="45653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12" indent="-228266" algn="l" defTabSz="45653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0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62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4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24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55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86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10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46" algn="l" defTabSz="45653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52" tIns="45678" rIns="91352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352" tIns="45678" rIns="91352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352" tIns="45678" rIns="91352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1"/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3521"/>
              <a:t>09/06/2016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4"/>
            <a:ext cx="2895600" cy="365125"/>
          </a:xfrm>
          <a:prstGeom prst="rect">
            <a:avLst/>
          </a:prstGeom>
        </p:spPr>
        <p:txBody>
          <a:bodyPr vert="horz" lIns="91352" tIns="45678" rIns="91352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1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352" tIns="45678" rIns="91352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1"/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3521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35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2" indent="-342572" algn="l" defTabSz="9135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75" algn="l" defTabSz="9135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8" indent="-228380" algn="l" defTabSz="9135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7" indent="-228380" algn="l" defTabSz="9135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30" indent="-228380" algn="l" defTabSz="9135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2" indent="-228380" algn="l" defTabSz="9135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52" indent="-228380" algn="l" defTabSz="9135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16" indent="-228380" algn="l" defTabSz="9135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76" indent="-228380" algn="l" defTabSz="9135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1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5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5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11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73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5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6" algn="l" defTabSz="913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50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cs typeface="ＭＳ Ｐゴシック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88019"/>
            <a:ext cx="7700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50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cs typeface="ＭＳ Ｐゴシック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50" y="6519863"/>
            <a:ext cx="77057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67630-0BD8-8745-A224-FA0897123AA2}" type="slidenum">
              <a:rPr lang="de-DE">
                <a:solidFill>
                  <a:srgbClr val="3333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r>
              <a:rPr lang="de-DE">
                <a:solidFill>
                  <a:srgbClr val="333333"/>
                </a:solidFill>
              </a:rPr>
              <a:t> | Autor/Verfasser/Thema/Rubrik/Titel etc.	© 2010 Universität Tübingen</a:t>
            </a:r>
          </a:p>
        </p:txBody>
      </p:sp>
      <p:pic>
        <p:nvPicPr>
          <p:cNvPr id="1030" name="Picture 22" descr="xEKUT_WortBildMarke_W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50" y="1773240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735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5pPr>
      <a:lvl6pPr marL="20796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6pPr>
      <a:lvl7pPr marL="25368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7pPr>
      <a:lvl8pPr marL="29940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8pPr>
      <a:lvl9pPr marL="34512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D65655-B2B6-A640-A609-7EC7D3A6ECEB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8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D65655-B2B6-A640-A609-7EC7D3A6ECEB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9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1828800" y="4419600"/>
            <a:ext cx="6781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AutoNum type="alphaUcPeriod"/>
            </a:pP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Cellino</a:t>
            </a:r>
          </a:p>
          <a:p>
            <a:pPr marL="457200" indent="-457200"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it-IT" sz="1600" b="1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INFN and INAF –  Astrophysical Observatory of Torino (Italy)</a:t>
            </a:r>
          </a:p>
          <a:p>
            <a:pPr marL="457200" indent="-457200"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M. Bertaina</a:t>
            </a:r>
          </a:p>
          <a:p>
            <a:pPr marL="457200" indent="-457200"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it-IT" sz="1600" b="1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INFN and University of Torino (Italy)</a:t>
            </a:r>
          </a:p>
          <a:p>
            <a:pPr marL="457200" indent="-457200" algn="ctr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For the JEM-EUSO Collaboration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305800" cy="544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BC43818E-35FD-44A3-A3F6-56C3CE3028F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193170" y="117297"/>
            <a:ext cx="88603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The fraction of energy dissipated as light in possible collisions is ~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4%.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It does 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not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depend upon radius or velocity.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0037" y="1793874"/>
            <a:ext cx="7918450" cy="1076325"/>
            <a:chOff x="249" y="799"/>
            <a:chExt cx="4988" cy="67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49" y="799"/>
              <a:ext cx="2268" cy="632"/>
              <a:chOff x="431" y="981"/>
              <a:chExt cx="2268" cy="632"/>
            </a:xfrm>
          </p:grpSpPr>
          <p:pic>
            <p:nvPicPr>
              <p:cNvPr id="69636" name="Picture 4" descr="magnitudin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1" y="1298"/>
                <a:ext cx="2250" cy="315"/>
              </a:xfrm>
              <a:prstGeom prst="rect">
                <a:avLst/>
              </a:prstGeom>
              <a:noFill/>
              <a:ln/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69642" name="Text Box 10"/>
              <p:cNvSpPr txBox="1">
                <a:spLocks noChangeArrowheads="1"/>
              </p:cNvSpPr>
              <p:nvPr/>
            </p:nvSpPr>
            <p:spPr bwMode="auto">
              <a:xfrm>
                <a:off x="431" y="981"/>
                <a:ext cx="22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1" dirty="0">
                    <a:solidFill>
                      <a:srgbClr val="800000"/>
                    </a:solidFill>
                    <a:latin typeface="Bookman Old Style" pitchFamily="18" charset="0"/>
                  </a:rPr>
                  <a:t>Absolute magnitude</a:t>
                </a:r>
              </a:p>
            </p:txBody>
          </p:sp>
        </p:grpSp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2697" y="895"/>
              <a:ext cx="254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it-IT" b="1" dirty="0" smtClean="0">
                  <a:solidFill>
                    <a:srgbClr val="00B050"/>
                  </a:solidFill>
                </a:rPr>
                <a:t>Expression of the magnitude derived from predicted luminosity expressed as a function of mass.</a:t>
              </a:r>
              <a:endParaRPr lang="it-IT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323850" y="3141663"/>
            <a:ext cx="85693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solidFill>
                  <a:prstClr val="black"/>
                </a:solidFill>
              </a:rPr>
              <a:t>Apparent Visual magnitude </a:t>
            </a:r>
            <a:r>
              <a:rPr lang="it-IT" sz="1600" b="1" dirty="0">
                <a:solidFill>
                  <a:prstClr val="black"/>
                </a:solidFill>
              </a:rPr>
              <a:t>: 20 g nuclearite at 400 km distance from observer </a:t>
            </a:r>
            <a:r>
              <a:rPr lang="it-IT" sz="1600" b="1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it-IT" sz="1600" b="1" i="1" dirty="0">
                <a:solidFill>
                  <a:prstClr val="black"/>
                </a:solidFill>
                <a:sym typeface="Wingdings" pitchFamily="2" charset="2"/>
              </a:rPr>
              <a:t> M</a:t>
            </a:r>
            <a:r>
              <a:rPr lang="it-IT" sz="1600" b="1" dirty="0">
                <a:solidFill>
                  <a:prstClr val="black"/>
                </a:solidFill>
                <a:sym typeface="Wingdings" pitchFamily="2" charset="2"/>
              </a:rPr>
              <a:t> = 6</a:t>
            </a:r>
          </a:p>
          <a:p>
            <a:pPr>
              <a:spcBef>
                <a:spcPct val="50000"/>
              </a:spcBef>
            </a:pPr>
            <a:r>
              <a:rPr lang="it-IT" sz="1600" b="1" dirty="0">
                <a:solidFill>
                  <a:prstClr val="black"/>
                </a:solidFill>
              </a:rPr>
              <a:t>Absolute magnitude </a:t>
            </a:r>
            <a:r>
              <a:rPr lang="it-IT" sz="1600" b="1" dirty="0" smtClean="0">
                <a:solidFill>
                  <a:prstClr val="black"/>
                </a:solidFill>
              </a:rPr>
              <a:t>             : 20 </a:t>
            </a:r>
            <a:r>
              <a:rPr lang="it-IT" sz="1600" b="1" dirty="0">
                <a:solidFill>
                  <a:prstClr val="black"/>
                </a:solidFill>
              </a:rPr>
              <a:t>g nuclearite </a:t>
            </a:r>
            <a:r>
              <a:rPr lang="it-IT" sz="1600" b="1" dirty="0" smtClean="0">
                <a:solidFill>
                  <a:prstClr val="black"/>
                </a:solidFill>
              </a:rPr>
              <a:t>                                                              </a:t>
            </a:r>
            <a:r>
              <a:rPr lang="it-IT" sz="16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it-IT" sz="1600" b="1" i="1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it-IT" sz="1600" b="1" i="1" dirty="0">
                <a:solidFill>
                  <a:prstClr val="black"/>
                </a:solidFill>
                <a:sym typeface="Wingdings" pitchFamily="2" charset="2"/>
              </a:rPr>
              <a:t>M</a:t>
            </a:r>
            <a:r>
              <a:rPr lang="it-IT" sz="1600" b="1" dirty="0">
                <a:solidFill>
                  <a:prstClr val="black"/>
                </a:solidFill>
                <a:sym typeface="Wingdings" pitchFamily="2" charset="2"/>
              </a:rPr>
              <a:t> = 3.6  </a:t>
            </a:r>
          </a:p>
          <a:p>
            <a:pPr>
              <a:spcBef>
                <a:spcPct val="50000"/>
              </a:spcBef>
            </a:pPr>
            <a:endParaRPr lang="it-IT" sz="1600" dirty="0">
              <a:solidFill>
                <a:prstClr val="black"/>
              </a:solidFill>
              <a:sym typeface="Wingdings" pitchFamily="2" charset="2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95288" y="3933825"/>
            <a:ext cx="8064500" cy="1841500"/>
            <a:chOff x="249" y="2205"/>
            <a:chExt cx="5080" cy="116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49" y="2205"/>
              <a:ext cx="4935" cy="721"/>
              <a:chOff x="657" y="2069"/>
              <a:chExt cx="4935" cy="721"/>
            </a:xfrm>
          </p:grpSpPr>
          <p:pic>
            <p:nvPicPr>
              <p:cNvPr id="69639" name="Picture 7" descr="hma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57" y="2387"/>
                <a:ext cx="2391" cy="403"/>
              </a:xfrm>
              <a:prstGeom prst="rect">
                <a:avLst/>
              </a:prstGeom>
              <a:noFill/>
              <a:ln/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69643" name="Text Box 11"/>
              <p:cNvSpPr txBox="1">
                <a:spLocks noChangeArrowheads="1"/>
              </p:cNvSpPr>
              <p:nvPr/>
            </p:nvSpPr>
            <p:spPr bwMode="auto">
              <a:xfrm>
                <a:off x="657" y="2069"/>
                <a:ext cx="493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800000"/>
                    </a:solidFill>
                    <a:latin typeface="Bookman Old Style" pitchFamily="18" charset="0"/>
                  </a:rPr>
                  <a:t>Models expect a Maximum possible height for light emission</a:t>
                </a:r>
                <a:endParaRPr lang="en-US" b="1" dirty="0">
                  <a:solidFill>
                    <a:srgbClr val="800000"/>
                  </a:solidFill>
                  <a:latin typeface="Bookman Old Style" pitchFamily="18" charset="0"/>
                </a:endParaRPr>
              </a:p>
            </p:txBody>
          </p:sp>
        </p:grpSp>
        <p:sp>
          <p:nvSpPr>
            <p:cNvPr id="69658" name="Text Box 26"/>
            <p:cNvSpPr txBox="1">
              <a:spLocks noChangeArrowheads="1"/>
            </p:cNvSpPr>
            <p:nvPr/>
          </p:nvSpPr>
          <p:spPr bwMode="auto">
            <a:xfrm>
              <a:off x="249" y="3113"/>
              <a:ext cx="50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dirty="0">
                  <a:solidFill>
                    <a:prstClr val="black"/>
                  </a:solidFill>
                </a:rPr>
                <a:t>10</a:t>
              </a:r>
              <a:r>
                <a:rPr lang="it-IT" sz="2000" baseline="30000" dirty="0">
                  <a:solidFill>
                    <a:prstClr val="black"/>
                  </a:solidFill>
                </a:rPr>
                <a:t>-4</a:t>
              </a:r>
              <a:r>
                <a:rPr lang="it-IT" sz="2000" dirty="0">
                  <a:solidFill>
                    <a:prstClr val="black"/>
                  </a:solidFill>
                </a:rPr>
                <a:t> g nuclearite 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 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h</a:t>
              </a:r>
              <a:r>
                <a:rPr lang="it-IT" sz="2000" baseline="-25000" dirty="0" smtClean="0">
                  <a:solidFill>
                    <a:prstClr val="black"/>
                  </a:solidFill>
                  <a:sym typeface="Wingdings" pitchFamily="2" charset="2"/>
                </a:rPr>
                <a:t>max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 ~  6 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km              10</a:t>
              </a:r>
              <a:r>
                <a:rPr lang="it-IT" sz="2000" baseline="30000" dirty="0">
                  <a:solidFill>
                    <a:prstClr val="black"/>
                  </a:solidFill>
                  <a:sym typeface="Wingdings" pitchFamily="2" charset="2"/>
                </a:rPr>
                <a:t>4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 g nuclearite 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 h</a:t>
              </a:r>
              <a:r>
                <a:rPr lang="it-IT" sz="2000" baseline="-25000" dirty="0" smtClean="0">
                  <a:solidFill>
                    <a:prstClr val="black"/>
                  </a:solidFill>
                  <a:sym typeface="Wingdings" pitchFamily="2" charset="2"/>
                </a:rPr>
                <a:t>max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 ~ 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60 km</a:t>
              </a:r>
              <a:endParaRPr lang="it-IT" sz="2000" dirty="0">
                <a:solidFill>
                  <a:prstClr val="black"/>
                </a:solidFill>
              </a:endParaRPr>
            </a:p>
          </p:txBody>
        </p:sp>
        <p:sp>
          <p:nvSpPr>
            <p:cNvPr id="69659" name="Text Box 27"/>
            <p:cNvSpPr txBox="1">
              <a:spLocks noChangeArrowheads="1"/>
            </p:cNvSpPr>
            <p:nvPr/>
          </p:nvSpPr>
          <p:spPr bwMode="auto">
            <a:xfrm>
              <a:off x="2835" y="2523"/>
              <a:ext cx="220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it-IT" sz="2000" b="1" dirty="0">
                  <a:solidFill>
                    <a:srgbClr val="00B050"/>
                  </a:solidFill>
                </a:rPr>
                <a:t>Nuclearites are </a:t>
              </a:r>
              <a:r>
                <a:rPr lang="it-IT" sz="2000" b="1" dirty="0" smtClean="0">
                  <a:solidFill>
                    <a:srgbClr val="00B050"/>
                  </a:solidFill>
                </a:rPr>
                <a:t>expected to be essentially a low atmosphere phenomenon.</a:t>
              </a:r>
              <a:endParaRPr lang="it-IT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468313" y="6021388"/>
            <a:ext cx="4637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E. Witten  Phys Rev D30(1984) 272</a:t>
            </a:r>
          </a:p>
          <a:p>
            <a:r>
              <a:rPr lang="en-US" sz="14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De </a:t>
            </a:r>
            <a:r>
              <a:rPr lang="en-US" sz="1400" i="1" dirty="0" err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Rujula</a:t>
            </a:r>
            <a:r>
              <a:rPr lang="en-US" sz="14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 Glashow Nature 312 (1984) 734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63000" y="63246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186238" y="6019800"/>
            <a:ext cx="4772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</a:rPr>
              <a:t>Nuclearites</a:t>
            </a:r>
            <a:r>
              <a:rPr lang="en-US" sz="2000" b="1" dirty="0" smtClean="0">
                <a:solidFill>
                  <a:srgbClr val="0070C0"/>
                </a:solidFill>
              </a:rPr>
              <a:t> with masses &gt; 0.1 g can cross the whole Earth and move upward!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7458" y="1333501"/>
            <a:ext cx="692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Speed: of the order of 300 km/sec.   No ablation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70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136242"/>
            <a:ext cx="8896350" cy="664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8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238875" cy="447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5657671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Examples of simulations of the lightcurves of two meteors recorded from the Leonid shower, using data from </a:t>
            </a:r>
            <a:r>
              <a:rPr lang="en-US" dirty="0" err="1" smtClean="0"/>
              <a:t>Shrbeny</a:t>
            </a:r>
            <a:r>
              <a:rPr lang="en-US" dirty="0" smtClean="0"/>
              <a:t>' and  </a:t>
            </a:r>
            <a:r>
              <a:rPr lang="en-US" dirty="0" err="1" smtClean="0"/>
              <a:t>Spurny</a:t>
            </a:r>
            <a:r>
              <a:rPr lang="en-US" dirty="0" smtClean="0"/>
              <a:t>, </a:t>
            </a:r>
            <a:r>
              <a:rPr lang="en-US" i="1" dirty="0" smtClean="0"/>
              <a:t>“Precise data on Leonid fireballs from all-sky photographic records”, Astronomy &amp; Astrophysics, 506, 1445-1454 (2009).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81000" y="76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Simulated meteor lightcurves taken from some real data. Single polynomial signal, plus the option for adding a possible secondary light burst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66270"/>
            <a:ext cx="8258175" cy="3538954"/>
            <a:chOff x="394969" y="1600200"/>
            <a:chExt cx="8258175" cy="353895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969" y="1600200"/>
              <a:ext cx="8258175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457200" y="4800600"/>
              <a:ext cx="6934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Verdana" pitchFamily="34" charset="0"/>
                </a:rPr>
                <a:t>The flux above is the one measured on the ISS</a:t>
              </a:r>
              <a:endParaRPr lang="it-IT" sz="1600" b="1" dirty="0">
                <a:latin typeface="Verdana" pitchFamily="34" charset="0"/>
              </a:endParaRPr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31" y="4633206"/>
            <a:ext cx="6096000" cy="212912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3231" y="3805535"/>
            <a:ext cx="809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Computed frequencies of collisions in the JEM-EUSO FOV are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ased on the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meteor mass distribution by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Gruen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et al. (1984)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5" y="762000"/>
            <a:ext cx="4057161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29100" y="5105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Can we compute 3-D meteor orbit from JEM-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itchFamily="66" charset="0"/>
              </a:rPr>
              <a:t>Euso</a:t>
            </a: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 data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itchFamily="66" charset="0"/>
              </a:rPr>
              <a:t>taken</a:t>
            </a: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itchFamily="66" charset="0"/>
              </a:rPr>
              <a:t>aboard</a:t>
            </a: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 the ISS? Possibly yes, in some cases!</a:t>
            </a:r>
            <a:endParaRPr lang="it-IT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38600" y="2534696"/>
            <a:ext cx="4876800" cy="3866103"/>
            <a:chOff x="4038600" y="2534696"/>
            <a:chExt cx="4876800" cy="3866103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2819400"/>
              <a:ext cx="3727109" cy="358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038600" y="2534696"/>
              <a:ext cx="48768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B050"/>
                  </a:solidFill>
                </a:rPr>
                <a:t>Every point of the light trajectory does not disappear  instantaneously, but it decreases according to some exponential function of time: </a:t>
              </a:r>
              <a:endParaRPr lang="it-IT" b="1" dirty="0">
                <a:solidFill>
                  <a:srgbClr val="00B05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24400" y="3962400"/>
              <a:ext cx="3657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 = damping coefficient</a:t>
              </a:r>
            </a:p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2570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65151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52578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Single, fading points of the meteor track can then be seen from different directions, by exploiting the motion of the ISS (7.8 km/s)</a:t>
            </a:r>
            <a:endParaRPr lang="it-IT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533400"/>
            <a:ext cx="8915400" cy="4419600"/>
            <a:chOff x="152400" y="870024"/>
            <a:chExt cx="8915400" cy="4419600"/>
          </a:xfrm>
        </p:grpSpPr>
        <p:pic>
          <p:nvPicPr>
            <p:cNvPr id="2" name="Picture 1" descr="withou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894304"/>
              <a:ext cx="4343400" cy="4343400"/>
            </a:xfrm>
            <a:prstGeom prst="rect">
              <a:avLst/>
            </a:prstGeom>
          </p:spPr>
        </p:pic>
        <p:pic>
          <p:nvPicPr>
            <p:cNvPr id="3" name="Picture 2" descr="with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870024"/>
              <a:ext cx="4419600" cy="44196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85800" y="152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Meteor “head” recorded motion                          Recorded signal including persistence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33400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Beginning height = 110 km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Vx </a:t>
            </a:r>
            <a:r>
              <a:rPr lang="it-IT" sz="1600" b="1" smtClean="0">
                <a:solidFill>
                  <a:srgbClr val="FF0000"/>
                </a:solidFill>
              </a:rPr>
              <a:t>= 2.5 </a:t>
            </a:r>
            <a:r>
              <a:rPr lang="it-IT" sz="1600" b="1" dirty="0" smtClean="0">
                <a:solidFill>
                  <a:srgbClr val="FF0000"/>
                </a:solidFill>
              </a:rPr>
              <a:t>km/s, Vy = 12.0 km/s, Vz = -5.0 km/s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Abs. Mag (of secondary burst) = -1.7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Attenuation coefficient A = -10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lctoky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4876800"/>
            <a:ext cx="1752600" cy="175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1800" y="58674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Meteor’s simulated  lightcurve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8639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85799" y="335443"/>
            <a:ext cx="8020543" cy="6293957"/>
            <a:chOff x="685799" y="335443"/>
            <a:chExt cx="8020543" cy="629395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799" y="335443"/>
              <a:ext cx="8020543" cy="6065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838200" y="6172200"/>
              <a:ext cx="403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7340-1125-4675-8F7F-BA0EE1EB5B4D}" type="slidenum">
              <a:rPr lang="en-US"/>
              <a:pPr/>
              <a:t>18</a:t>
            </a:fld>
            <a:endParaRPr lang="en-US"/>
          </a:p>
        </p:txBody>
      </p:sp>
      <p:sp>
        <p:nvSpPr>
          <p:cNvPr id="418818" name="Text Box 2"/>
          <p:cNvSpPr txBox="1">
            <a:spLocks noChangeArrowheads="1"/>
          </p:cNvSpPr>
          <p:nvPr/>
        </p:nvSpPr>
        <p:spPr bwMode="auto">
          <a:xfrm>
            <a:off x="0" y="395288"/>
            <a:ext cx="92964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7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JEM-EUSO sensitivity to nuclearites: 24 h acquisition time</a:t>
            </a:r>
            <a:endParaRPr lang="en-US" sz="27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18865" name="Group 49"/>
          <p:cNvGraphicFramePr>
            <a:graphicFrameLocks noGrp="1"/>
          </p:cNvGraphicFramePr>
          <p:nvPr>
            <p:ph/>
          </p:nvPr>
        </p:nvGraphicFramePr>
        <p:xfrm>
          <a:off x="381000" y="1524000"/>
          <a:ext cx="3352800" cy="3733801"/>
        </p:xfrm>
        <a:graphic>
          <a:graphicData uri="http://schemas.openxmlformats.org/drawingml/2006/table">
            <a:tbl>
              <a:tblPr/>
              <a:tblGrid>
                <a:gridCol w="1227138"/>
                <a:gridCol w="1008062"/>
                <a:gridCol w="1117600"/>
              </a:tblGrid>
              <a:tr h="11176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kumimoji="0" lang="it-IT" sz="2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</a:t>
                      </a:r>
                      <a:r>
                        <a:rPr kumimoji="0" lang="it-I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(km/s)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q</a:t>
                      </a: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it-IT" sz="2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(deg)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kumimoji="0" lang="it-IT" sz="2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(%)  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23.6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84%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31.3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73%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39.8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59%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49.5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42%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61.6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23%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8867" name="Text Box 51"/>
          <p:cNvSpPr txBox="1">
            <a:spLocks noChangeArrowheads="1"/>
          </p:cNvSpPr>
          <p:nvPr/>
        </p:nvSpPr>
        <p:spPr bwMode="auto">
          <a:xfrm>
            <a:off x="76200" y="6308725"/>
            <a:ext cx="658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/>
              <a:t>Selection cut on the projected velocity on FS (v</a:t>
            </a:r>
            <a:r>
              <a:rPr lang="it-IT" sz="2000" b="1" baseline="-25000"/>
              <a:t>proj</a:t>
            </a:r>
            <a:r>
              <a:rPr lang="it-IT" sz="2000" b="1" baseline="30000"/>
              <a:t>min</a:t>
            </a:r>
            <a:r>
              <a:rPr lang="it-IT" sz="2000" b="1"/>
              <a:t>)</a:t>
            </a:r>
            <a:endParaRPr lang="en-US" sz="2000" b="1"/>
          </a:p>
        </p:txBody>
      </p:sp>
      <p:sp>
        <p:nvSpPr>
          <p:cNvPr id="8" name="TextBox 7"/>
          <p:cNvSpPr txBox="1"/>
          <p:nvPr/>
        </p:nvSpPr>
        <p:spPr>
          <a:xfrm>
            <a:off x="304800" y="54102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(Assumed v = 250 km/s)</a:t>
            </a:r>
            <a:endParaRPr lang="it-IT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35" y="1524000"/>
            <a:ext cx="4783137" cy="4783137"/>
          </a:xfrm>
          <a:prstGeom prst="rect">
            <a:avLst/>
          </a:prstGeom>
        </p:spPr>
      </p:pic>
      <p:sp>
        <p:nvSpPr>
          <p:cNvPr id="418866" name="Line 50"/>
          <p:cNvSpPr>
            <a:spLocks noChangeShapeType="1"/>
          </p:cNvSpPr>
          <p:nvPr/>
        </p:nvSpPr>
        <p:spPr bwMode="auto">
          <a:xfrm>
            <a:off x="3581400" y="4419600"/>
            <a:ext cx="97353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200" y="329084"/>
            <a:ext cx="29568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4" tIns="45638" rIns="91274" bIns="45638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it-IT" sz="2400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   </a:t>
            </a:r>
          </a:p>
          <a:p>
            <a:pPr algn="ctr" eaLnBrk="1" hangingPunct="1"/>
            <a:r>
              <a:rPr kumimoji="1" lang="it-IT" sz="2400" b="1" dirty="0" err="1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Steps</a:t>
            </a:r>
            <a:r>
              <a:rPr kumimoji="1" lang="it-IT" sz="2400" b="1" dirty="0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it-IT" sz="2400" b="1" dirty="0" err="1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toward</a:t>
            </a:r>
            <a:r>
              <a:rPr kumimoji="1" lang="it-IT" sz="2400" b="1" dirty="0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kumimoji="1" lang="it-IT" sz="2400" b="1" dirty="0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(JEM)-EUSO </a:t>
            </a:r>
          </a:p>
          <a:p>
            <a:pPr algn="ctr" eaLnBrk="1" hangingPunct="1"/>
            <a:r>
              <a:rPr kumimoji="1" lang="it-IT" sz="2400" b="1" dirty="0" err="1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program</a:t>
            </a:r>
            <a:endParaRPr kumimoji="1" lang="it-IT" sz="2400" b="1" dirty="0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 eaLnBrk="1" hangingPunct="1"/>
            <a:endParaRPr kumimoji="1" lang="it-IT" sz="3800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03" y="188640"/>
            <a:ext cx="6359406" cy="6669360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767531" y="188640"/>
            <a:ext cx="1355497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Rectangle 2"/>
          <p:cNvSpPr/>
          <p:nvPr/>
        </p:nvSpPr>
        <p:spPr>
          <a:xfrm>
            <a:off x="7728771" y="1628878"/>
            <a:ext cx="1377208" cy="369251"/>
          </a:xfrm>
          <a:prstGeom prst="rect">
            <a:avLst/>
          </a:prstGeom>
        </p:spPr>
        <p:txBody>
          <a:bodyPr wrap="none" lIns="91357" tIns="45680" rIns="91357" bIns="45680">
            <a:spAutoFit/>
          </a:bodyPr>
          <a:lstStyle/>
          <a:p>
            <a:pPr defTabSz="913521"/>
            <a:r>
              <a:rPr kumimoji="1" lang="it-IT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1" name="CasellaDiTesto 5"/>
          <p:cNvSpPr txBox="1"/>
          <p:nvPr/>
        </p:nvSpPr>
        <p:spPr>
          <a:xfrm>
            <a:off x="5906125" y="2790888"/>
            <a:ext cx="394592" cy="276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357" tIns="45680" rIns="91357" bIns="45680" rtlCol="0">
            <a:spAutoFit/>
          </a:bodyPr>
          <a:lstStyle/>
          <a:p>
            <a:pPr defTabSz="913521"/>
            <a:r>
              <a:rPr lang="it-IT" sz="1200" dirty="0">
                <a:solidFill>
                  <a:prstClr val="white"/>
                </a:solidFill>
              </a:rPr>
              <a:t>14</a:t>
            </a:r>
            <a:r>
              <a:rPr lang="it-IT" sz="1200" baseline="30000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2981042" y="2103838"/>
            <a:ext cx="1237559" cy="369251"/>
          </a:xfrm>
          <a:prstGeom prst="rect">
            <a:avLst/>
          </a:prstGeom>
          <a:noFill/>
        </p:spPr>
        <p:txBody>
          <a:bodyPr wrap="none" lIns="91357" tIns="45680" rIns="91357" bIns="45680" rtlCol="0">
            <a:spAutoFit/>
          </a:bodyPr>
          <a:lstStyle/>
          <a:p>
            <a:pPr defTabSz="913521"/>
            <a:r>
              <a:rPr lang="en-US" dirty="0">
                <a:solidFill>
                  <a:prstClr val="white"/>
                </a:solidFill>
              </a:rPr>
              <a:t>MINI-EUSO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71456" y="6197320"/>
            <a:ext cx="1925995" cy="400081"/>
          </a:xfrm>
          <a:prstGeom prst="rect">
            <a:avLst/>
          </a:prstGeom>
          <a:solidFill>
            <a:srgbClr val="3F1E03"/>
          </a:solidFill>
        </p:spPr>
        <p:txBody>
          <a:bodyPr wrap="none" lIns="91411" tIns="45706" rIns="91411" bIns="45706" rtlCol="0">
            <a:spAutoFit/>
          </a:bodyPr>
          <a:lstStyle/>
          <a:p>
            <a:pPr defTabSz="913521"/>
            <a:r>
              <a:rPr lang="en-US" sz="2000" dirty="0">
                <a:solidFill>
                  <a:prstClr val="white">
                    <a:lumMod val="95000"/>
                  </a:prstClr>
                </a:solidFill>
              </a:rPr>
              <a:t>EUSO-TA (2013-)</a:t>
            </a:r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19" y="1628801"/>
            <a:ext cx="2763491" cy="5062759"/>
          </a:xfrm>
          <a:prstGeom prst="rect">
            <a:avLst/>
          </a:prstGeom>
          <a:noFill/>
        </p:spPr>
        <p:txBody>
          <a:bodyPr wrap="square" lIns="91274" tIns="45638" rIns="91274" bIns="45638">
            <a:spAutoFit/>
          </a:bodyPr>
          <a:lstStyle/>
          <a:p>
            <a:pPr marL="342282" indent="-342282" defTabSz="456370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EUSO-TA: Ground detector  at Telescope Array site</a:t>
            </a:r>
            <a:r>
              <a:rPr kumimoji="1" lang="it-IT" sz="1700" b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kumimoji="1" lang="it-IT" sz="1700" b="1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2013  </a:t>
            </a: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EUSO-BALLOON: 1st  flight </a:t>
            </a:r>
            <a:r>
              <a:rPr kumimoji="1"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Timmins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Canada  (CNES)  </a:t>
            </a:r>
            <a:r>
              <a:rPr kumimoji="1"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Aug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2014; Ultra long </a:t>
            </a:r>
            <a:r>
              <a:rPr kumimoji="1"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duration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flight</a:t>
            </a: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(EUSO-SPB) New Zealand, 2017 </a:t>
            </a:r>
          </a:p>
          <a:p>
            <a:pPr marL="342282" indent="-342282" defTabSz="456370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MINI-EUSO (2017)</a:t>
            </a:r>
          </a:p>
          <a:p>
            <a:pPr marL="342282" indent="-342282" defTabSz="456370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K-EUSO (2019)</a:t>
            </a:r>
          </a:p>
          <a:p>
            <a:pPr marL="342282" indent="-342282" defTabSz="456370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 </a:t>
            </a:r>
          </a:p>
          <a:p>
            <a:pPr marL="342282" indent="-342282" defTabSz="456370">
              <a:defRPr/>
            </a:pPr>
            <a:r>
              <a:rPr kumimoji="1"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(&gt;2020</a:t>
            </a:r>
            <a:r>
              <a:rPr kumimoji="1" lang="it-IT" sz="1700" b="1" dirty="0" smtClean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+)</a:t>
            </a: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282" indent="-342282" defTabSz="456370">
              <a:buFontTx/>
              <a:buAutoNum type="arabicPeriod"/>
              <a:defRPr/>
            </a:pPr>
            <a:endParaRPr kumimoji="1"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16" name="Immagine 15" descr="DSCN6447.JPG"/>
          <p:cNvPicPr>
            <a:picLocks noChangeAspect="1"/>
          </p:cNvPicPr>
          <p:nvPr/>
        </p:nvPicPr>
        <p:blipFill>
          <a:blip r:embed="rId5" cstate="print"/>
          <a:srcRect b="17808"/>
          <a:stretch>
            <a:fillRect/>
          </a:stretch>
        </p:blipFill>
        <p:spPr>
          <a:xfrm>
            <a:off x="6804248" y="2708920"/>
            <a:ext cx="2219446" cy="136815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58" y="2477426"/>
            <a:ext cx="1407740" cy="14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72" y="4456434"/>
            <a:ext cx="1872208" cy="174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50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Why to use space-based facilities to observe meteors?</a:t>
            </a:r>
            <a:endParaRPr lang="it-IT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Several advantages in terms of efficiency (large FOV, high duty cycle, no cloud problems).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79812"/>
            <a:ext cx="3968659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969" y="3581399"/>
            <a:ext cx="3928627" cy="296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3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2456963" y="324170"/>
            <a:ext cx="42721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</a:rPr>
              <a:t>Pathfinders: Mini-EUSO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ＭＳ Ｐゴシック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60484" y="4433349"/>
            <a:ext cx="7750032" cy="1616435"/>
          </a:xfrm>
          <a:prstGeom prst="rect">
            <a:avLst/>
          </a:prstGeom>
        </p:spPr>
        <p:txBody>
          <a:bodyPr/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0796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5368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9940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4512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/>
              </a:rPr>
              <a:t>Based on a proposal approved by ASI- the Italian Space Agency </a:t>
            </a:r>
          </a:p>
          <a:p>
            <a:pPr marL="0" indent="0">
              <a:buFontTx/>
              <a:buNone/>
            </a:pPr>
            <a:endParaRPr lang="en-US" altLang="it-IT" sz="1800" dirty="0">
              <a:solidFill>
                <a:srgbClr val="000000"/>
              </a:solidFill>
              <a:ea typeface="ＭＳ Ｐゴシック"/>
            </a:endParaRPr>
          </a:p>
          <a:p>
            <a:pPr marL="0" indent="0">
              <a:buFontTx/>
              <a:buNone/>
            </a:pPr>
            <a:r>
              <a:rPr lang="en-US" altLang="it-IT" sz="1800" dirty="0" smtClean="0">
                <a:solidFill>
                  <a:srgbClr val="005286"/>
                </a:solidFill>
                <a:ea typeface="ＭＳ Ｐゴシック"/>
              </a:rPr>
              <a:t>Mini</a:t>
            </a:r>
            <a:r>
              <a:rPr lang="en-US" altLang="it-IT" sz="1800" dirty="0">
                <a:solidFill>
                  <a:srgbClr val="005286"/>
                </a:solidFill>
                <a:ea typeface="ＭＳ Ｐゴシック"/>
              </a:rPr>
              <a:t>-EUSO is included, with the name  </a:t>
            </a:r>
            <a:r>
              <a:rPr lang="en-US" altLang="it-IT" sz="1800" b="1" dirty="0">
                <a:solidFill>
                  <a:srgbClr val="800000"/>
                </a:solidFill>
                <a:ea typeface="ＭＳ Ｐゴシック"/>
              </a:rPr>
              <a:t>UV </a:t>
            </a:r>
            <a:r>
              <a:rPr lang="en-US" altLang="it-IT" sz="1800" b="1" dirty="0" smtClean="0">
                <a:solidFill>
                  <a:srgbClr val="800000"/>
                </a:solidFill>
                <a:ea typeface="ＭＳ Ｐゴシック"/>
              </a:rPr>
              <a:t>Atmosphere</a:t>
            </a:r>
            <a:r>
              <a:rPr lang="en-US" altLang="it-IT" sz="1800" b="1" dirty="0" smtClean="0">
                <a:solidFill>
                  <a:srgbClr val="005286"/>
                </a:solidFill>
                <a:ea typeface="ＭＳ Ｐゴシック"/>
              </a:rPr>
              <a:t>, </a:t>
            </a:r>
            <a:r>
              <a:rPr lang="en-US" altLang="it-IT" sz="1800" dirty="0" smtClean="0">
                <a:solidFill>
                  <a:srgbClr val="005286"/>
                </a:solidFill>
                <a:ea typeface="ＭＳ Ｐゴシック"/>
              </a:rPr>
              <a:t>into </a:t>
            </a:r>
            <a:r>
              <a:rPr lang="en-US" altLang="it-IT" sz="1800" dirty="0">
                <a:solidFill>
                  <a:srgbClr val="005286"/>
                </a:solidFill>
                <a:ea typeface="ＭＳ Ｐゴシック"/>
              </a:rPr>
              <a:t>the Russian  </a:t>
            </a:r>
            <a:r>
              <a:rPr lang="en-US" altLang="it-IT" sz="1800" b="1" dirty="0">
                <a:solidFill>
                  <a:srgbClr val="800000"/>
                </a:solidFill>
                <a:ea typeface="ＭＳ Ｐゴシック"/>
              </a:rPr>
              <a:t>“Stage program of scientific and applied research and experiments</a:t>
            </a:r>
            <a:r>
              <a:rPr lang="en-US" altLang="it-IT" sz="1800" b="1" dirty="0" smtClean="0">
                <a:solidFill>
                  <a:srgbClr val="800000"/>
                </a:solidFill>
                <a:ea typeface="ＭＳ Ｐゴシック"/>
              </a:rPr>
              <a:t>”</a:t>
            </a:r>
          </a:p>
          <a:p>
            <a:pPr marL="0" indent="0">
              <a:buFontTx/>
              <a:buNone/>
            </a:pPr>
            <a:endParaRPr lang="en-US" sz="1800" i="1" dirty="0">
              <a:solidFill>
                <a:srgbClr val="800000"/>
              </a:solidFill>
              <a:ea typeface="ＭＳ Ｐゴシック"/>
            </a:endParaRPr>
          </a:p>
          <a:p>
            <a:pPr marL="0" indent="0">
              <a:buFontTx/>
              <a:buNone/>
            </a:pPr>
            <a:r>
              <a:rPr lang="en-US" sz="1800" i="1" dirty="0" smtClean="0">
                <a:solidFill>
                  <a:srgbClr val="800000"/>
                </a:solidFill>
                <a:ea typeface="ＭＳ Ｐゴシック"/>
              </a:rPr>
              <a:t>Flight is scheduled in 2017 </a:t>
            </a:r>
            <a:endParaRPr lang="en-US" sz="1800" i="1" dirty="0">
              <a:solidFill>
                <a:srgbClr val="800000"/>
              </a:solidFill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72" y="993412"/>
            <a:ext cx="3199739" cy="2583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1077463"/>
            <a:ext cx="3494100" cy="2448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7014" y="3731943"/>
            <a:ext cx="72526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5286"/>
                </a:solidFill>
                <a:ea typeface="ＭＳ Ｐゴシック" charset="0"/>
                <a:cs typeface="ＭＳ Ｐゴシック" charset="0"/>
              </a:rPr>
              <a:t>It will be hosted in the </a:t>
            </a:r>
            <a:r>
              <a:rPr lang="en-US" sz="1600" b="1" dirty="0" err="1" smtClean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Zvezda</a:t>
            </a:r>
            <a:r>
              <a:rPr lang="en-US" sz="1600" b="1" dirty="0" smtClean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 Module of the ISS. UV transparent Nadir looking window. </a:t>
            </a:r>
            <a:endParaRPr lang="en-US" b="1" dirty="0">
              <a:solidFill>
                <a:srgbClr val="8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2567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    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Bring one single JEM-EUSO</a:t>
            </a: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 Photo Detector Module</a:t>
            </a: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     and two Fresnel lenses (25 cm diam.)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    to ISS and expose it to an ISS UV-transparent  window to perform UV background measurements as a precursor for larger missions </a:t>
            </a:r>
            <a:endParaRPr lang="en-US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1552" y="527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202" y="323966"/>
            <a:ext cx="334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srgbClr val="CCFFCC"/>
                </a:solidFill>
                <a:latin typeface="Calibri"/>
              </a:rPr>
              <a:t>Main driver idea</a:t>
            </a:r>
            <a:endParaRPr lang="en-US" sz="3600" b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6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"/>
    </mc:Choice>
    <mc:Fallback xmlns="">
      <p:transition xmlns:p14="http://schemas.microsoft.com/office/powerpoint/2010/main" spd="slow" advTm="38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00200" y="1905000"/>
            <a:ext cx="5915025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it-IT" b="1" i="1" dirty="0" smtClean="0"/>
              <a:t> </a:t>
            </a:r>
            <a:r>
              <a:rPr lang="it-IT" dirty="0" smtClean="0"/>
              <a:t>a.1) UV emissions from night-Earth </a:t>
            </a:r>
          </a:p>
          <a:p>
            <a:pPr marL="799165" lvl="2" indent="0">
              <a:buNone/>
            </a:pPr>
            <a:r>
              <a:rPr lang="it-IT" i="1" dirty="0" smtClean="0"/>
              <a:t>6.5 km resolution, from 2.5 </a:t>
            </a:r>
            <a:r>
              <a:rPr lang="it-IT" i="1" dirty="0" err="1" smtClean="0">
                <a:latin typeface="Symbol" charset="2"/>
                <a:cs typeface="Symbol" charset="2"/>
              </a:rPr>
              <a:t>m</a:t>
            </a:r>
            <a:r>
              <a:rPr lang="it-IT" i="1" dirty="0" err="1" smtClean="0"/>
              <a:t>s</a:t>
            </a:r>
            <a:r>
              <a:rPr lang="it-IT" i="1" dirty="0" smtClean="0"/>
              <a:t> and </a:t>
            </a:r>
            <a:r>
              <a:rPr lang="it-IT" i="1" dirty="0" err="1" smtClean="0"/>
              <a:t>above</a:t>
            </a:r>
            <a:r>
              <a:rPr lang="it-IT" i="1" dirty="0" smtClean="0"/>
              <a:t> ± 51° </a:t>
            </a:r>
          </a:p>
          <a:p>
            <a:pPr marL="799165" lvl="2" indent="0">
              <a:buNone/>
            </a:pPr>
            <a:r>
              <a:rPr lang="it-IT" i="1" dirty="0" smtClean="0"/>
              <a:t>Noise from different lightning conditions, moon phase</a:t>
            </a:r>
          </a:p>
          <a:p>
            <a:pPr marL="799165" lvl="2" indent="0">
              <a:buNone/>
            </a:pPr>
            <a:r>
              <a:rPr lang="it-IT" i="1" dirty="0" smtClean="0"/>
              <a:t>Noise from different inclinations  </a:t>
            </a:r>
          </a:p>
          <a:p>
            <a:r>
              <a:rPr lang="it-IT" i="1" dirty="0" smtClean="0"/>
              <a:t>a.2) Map of the Earth in UV </a:t>
            </a:r>
            <a:endParaRPr lang="it-IT" dirty="0" smtClean="0"/>
          </a:p>
          <a:p>
            <a:r>
              <a:rPr lang="it-IT" i="1" dirty="0" smtClean="0"/>
              <a:t>a.3) Study of atmospheric phenomena </a:t>
            </a:r>
            <a:endParaRPr lang="it-IT" dirty="0" smtClean="0"/>
          </a:p>
          <a:p>
            <a:r>
              <a:rPr lang="it-IT" i="1" dirty="0" smtClean="0"/>
              <a:t>a.4) Study of meteors </a:t>
            </a:r>
          </a:p>
          <a:p>
            <a:pPr lvl="2"/>
            <a:r>
              <a:rPr lang="it-IT" i="1" dirty="0" smtClean="0"/>
              <a:t>Search for Strange quark matter</a:t>
            </a:r>
          </a:p>
          <a:p>
            <a:pPr lvl="2"/>
            <a:r>
              <a:rPr lang="it-IT" i="1" dirty="0" smtClean="0"/>
              <a:t>Space </a:t>
            </a:r>
            <a:r>
              <a:rPr lang="it-IT" i="1" dirty="0" err="1" smtClean="0"/>
              <a:t>Debris</a:t>
            </a:r>
            <a:r>
              <a:rPr lang="it-IT" i="1" dirty="0" smtClean="0"/>
              <a:t> </a:t>
            </a:r>
            <a:r>
              <a:rPr lang="it-IT" i="1" dirty="0" err="1" smtClean="0"/>
              <a:t>assessment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Title 1"/>
          <p:cNvSpPr txBox="1">
            <a:spLocks noGrp="1"/>
          </p:cNvSpPr>
          <p:nvPr>
            <p:ph type="title" idx="4294967295"/>
          </p:nvPr>
        </p:nvSpPr>
        <p:spPr>
          <a:xfrm>
            <a:off x="685800" y="304800"/>
            <a:ext cx="7315200" cy="1600200"/>
          </a:xfrm>
          <a:prstGeom prst="rect">
            <a:avLst/>
          </a:prstGeom>
          <a:solidFill>
            <a:schemeClr val="tx1"/>
          </a:solidFill>
        </p:spPr>
        <p:txBody>
          <a:bodyPr vert="horz" lIns="91333" tIns="45667" rIns="91333" bIns="45667" rtlCol="0" anchor="ctr">
            <a:normAutofit fontScale="90000"/>
          </a:bodyPr>
          <a:lstStyle>
            <a:lvl1pPr algn="l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00"/>
                </a:solidFill>
              </a:rPr>
              <a:t>Mini-EUSO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it-IT" b="1" i="1" dirty="0">
                <a:solidFill>
                  <a:srgbClr val="FFFF00"/>
                </a:solidFill>
              </a:rPr>
              <a:t>Scientific objectives</a:t>
            </a:r>
            <a:r>
              <a:rPr lang="it-IT" dirty="0">
                <a:solidFill>
                  <a:srgbClr val="FFFF00"/>
                </a:solidFill>
              </a:rPr>
              <a:t/>
            </a:r>
            <a:br>
              <a:rPr lang="it-IT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"/>
    </mc:Choice>
    <mc:Fallback xmlns="">
      <p:transition xmlns:p14="http://schemas.microsoft.com/office/powerpoint/2010/main" spd="slow" advTm="2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1772356" y="352606"/>
            <a:ext cx="559929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Simulation of 1000 meteors in the FoV</a:t>
            </a:r>
          </a:p>
        </p:txBody>
      </p:sp>
      <p:pic>
        <p:nvPicPr>
          <p:cNvPr id="144" name="plotpxxpx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9180" y="866180"/>
            <a:ext cx="5125641" cy="51256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709479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381000" y="194846"/>
            <a:ext cx="8258177" cy="3530810"/>
            <a:chOff x="381000" y="194846"/>
            <a:chExt cx="8258177" cy="3530810"/>
          </a:xfrm>
        </p:grpSpPr>
        <p:grpSp>
          <p:nvGrpSpPr>
            <p:cNvPr id="130" name="Group 130"/>
            <p:cNvGrpSpPr/>
            <p:nvPr/>
          </p:nvGrpSpPr>
          <p:grpSpPr>
            <a:xfrm>
              <a:off x="381000" y="194846"/>
              <a:ext cx="8258177" cy="3530810"/>
              <a:chOff x="0" y="0"/>
              <a:chExt cx="11744961" cy="5021594"/>
            </a:xfrm>
          </p:grpSpPr>
          <p:pic>
            <p:nvPicPr>
              <p:cNvPr id="128" name="image1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11744961" cy="4876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9" name="Shape 129"/>
              <p:cNvSpPr/>
              <p:nvPr/>
            </p:nvSpPr>
            <p:spPr>
              <a:xfrm>
                <a:off x="88506" y="4551679"/>
                <a:ext cx="9861975" cy="469915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defRPr sz="2200" b="1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hangingPunct="0"/>
                <a:r>
                  <a:rPr sz="1547" kern="0">
                    <a:solidFill>
                      <a:srgbClr val="000000"/>
                    </a:solidFill>
                  </a:rPr>
                  <a:t>The flux above is the one measured on the ISS</a:t>
                </a:r>
              </a:p>
            </p:txBody>
          </p:sp>
        </p:grpSp>
        <p:sp>
          <p:nvSpPr>
            <p:cNvPr id="4" name="Rettangolo 3"/>
            <p:cNvSpPr/>
            <p:nvPr/>
          </p:nvSpPr>
          <p:spPr>
            <a:xfrm>
              <a:off x="443231" y="3130717"/>
              <a:ext cx="7918288" cy="59493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32" name="Shape 132"/>
          <p:cNvSpPr/>
          <p:nvPr/>
        </p:nvSpPr>
        <p:spPr>
          <a:xfrm>
            <a:off x="5225418" y="1364637"/>
            <a:ext cx="705322" cy="46160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0.01</a:t>
            </a:r>
          </a:p>
        </p:txBody>
      </p:sp>
      <p:sp>
        <p:nvSpPr>
          <p:cNvPr id="133" name="Shape 133"/>
          <p:cNvSpPr/>
          <p:nvPr/>
        </p:nvSpPr>
        <p:spPr>
          <a:xfrm>
            <a:off x="8121377" y="1364637"/>
            <a:ext cx="79509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0.4/s</a:t>
            </a:r>
          </a:p>
        </p:txBody>
      </p:sp>
      <p:sp>
        <p:nvSpPr>
          <p:cNvPr id="134" name="Shape 134"/>
          <p:cNvSpPr/>
          <p:nvPr/>
        </p:nvSpPr>
        <p:spPr>
          <a:xfrm>
            <a:off x="7329996" y="281169"/>
            <a:ext cx="178254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211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MINI-EUSO</a:t>
            </a:r>
          </a:p>
        </p:txBody>
      </p:sp>
      <p:sp>
        <p:nvSpPr>
          <p:cNvPr id="135" name="Shape 135"/>
          <p:cNvSpPr/>
          <p:nvPr/>
        </p:nvSpPr>
        <p:spPr>
          <a:xfrm>
            <a:off x="5225418" y="1766235"/>
            <a:ext cx="705322" cy="46160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0.06</a:t>
            </a:r>
          </a:p>
        </p:txBody>
      </p:sp>
      <p:sp>
        <p:nvSpPr>
          <p:cNvPr id="136" name="Shape 136"/>
          <p:cNvSpPr/>
          <p:nvPr/>
        </p:nvSpPr>
        <p:spPr>
          <a:xfrm>
            <a:off x="7923405" y="1885298"/>
            <a:ext cx="119103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 dirty="0"/>
              <a:t>2.4/min</a:t>
            </a:r>
          </a:p>
        </p:txBody>
      </p:sp>
      <p:sp>
        <p:nvSpPr>
          <p:cNvPr id="137" name="Shape 137"/>
          <p:cNvSpPr/>
          <p:nvPr/>
        </p:nvSpPr>
        <p:spPr>
          <a:xfrm>
            <a:off x="5227020" y="2165094"/>
            <a:ext cx="702116" cy="46160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     6</a:t>
            </a:r>
          </a:p>
        </p:txBody>
      </p:sp>
      <p:sp>
        <p:nvSpPr>
          <p:cNvPr id="138" name="Shape 138"/>
          <p:cNvSpPr/>
          <p:nvPr/>
        </p:nvSpPr>
        <p:spPr>
          <a:xfrm>
            <a:off x="7859286" y="2307970"/>
            <a:ext cx="131927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0.11/orb</a:t>
            </a:r>
          </a:p>
        </p:txBody>
      </p:sp>
      <p:sp>
        <p:nvSpPr>
          <p:cNvPr id="139" name="Shape 139"/>
          <p:cNvSpPr/>
          <p:nvPr/>
        </p:nvSpPr>
        <p:spPr>
          <a:xfrm>
            <a:off x="5252207" y="2669116"/>
            <a:ext cx="705322" cy="46160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 600</a:t>
            </a:r>
          </a:p>
        </p:txBody>
      </p:sp>
      <p:sp>
        <p:nvSpPr>
          <p:cNvPr id="140" name="Shape 140"/>
          <p:cNvSpPr/>
          <p:nvPr/>
        </p:nvSpPr>
        <p:spPr>
          <a:xfrm>
            <a:off x="7766785" y="2782225"/>
            <a:ext cx="128400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FC1D1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2.5/year</a:t>
            </a:r>
          </a:p>
        </p:txBody>
      </p:sp>
      <p:sp>
        <p:nvSpPr>
          <p:cNvPr id="141" name="Shape 141"/>
          <p:cNvSpPr/>
          <p:nvPr/>
        </p:nvSpPr>
        <p:spPr>
          <a:xfrm>
            <a:off x="160735" y="1815703"/>
            <a:ext cx="8822532" cy="1"/>
          </a:xfrm>
          <a:prstGeom prst="line">
            <a:avLst/>
          </a:prstGeom>
          <a:ln w="76200">
            <a:solidFill>
              <a:srgbClr val="FA2D1D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146" rIns="32146"/>
          <a:lstStyle/>
          <a:p>
            <a:pPr defTabSz="321457" hangingPunct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844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268581" y="3471008"/>
            <a:ext cx="48355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Reminder: the FOV of JEM-EUSO is 60°</a:t>
            </a:r>
          </a:p>
          <a:p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For smaller FOV, the frequencies of collision in the FOV change:</a:t>
            </a:r>
          </a:p>
          <a:p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f(40°) (MINI-EUSO) = 0.45 f(60°) </a:t>
            </a:r>
            <a:endParaRPr lang="en-US" b="1" dirty="0" smtClean="0"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f(28°) (K-EUSO)      = 0.22 f(60°)</a:t>
            </a:r>
          </a:p>
          <a:p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</a:rPr>
              <a:t>Note that a very small FOV means also partial recovery of the lightcurve in many cases.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76" y="3391438"/>
            <a:ext cx="3925596" cy="28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80891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031792" y="261938"/>
            <a:ext cx="6363384" cy="6510338"/>
            <a:chOff x="1143000" y="261937"/>
            <a:chExt cx="6858000" cy="6858001"/>
          </a:xfrm>
        </p:grpSpPr>
        <p:pic>
          <p:nvPicPr>
            <p:cNvPr id="157" name="metnucissmini_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0" y="261937"/>
              <a:ext cx="6858000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3" name="Shape 163"/>
            <p:cNvSpPr/>
            <p:nvPr/>
          </p:nvSpPr>
          <p:spPr>
            <a:xfrm>
              <a:off x="3437930" y="2675930"/>
              <a:ext cx="645310" cy="437555"/>
            </a:xfrm>
            <a:prstGeom prst="ellipse">
              <a:avLst/>
            </a:prstGeom>
            <a:ln w="88900">
              <a:solidFill>
                <a:schemeClr val="accent6">
                  <a:lumOff val="-4823"/>
                </a:schemeClr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endParaRPr sz="1266"/>
            </a:p>
          </p:txBody>
        </p:sp>
        <p:sp>
          <p:nvSpPr>
            <p:cNvPr id="165" name="Shape 165"/>
            <p:cNvSpPr/>
            <p:nvPr/>
          </p:nvSpPr>
          <p:spPr>
            <a:xfrm>
              <a:off x="6572250" y="2741414"/>
              <a:ext cx="645310" cy="437555"/>
            </a:xfrm>
            <a:prstGeom prst="ellipse">
              <a:avLst/>
            </a:prstGeom>
            <a:ln w="88900">
              <a:solidFill>
                <a:schemeClr val="accent6">
                  <a:lumOff val="-4823"/>
                </a:schemeClr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endParaRPr sz="1266"/>
            </a:p>
          </p:txBody>
        </p:sp>
        <p:sp>
          <p:nvSpPr>
            <p:cNvPr id="166" name="Shape 166"/>
            <p:cNvSpPr/>
            <p:nvPr/>
          </p:nvSpPr>
          <p:spPr>
            <a:xfrm>
              <a:off x="3437930" y="5813226"/>
              <a:ext cx="645310" cy="437555"/>
            </a:xfrm>
            <a:prstGeom prst="ellipse">
              <a:avLst/>
            </a:prstGeom>
            <a:ln w="88900">
              <a:solidFill>
                <a:schemeClr val="accent6">
                  <a:lumOff val="-4823"/>
                </a:schemeClr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endParaRPr sz="1266"/>
            </a:p>
          </p:txBody>
        </p:sp>
        <p:sp>
          <p:nvSpPr>
            <p:cNvPr id="167" name="Shape 167"/>
            <p:cNvSpPr/>
            <p:nvPr/>
          </p:nvSpPr>
          <p:spPr>
            <a:xfrm>
              <a:off x="6482953" y="5813226"/>
              <a:ext cx="645310" cy="437555"/>
            </a:xfrm>
            <a:prstGeom prst="ellipse">
              <a:avLst/>
            </a:prstGeom>
            <a:ln w="88900">
              <a:solidFill>
                <a:schemeClr val="accent6">
                  <a:lumOff val="-4823"/>
                </a:schemeClr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endParaRPr sz="1266"/>
            </a:p>
          </p:txBody>
        </p:sp>
      </p:grpSp>
      <p:sp>
        <p:nvSpPr>
          <p:cNvPr id="158" name="Shape 158"/>
          <p:cNvSpPr/>
          <p:nvPr/>
        </p:nvSpPr>
        <p:spPr>
          <a:xfrm>
            <a:off x="135570" y="160267"/>
            <a:ext cx="84766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/>
              <a:t>Meteor with absolute Mag=-0.4 (flux=8.4 counts/GTU @ max)</a:t>
            </a:r>
          </a:p>
        </p:txBody>
      </p:sp>
      <p:sp>
        <p:nvSpPr>
          <p:cNvPr id="159" name="Shape 159"/>
          <p:cNvSpPr/>
          <p:nvPr/>
        </p:nvSpPr>
        <p:spPr>
          <a:xfrm>
            <a:off x="209803" y="1480426"/>
            <a:ext cx="77745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signal</a:t>
            </a:r>
          </a:p>
        </p:txBody>
      </p:sp>
      <p:sp>
        <p:nvSpPr>
          <p:cNvPr id="160" name="Shape 160"/>
          <p:cNvSpPr/>
          <p:nvPr/>
        </p:nvSpPr>
        <p:spPr>
          <a:xfrm>
            <a:off x="7506384" y="1480425"/>
            <a:ext cx="1502046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signal+bckg</a:t>
            </a:r>
            <a:endParaRPr sz="2109" dirty="0"/>
          </a:p>
        </p:txBody>
      </p:sp>
      <p:sp>
        <p:nvSpPr>
          <p:cNvPr id="161" name="Shape 161"/>
          <p:cNvSpPr/>
          <p:nvPr/>
        </p:nvSpPr>
        <p:spPr>
          <a:xfrm>
            <a:off x="106873" y="5022535"/>
            <a:ext cx="1482778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significance</a:t>
            </a:r>
          </a:p>
        </p:txBody>
      </p:sp>
      <p:sp>
        <p:nvSpPr>
          <p:cNvPr id="162" name="Shape 162"/>
          <p:cNvSpPr/>
          <p:nvPr/>
        </p:nvSpPr>
        <p:spPr>
          <a:xfrm>
            <a:off x="7767000" y="4453880"/>
            <a:ext cx="1334087" cy="104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excess above 2.5 sigma</a:t>
            </a:r>
          </a:p>
        </p:txBody>
      </p:sp>
    </p:spTree>
    <p:extLst>
      <p:ext uri="{BB962C8B-B14F-4D97-AF65-F5344CB8AC3E}">
        <p14:creationId xmlns:p14="http://schemas.microsoft.com/office/powerpoint/2010/main" val="419467362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Rectangle 3"/>
          <p:cNvSpPr txBox="1">
            <a:spLocks noChangeArrowheads="1"/>
          </p:cNvSpPr>
          <p:nvPr/>
        </p:nvSpPr>
        <p:spPr bwMode="auto">
          <a:xfrm>
            <a:off x="3900646" y="4563855"/>
            <a:ext cx="837827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fontAlgn="base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</a:pPr>
            <a:r>
              <a:rPr lang="en-GB" sz="2200" b="0" dirty="0" smtClean="0">
                <a:solidFill>
                  <a:srgbClr val="003366"/>
                </a:solidFill>
                <a:latin typeface="Arial" charset="0"/>
              </a:rPr>
              <a:t> located at </a:t>
            </a:r>
            <a:r>
              <a:rPr lang="en-GB" sz="2200" b="0" dirty="0">
                <a:solidFill>
                  <a:srgbClr val="003366"/>
                </a:solidFill>
                <a:latin typeface="Arial" charset="0"/>
              </a:rPr>
              <a:t>Black Rock Mesa FD Station</a:t>
            </a:r>
          </a:p>
          <a:p>
            <a:pPr lvl="1" fontAlgn="base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GB" sz="2200" b="0" dirty="0">
                <a:solidFill>
                  <a:srgbClr val="003366"/>
                </a:solidFill>
                <a:latin typeface="Arial" charset="0"/>
                <a:cs typeface="ＭＳ Ｐゴシック" charset="0"/>
              </a:rPr>
              <a:t>Electron Light Source at 100m</a:t>
            </a:r>
          </a:p>
          <a:p>
            <a:pPr lvl="1" fontAlgn="base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GB" sz="2200" b="0" dirty="0">
                <a:solidFill>
                  <a:srgbClr val="003366"/>
                </a:solidFill>
                <a:latin typeface="Arial" charset="0"/>
                <a:cs typeface="ＭＳ Ｐゴシック" charset="0"/>
              </a:rPr>
              <a:t>Most nearby SD is at ~3.5 km</a:t>
            </a:r>
          </a:p>
          <a:p>
            <a:pPr lvl="1" fontAlgn="base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GB" sz="2200" b="0" dirty="0">
                <a:solidFill>
                  <a:srgbClr val="003366"/>
                </a:solidFill>
                <a:latin typeface="Arial" charset="0"/>
                <a:cs typeface="ＭＳ Ｐゴシック" charset="0"/>
              </a:rPr>
              <a:t>Central Laser Facility ~</a:t>
            </a:r>
            <a:r>
              <a:rPr lang="en-GB" sz="2200" b="0" dirty="0" smtClean="0">
                <a:solidFill>
                  <a:srgbClr val="003366"/>
                </a:solidFill>
                <a:latin typeface="Arial" charset="0"/>
                <a:cs typeface="ＭＳ Ｐゴシック" charset="0"/>
              </a:rPr>
              <a:t>21km</a:t>
            </a:r>
            <a:endParaRPr lang="en-GB" sz="2200" b="0" dirty="0">
              <a:solidFill>
                <a:srgbClr val="003366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175396" y="163609"/>
            <a:ext cx="50725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</a:rPr>
              <a:t>Pathfinders: EUSO-TA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00652" y="1164862"/>
            <a:ext cx="5091003" cy="3396734"/>
            <a:chOff x="3724220" y="993441"/>
            <a:chExt cx="5454650" cy="3581400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220" y="993441"/>
              <a:ext cx="545465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ube 12"/>
            <p:cNvSpPr/>
            <p:nvPr/>
          </p:nvSpPr>
          <p:spPr>
            <a:xfrm rot="8538691">
              <a:off x="6218183" y="2426061"/>
              <a:ext cx="327025" cy="300038"/>
            </a:xfrm>
            <a:prstGeom prst="cube">
              <a:avLst>
                <a:gd name="adj" fmla="val 450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70783" y="1354499"/>
              <a:ext cx="1008062" cy="77882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4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400" dirty="0">
                  <a:solidFill>
                    <a:prstClr val="black"/>
                  </a:solidFill>
                  <a:latin typeface="Calibri"/>
                  <a:ea typeface="ＭＳ Ｐゴシック"/>
                  <a:cs typeface="ＭＳ Ｐゴシック" charset="0"/>
                </a:rPr>
                <a:t>TA FD</a:t>
              </a:r>
            </a:p>
            <a:p>
              <a:pPr algn="ctr">
                <a:defRPr/>
              </a:pPr>
              <a:r>
                <a:rPr lang="it-IT" sz="1000" dirty="0">
                  <a:solidFill>
                    <a:prstClr val="black"/>
                  </a:solidFill>
                  <a:latin typeface="Calibri"/>
                  <a:ea typeface="ＭＳ Ｐゴシック"/>
                  <a:cs typeface="ＭＳ Ｐゴシック" charset="0"/>
                </a:rPr>
                <a:t>(Fluorescence detector</a:t>
              </a:r>
              <a:r>
                <a:rPr lang="it-IT" sz="1400" dirty="0">
                  <a:solidFill>
                    <a:prstClr val="black"/>
                  </a:solidFill>
                  <a:latin typeface="Calibri"/>
                  <a:ea typeface="ＭＳ Ｐゴシック"/>
                  <a:cs typeface="ＭＳ Ｐゴシック" charset="0"/>
                </a:rPr>
                <a:t>)</a:t>
              </a:r>
              <a:r>
                <a:rPr lang="it-IT" dirty="0">
                  <a:solidFill>
                    <a:prstClr val="black"/>
                  </a:solidFill>
                  <a:latin typeface="Calibri"/>
                  <a:ea typeface="ＭＳ Ｐゴシック"/>
                  <a:cs typeface="ＭＳ Ｐゴシック" charset="0"/>
                </a:rPr>
                <a:t> </a:t>
              </a:r>
            </a:p>
          </p:txBody>
        </p:sp>
        <p:sp>
          <p:nvSpPr>
            <p:cNvPr id="15" name="TextBox 23"/>
            <p:cNvSpPr txBox="1">
              <a:spLocks noChangeArrowheads="1"/>
            </p:cNvSpPr>
            <p:nvPr/>
          </p:nvSpPr>
          <p:spPr bwMode="auto">
            <a:xfrm>
              <a:off x="6170558" y="3921486"/>
              <a:ext cx="1236662" cy="55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000000"/>
                  </a:solidFill>
                  <a:latin typeface="Calibri" charset="0"/>
                </a:rPr>
                <a:t>ELS: Electron Light Source</a:t>
              </a:r>
              <a:endParaRPr lang="it-IT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676970" y="2767373"/>
              <a:ext cx="1236663" cy="55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000000"/>
                  </a:solidFill>
                  <a:latin typeface="Calibri" charset="0"/>
                </a:rPr>
                <a:t>TA-EUSO location</a:t>
              </a:r>
              <a:endParaRPr lang="it-IT">
                <a:solidFill>
                  <a:srgbClr val="000000"/>
                </a:solidFill>
                <a:latin typeface="Calibri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6435670" y="2605449"/>
              <a:ext cx="354013" cy="26035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5485868" y="860271"/>
            <a:ext cx="29924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i="1" dirty="0">
                <a:solidFill>
                  <a:srgbClr val="800000"/>
                </a:solidFill>
                <a:ea typeface="ＭＳ Ｐゴシック"/>
              </a:rPr>
              <a:t>TA site, UTAH, Black Mesa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10495" y="743395"/>
            <a:ext cx="3576213" cy="4810103"/>
          </a:xfrm>
          <a:prstGeom prst="rect">
            <a:avLst/>
          </a:prstGeom>
        </p:spPr>
        <p:txBody>
          <a:bodyPr/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0796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5368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9940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4512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200" dirty="0" smtClean="0">
                <a:solidFill>
                  <a:srgbClr val="000000"/>
                </a:solidFill>
                <a:ea typeface="ＭＳ Ｐゴシック"/>
              </a:rPr>
              <a:t>EUSO-TA: </a:t>
            </a:r>
            <a:r>
              <a:rPr lang="en-US" sz="2200" i="1" dirty="0" smtClean="0">
                <a:solidFill>
                  <a:srgbClr val="800000"/>
                </a:solidFill>
                <a:ea typeface="ＭＳ Ｐゴシック"/>
              </a:rPr>
              <a:t>Cross-Calibration tests at the Telescope Array site </a:t>
            </a:r>
            <a:r>
              <a:rPr lang="en-US" sz="2200" dirty="0" smtClean="0">
                <a:solidFill>
                  <a:srgbClr val="000000"/>
                </a:solidFill>
                <a:ea typeface="ＭＳ Ｐゴシック"/>
              </a:rPr>
              <a:t>in Utah in collaboration with the ICRR</a:t>
            </a:r>
            <a:r>
              <a:rPr lang="en-US" sz="2200" dirty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ea typeface="ＭＳ Ｐゴシック"/>
              </a:rPr>
              <a:t>in Tokyo and the TA collaboration</a:t>
            </a:r>
            <a:endParaRPr lang="en-US" sz="2200" i="1" dirty="0">
              <a:solidFill>
                <a:srgbClr val="800000"/>
              </a:solidFill>
              <a:ea typeface="ＭＳ Ｐゴシック"/>
              <a:sym typeface="Wingdings"/>
            </a:endParaRPr>
          </a:p>
          <a:p>
            <a:pPr marL="0" indent="0">
              <a:buFontTx/>
              <a:buNone/>
            </a:pPr>
            <a:endParaRPr lang="en-US" sz="2200" b="1" dirty="0" smtClean="0">
              <a:solidFill>
                <a:srgbClr val="800000"/>
              </a:solidFill>
              <a:ea typeface="ＭＳ Ｐゴシック"/>
              <a:sym typeface="Wingdings"/>
            </a:endParaRPr>
          </a:p>
          <a:p>
            <a:pPr marL="0" indent="0">
              <a:buFontTx/>
              <a:buNone/>
            </a:pPr>
            <a:r>
              <a:rPr lang="en-US" sz="2200" b="1" dirty="0" smtClean="0">
                <a:solidFill>
                  <a:srgbClr val="800000"/>
                </a:solidFill>
                <a:ea typeface="ＭＳ Ｐゴシック"/>
                <a:sym typeface="Wingdings"/>
              </a:rPr>
              <a:t>Equipped with one JEM-EUSO Photon Detection Module. FOV of ±6</a:t>
            </a:r>
            <a:r>
              <a:rPr lang="en-US" sz="2200" b="1" baseline="30000" dirty="0" smtClean="0">
                <a:solidFill>
                  <a:srgbClr val="800000"/>
                </a:solidFill>
                <a:ea typeface="ＭＳ Ｐゴシック"/>
                <a:sym typeface="Wingdings"/>
              </a:rPr>
              <a:t>o</a:t>
            </a:r>
          </a:p>
          <a:p>
            <a:pPr marL="0" indent="0">
              <a:buFontTx/>
              <a:buNone/>
            </a:pPr>
            <a:r>
              <a:rPr lang="en-US" sz="2200" b="1" dirty="0" smtClean="0">
                <a:solidFill>
                  <a:srgbClr val="800000"/>
                </a:solidFill>
                <a:ea typeface="ＭＳ Ｐゴシック"/>
                <a:sym typeface="Wingdings"/>
              </a:rPr>
              <a:t>It is triggered by the fluorescence detectors of the TA.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70055" y="5655598"/>
            <a:ext cx="3782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 meteors have been already detected!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28600"/>
            <a:ext cx="6553200" cy="597670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62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Apparent velocity: 6 degrees in 0.7 sec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2454" y="49696"/>
            <a:ext cx="8519092" cy="108683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 smtClean="0">
                <a:solidFill>
                  <a:srgbClr val="3333FF"/>
                </a:solidFill>
                <a:latin typeface="Calibri Light" panose="020F0302020204030204" pitchFamily="34" charset="0"/>
              </a:rPr>
              <a:t>TA CCD Cloud Monitor and EUSO-TA</a:t>
            </a:r>
            <a:endParaRPr kumimoji="1" lang="ja-JP" altLang="en-US" dirty="0">
              <a:solidFill>
                <a:srgbClr val="3333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図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3552" r="53912" b="1930"/>
          <a:stretch/>
        </p:blipFill>
        <p:spPr bwMode="auto">
          <a:xfrm>
            <a:off x="377634" y="1138002"/>
            <a:ext cx="2907137" cy="2034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902853" y="6309769"/>
            <a:ext cx="4998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time resolution  is 2.5 </a:t>
            </a:r>
            <a:r>
              <a:rPr kumimoji="1" lang="el-GR" altLang="ja-JP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μ</a:t>
            </a:r>
            <a:r>
              <a:rPr kumimoji="1" lang="it-IT" altLang="ja-JP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 !</a:t>
            </a:r>
            <a:endParaRPr kumimoji="1" lang="en-US" altLang="ja-JP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569125" y="1664313"/>
            <a:ext cx="55748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800" dirty="0" smtClean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The CCD </a:t>
            </a:r>
            <a:r>
              <a:rPr kumimoji="1" lang="en-US" altLang="ja-JP" sz="2800" dirty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cloud monitor system of </a:t>
            </a:r>
            <a:r>
              <a:rPr kumimoji="1" lang="en-US" altLang="ja-JP" sz="2800" dirty="0" smtClean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the Telescope </a:t>
            </a:r>
            <a:r>
              <a:rPr kumimoji="1" lang="en-US" altLang="ja-JP" sz="2800" dirty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Array </a:t>
            </a:r>
            <a:r>
              <a:rPr kumimoji="1" lang="en-US" altLang="ja-JP" sz="2800" dirty="0" smtClean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Experiment is in operation at BRM</a:t>
            </a:r>
            <a:r>
              <a:rPr kumimoji="1" lang="en-US" altLang="ja-JP" sz="2800" dirty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, LR and CLF sites. </a:t>
            </a:r>
            <a:endParaRPr kumimoji="1" lang="en-US" altLang="ja-JP" sz="2800" dirty="0" smtClean="0">
              <a:solidFill>
                <a:prstClr val="black"/>
              </a:solidFill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kumimoji="1" lang="en-US" altLang="ja-JP" sz="2800" dirty="0" smtClean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Meteor tracks could be found in the data of this system. The velocity of the meteor can be obtained using CCD cloud monitor and EUSO-TA data. Study of nuclearite is also possible.</a:t>
            </a:r>
            <a:r>
              <a:rPr kumimoji="1" lang="en-US" altLang="ja-JP" sz="2800" dirty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 smtClean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The CCD monitor would be able to observe stars brighter than </a:t>
            </a:r>
          </a:p>
          <a:p>
            <a:r>
              <a:rPr kumimoji="1" lang="en-US" altLang="ja-JP" sz="2800" dirty="0" smtClean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~5 mag.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312454" y="3448261"/>
            <a:ext cx="3037496" cy="3150063"/>
            <a:chOff x="312454" y="3448261"/>
            <a:chExt cx="3037496" cy="3150063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312454" y="3448261"/>
              <a:ext cx="3037496" cy="3150063"/>
              <a:chOff x="312455" y="3635298"/>
              <a:chExt cx="3037496" cy="3150063"/>
            </a:xfrm>
          </p:grpSpPr>
          <p:pic>
            <p:nvPicPr>
              <p:cNvPr id="7" name="図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455" y="3635298"/>
                <a:ext cx="3037496" cy="3150063"/>
              </a:xfrm>
              <a:prstGeom prst="rect">
                <a:avLst/>
              </a:prstGeom>
            </p:spPr>
          </p:pic>
          <p:sp>
            <p:nvSpPr>
              <p:cNvPr id="10" name="二等辺三角形 9"/>
              <p:cNvSpPr/>
              <p:nvPr/>
            </p:nvSpPr>
            <p:spPr>
              <a:xfrm rot="7177434">
                <a:off x="2024985" y="4802757"/>
                <a:ext cx="448242" cy="2006582"/>
              </a:xfrm>
              <a:prstGeom prst="triangle">
                <a:avLst>
                  <a:gd name="adj" fmla="val 28789"/>
                </a:avLst>
              </a:prstGeom>
              <a:solidFill>
                <a:srgbClr val="CCFFCC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1811246" y="5175694"/>
                <a:ext cx="193963" cy="18703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3074314" y="6133970"/>
                <a:ext cx="193963" cy="18703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368057" y="5905371"/>
                <a:ext cx="193963" cy="18703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" name="テキスト ボックス 2"/>
            <p:cNvSpPr txBox="1"/>
            <p:nvPr/>
          </p:nvSpPr>
          <p:spPr>
            <a:xfrm rot="1984869">
              <a:off x="1888692" y="5334960"/>
              <a:ext cx="1433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EUSO-TA FoV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3657600" y="9906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Proposal under discussion: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SSperseid1308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202" y="533400"/>
            <a:ext cx="8992460" cy="59837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38600" y="56388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Thank you for your attention!</a:t>
            </a:r>
            <a:endParaRPr lang="en-US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188838" y="1007447"/>
            <a:ext cx="7065286" cy="381855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Extreme Universe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Space Observatory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(EUSO)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in the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altLang="ja-JP" sz="3600" b="1" dirty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Japanese Experiment Module (JEM)</a:t>
            </a:r>
            <a:br>
              <a:rPr lang="en-US" altLang="ja-JP" sz="3600" b="1" dirty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altLang="ja-JP" sz="3600" b="1" dirty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of the International Space Station (ISS</a:t>
            </a:r>
            <a:r>
              <a:rPr lang="en-US" altLang="ja-JP" sz="3600" b="1" dirty="0" smtClean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) </a:t>
            </a:r>
            <a:br>
              <a:rPr lang="en-US" altLang="ja-JP" sz="3600" b="1" dirty="0" smtClean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altLang="ja-JP" sz="3600" b="1" i="1" dirty="0" smtClean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Measuring UHECRs from Space</a:t>
            </a:r>
            <a:r>
              <a:rPr lang="en-US" altLang="ja-JP" i="1" dirty="0" smtClean="0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/>
            </a:r>
            <a:br>
              <a:rPr lang="en-US" i="1" dirty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19" y="6034835"/>
            <a:ext cx="4368329" cy="7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9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" y="276225"/>
            <a:ext cx="8477250" cy="6199999"/>
            <a:chOff x="304800" y="304800"/>
            <a:chExt cx="8477250" cy="619999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304800"/>
              <a:ext cx="8477250" cy="61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8153400" y="6096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75846" y="370743"/>
            <a:ext cx="8716108" cy="6116515"/>
            <a:chOff x="175846" y="370743"/>
            <a:chExt cx="8716108" cy="6116515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46" y="370743"/>
              <a:ext cx="8716108" cy="611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4343400" y="1143000"/>
              <a:ext cx="4343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1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2031" y="1567962"/>
            <a:ext cx="7596554" cy="4718538"/>
          </a:xfrm>
          <a:prstGeom prst="rect">
            <a:avLst/>
          </a:prstGeom>
        </p:spPr>
        <p:txBody>
          <a:bodyPr/>
          <a:lstStyle/>
          <a:p>
            <a:pPr marL="316531" indent="-31653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Main Objectives： </a:t>
            </a:r>
          </a:p>
          <a:p>
            <a:pPr marL="316531" indent="-316531" algn="ctr">
              <a:spcBef>
                <a:spcPct val="20000"/>
              </a:spcBef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	</a:t>
            </a:r>
            <a:r>
              <a:rPr lang="en-US" altLang="ja-JP" sz="2585" dirty="0">
                <a:solidFill>
                  <a:srgbClr val="FFFFCC"/>
                </a:solidFill>
              </a:rPr>
              <a:t>Astronomy and astrophysics through particle channel with extreme energies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Possible identification of the particle and energy sources based on the analysis of the arrival direction 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Possible identification of the acceleration and radiation mechanisms with the measurement of energy spectrum from individual sources</a:t>
            </a:r>
          </a:p>
          <a:p>
            <a:pPr marL="316531" indent="-31653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Exploratory objectives： 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Measurement of extreme energy gamma rays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Detection of extreme energy neutrinos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Estimation of the structure of galactic magnetic field and its intensity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FFCC"/>
                </a:solidFill>
              </a:rPr>
              <a:t>Identification of relativity and quantum gravitational effect</a:t>
            </a:r>
          </a:p>
          <a:p>
            <a:pPr marL="685817" lvl="1" indent="-26377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846" dirty="0">
                <a:solidFill>
                  <a:srgbClr val="FF0000"/>
                </a:solidFill>
              </a:rPr>
              <a:t>Study of atmospheric transient phenomena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2031" y="451338"/>
            <a:ext cx="7596554" cy="851389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062" dirty="0">
                <a:solidFill>
                  <a:srgbClr val="FFFFCC"/>
                </a:solidFill>
                <a:latin typeface="+mj-lt"/>
                <a:cs typeface="+mj-cs"/>
              </a:rPr>
              <a:t>JEM-EUSO: Science Objectives</a:t>
            </a:r>
          </a:p>
        </p:txBody>
      </p:sp>
    </p:spTree>
    <p:extLst>
      <p:ext uri="{BB962C8B-B14F-4D97-AF65-F5344CB8AC3E}">
        <p14:creationId xmlns:p14="http://schemas.microsoft.com/office/powerpoint/2010/main" val="26579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82162" y="504093"/>
            <a:ext cx="9917723" cy="53779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altLang="ja-JP" sz="3692">
                <a:solidFill>
                  <a:schemeClr val="bg1"/>
                </a:solidFill>
              </a:rPr>
              <a:t>Atmospheric Luminous Phenomena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722936" y="6013939"/>
            <a:ext cx="4223238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algn="ctr" eaLnBrk="1" hangingPunct="1"/>
            <a:r>
              <a:rPr lang="en-US" altLang="ja-JP" sz="1662">
                <a:solidFill>
                  <a:schemeClr val="bg1"/>
                </a:solidFill>
                <a:latin typeface="Times" panose="02020603050405020304" pitchFamily="18" charset="0"/>
                <a:ea typeface="Osaka"/>
                <a:cs typeface="Osaka"/>
              </a:rPr>
              <a:t>Various trangent airglows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94602" y="3295651"/>
            <a:ext cx="3639138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algn="ctr" eaLnBrk="1" hangingPunct="1"/>
            <a:r>
              <a:rPr lang="en-US" altLang="ja-JP" sz="1662">
                <a:solidFill>
                  <a:schemeClr val="bg1"/>
                </a:solidFill>
                <a:ea typeface="Osaka"/>
                <a:cs typeface="Osaka"/>
              </a:rPr>
              <a:t>OH airglow observed from ground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84639" y="5887916"/>
            <a:ext cx="3855427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algn="ctr" eaLnBrk="1" hangingPunct="1"/>
            <a:r>
              <a:rPr lang="en-US" altLang="ja-JP" sz="1662">
                <a:solidFill>
                  <a:schemeClr val="bg1"/>
                </a:solidFill>
                <a:ea typeface="Osaka"/>
                <a:cs typeface="Osaka"/>
              </a:rPr>
              <a:t>Leonid meteor swarm in </a:t>
            </a:r>
            <a:r>
              <a:rPr lang="en-US" altLang="ja-JP" sz="1662">
                <a:solidFill>
                  <a:schemeClr val="bg1"/>
                </a:solidFill>
              </a:rPr>
              <a:t>2001 taken by Hivison camera </a:t>
            </a:r>
            <a:endParaRPr lang="en-US" altLang="ja-JP" sz="1662">
              <a:solidFill>
                <a:schemeClr val="bg1"/>
              </a:solidFill>
              <a:ea typeface="Osaka"/>
              <a:cs typeface="Osaka"/>
            </a:endParaRPr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26" y="4115733"/>
            <a:ext cx="3859338" cy="265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4495800" y="1820661"/>
            <a:ext cx="386516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algn="ctr" eaLnBrk="1" hangingPunct="1"/>
            <a:r>
              <a:rPr lang="en-US" altLang="ja-JP" sz="1662" dirty="0">
                <a:solidFill>
                  <a:schemeClr val="bg1"/>
                </a:solidFill>
                <a:ea typeface="Osaka"/>
                <a:cs typeface="Osaka"/>
              </a:rPr>
              <a:t>Lightning picture observed from ISS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84993" y="304801"/>
            <a:ext cx="231505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 b="1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eaLnBrk="1" hangingPunct="1"/>
            <a:r>
              <a:rPr lang="en-US" altLang="ja-JP" sz="1662" b="0" u="sng">
                <a:solidFill>
                  <a:schemeClr val="bg1"/>
                </a:solidFill>
              </a:rPr>
              <a:t>Exploratory Objectives</a:t>
            </a:r>
            <a:endParaRPr lang="en-US" altLang="ja-JP" sz="1662">
              <a:solidFill>
                <a:schemeClr val="bg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3" y="76200"/>
            <a:ext cx="6011007" cy="406278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172200" y="1524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Transient Luminous Events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127446" y="5695684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Meteors and Fireballs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49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56192" y="395169"/>
            <a:ext cx="8227784" cy="1146643"/>
          </a:xfrm>
          <a:prstGeom prst="rect">
            <a:avLst/>
          </a:prstGeom>
        </p:spPr>
      </p:sp>
      <p:pic>
        <p:nvPicPr>
          <p:cNvPr id="2" name="Picture 1" descr="hague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975"/>
            <a:ext cx="9144000" cy="5664908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-1" y="116765"/>
            <a:ext cx="6748151" cy="523220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>
                <a:solidFill>
                  <a:srgbClr val="E10707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Monitored Area - </a:t>
            </a:r>
            <a:r>
              <a:rPr lang="en-US" sz="2800" b="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FoV</a:t>
            </a:r>
            <a:r>
              <a:rPr lang="en-US" sz="28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59142"/>
              </p:ext>
            </p:extLst>
          </p:nvPr>
        </p:nvGraphicFramePr>
        <p:xfrm>
          <a:off x="5597001" y="5842609"/>
          <a:ext cx="35337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5" imgW="1308100" imgH="254000" progId="Equation.3">
                  <p:embed/>
                </p:oleObj>
              </mc:Choice>
              <mc:Fallback>
                <p:oleObj name="Equation" r:id="rId5" imgW="1308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001" y="5842609"/>
                        <a:ext cx="3533775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900" y="6417679"/>
            <a:ext cx="394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B4A069">
                    <a:lumMod val="40000"/>
                    <a:lumOff val="60000"/>
                  </a:srgbClr>
                </a:solidFill>
                <a:cs typeface="ＭＳ Ｐゴシック" charset="0"/>
              </a:rPr>
              <a:t>Adams et al. , </a:t>
            </a:r>
            <a:r>
              <a:rPr lang="en-US" i="1" dirty="0" err="1" smtClean="0">
                <a:solidFill>
                  <a:srgbClr val="B4A069">
                    <a:lumMod val="40000"/>
                    <a:lumOff val="60000"/>
                  </a:srgbClr>
                </a:solidFill>
                <a:cs typeface="ＭＳ Ｐゴシック" charset="0"/>
              </a:rPr>
              <a:t>Astr</a:t>
            </a:r>
            <a:r>
              <a:rPr lang="en-US" i="1" dirty="0" smtClean="0">
                <a:solidFill>
                  <a:srgbClr val="B4A069">
                    <a:lumMod val="40000"/>
                    <a:lumOff val="60000"/>
                  </a:srgbClr>
                </a:solidFill>
                <a:cs typeface="ＭＳ Ｐゴシック" charset="0"/>
              </a:rPr>
              <a:t>. Part. Phys. 2013</a:t>
            </a:r>
            <a:endParaRPr lang="en-US" i="1" dirty="0">
              <a:solidFill>
                <a:srgbClr val="B4A069">
                  <a:lumMod val="40000"/>
                  <a:lumOff val="60000"/>
                </a:srgbClr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806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04824" y="257175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3600" b="1" dirty="0">
                <a:solidFill>
                  <a:srgbClr val="FF0000"/>
                </a:solidFill>
              </a:rPr>
              <a:t>METEORS</a:t>
            </a:r>
          </a:p>
        </p:txBody>
      </p:sp>
      <p:pic>
        <p:nvPicPr>
          <p:cNvPr id="29702" name="Picture 9" descr="C:\Documents and Settings\mdimartino\My Documents\sfera\mete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3886200" cy="349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93351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Speeds: between 12 and 72 km/sec</a:t>
            </a:r>
          </a:p>
          <a:p>
            <a:r>
              <a:rPr lang="it-IT" sz="2400" b="1" dirty="0" smtClean="0">
                <a:solidFill>
                  <a:schemeClr val="accent1"/>
                </a:solidFill>
              </a:rPr>
              <a:t>Durations: </a:t>
            </a:r>
            <a:r>
              <a:rPr lang="it-IT" sz="2400" dirty="0" smtClean="0">
                <a:cs typeface="Arial" charset="0"/>
              </a:rPr>
              <a:t>: </a:t>
            </a:r>
            <a:r>
              <a:rPr lang="it-IT" sz="2400" b="1" dirty="0" smtClean="0">
                <a:solidFill>
                  <a:srgbClr val="0070C0"/>
                </a:solidFill>
                <a:cs typeface="Arial" charset="0"/>
              </a:rPr>
              <a:t>~ 0.5 ÷ 3 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650" y="1745461"/>
            <a:ext cx="4733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These are slow events for JEM-EUSO !</a:t>
            </a:r>
          </a:p>
          <a:p>
            <a:r>
              <a:rPr lang="it-IT" sz="2800" dirty="0" smtClean="0"/>
              <a:t>Gate time Unit (GTU) of the </a:t>
            </a:r>
            <a:r>
              <a:rPr lang="it-IT" sz="2800" dirty="0" err="1" smtClean="0"/>
              <a:t>electronics</a:t>
            </a:r>
            <a:r>
              <a:rPr lang="it-IT" sz="2800" dirty="0" smtClean="0"/>
              <a:t> for data </a:t>
            </a:r>
            <a:r>
              <a:rPr lang="it-IT" sz="2800" dirty="0" err="1" smtClean="0"/>
              <a:t>acquisition</a:t>
            </a:r>
            <a:r>
              <a:rPr lang="it-IT" sz="2800" dirty="0" smtClean="0"/>
              <a:t> </a:t>
            </a:r>
            <a:r>
              <a:rPr lang="it-IT" sz="2800" dirty="0" err="1" smtClean="0"/>
              <a:t>is</a:t>
            </a:r>
            <a:r>
              <a:rPr lang="it-IT" sz="2800" dirty="0" smtClean="0"/>
              <a:t> 2.5 </a:t>
            </a:r>
            <a:r>
              <a:rPr lang="el-GR" sz="2800" dirty="0" smtClean="0"/>
              <a:t>μ</a:t>
            </a:r>
            <a:r>
              <a:rPr lang="it-IT" sz="2800" dirty="0" smtClean="0"/>
              <a:t>s</a:t>
            </a:r>
            <a:endParaRPr lang="it-IT" sz="2800" dirty="0"/>
          </a:p>
        </p:txBody>
      </p:sp>
      <p:sp>
        <p:nvSpPr>
          <p:cNvPr id="6" name="TextBox 2"/>
          <p:cNvSpPr txBox="1"/>
          <p:nvPr/>
        </p:nvSpPr>
        <p:spPr>
          <a:xfrm>
            <a:off x="369093" y="4002062"/>
            <a:ext cx="86772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omic Sans MS" pitchFamily="66" charset="0"/>
              </a:rPr>
              <a:t>A meteor simulator has been developed.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omic Sans MS" pitchFamily="66" charset="0"/>
              </a:rPr>
              <a:t>The goal of simulations is to have a phenomenological model of the expected signals, to optimize the procedure of data treatment  for JEM-</a:t>
            </a:r>
            <a:r>
              <a:rPr lang="en-US" sz="2800" b="1" dirty="0" err="1" smtClean="0">
                <a:solidFill>
                  <a:srgbClr val="00B050"/>
                </a:solidFill>
                <a:latin typeface="Comic Sans MS" pitchFamily="66" charset="0"/>
              </a:rPr>
              <a:t>Euso</a:t>
            </a:r>
            <a:r>
              <a:rPr lang="en-US" sz="2800" b="1" dirty="0" smtClean="0">
                <a:solidFill>
                  <a:srgbClr val="00B050"/>
                </a:solidFill>
                <a:latin typeface="Comic Sans MS" pitchFamily="66" charset="0"/>
              </a:rPr>
              <a:t> operations. </a:t>
            </a:r>
            <a:endParaRPr lang="en-US" sz="2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00062" y="6250493"/>
            <a:ext cx="841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See: Adams et al., Experimental </a:t>
            </a:r>
            <a:r>
              <a:rPr lang="en-US" smtClean="0"/>
              <a:t>Astronomy 40, 253-279 (2015)</a:t>
            </a:r>
            <a:endParaRPr lang="en-US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/>
          </p:cNvSpPr>
          <p:nvPr/>
        </p:nvSpPr>
        <p:spPr bwMode="auto">
          <a:xfrm>
            <a:off x="228600" y="304800"/>
            <a:ext cx="8680450" cy="815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Another, exciting application: Strange 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quark matter (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nuclearites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,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strangelets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Times" pitchFamily="18" charset="0"/>
              </a:rPr>
              <a:t>)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sym typeface="Times" pitchFamily="18" charset="0"/>
            </a:endParaRPr>
          </a:p>
        </p:txBody>
      </p:sp>
      <p:sp>
        <p:nvSpPr>
          <p:cNvPr id="247811" name="Rectangle 3"/>
          <p:cNvSpPr>
            <a:spLocks/>
          </p:cNvSpPr>
          <p:nvPr/>
        </p:nvSpPr>
        <p:spPr bwMode="auto">
          <a:xfrm>
            <a:off x="287338" y="3933825"/>
            <a:ext cx="8786812" cy="191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endParaRPr lang="en-US" sz="3000">
              <a:latin typeface="Times" pitchFamily="18" charset="0"/>
              <a:sym typeface="Times" pitchFamily="18" charset="0"/>
            </a:endParaRPr>
          </a:p>
          <a:p>
            <a:pPr defTabSz="642938"/>
            <a:endParaRPr lang="en-US" sz="3000">
              <a:latin typeface="Times" pitchFamily="18" charset="0"/>
              <a:sym typeface="Times" pitchFamily="18" charset="0"/>
            </a:endParaRPr>
          </a:p>
          <a:p>
            <a:pPr defTabSz="642938"/>
            <a:endParaRPr lang="en-US" sz="3000">
              <a:latin typeface="Times" pitchFamily="18" charset="0"/>
              <a:sym typeface="Times" pitchFamily="18" charset="0"/>
            </a:endParaRPr>
          </a:p>
          <a:p>
            <a:pPr algn="ctr" defTabSz="642938"/>
            <a:endParaRPr lang="en-US" sz="3000">
              <a:latin typeface="Gill Sans" pitchFamily="1" charset="0"/>
              <a:sym typeface="Gill Sans" pitchFamily="1" charset="0"/>
            </a:endParaRPr>
          </a:p>
        </p:txBody>
      </p:sp>
      <p:sp>
        <p:nvSpPr>
          <p:cNvPr id="247812" name="Rectangle 4"/>
          <p:cNvSpPr>
            <a:spLocks/>
          </p:cNvSpPr>
          <p:nvPr/>
        </p:nvSpPr>
        <p:spPr bwMode="auto">
          <a:xfrm>
            <a:off x="381000" y="1295400"/>
            <a:ext cx="5027613" cy="162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solidFill>
                  <a:srgbClr val="555556"/>
                </a:solidFill>
                <a:latin typeface="Times" pitchFamily="18" charset="0"/>
                <a:sym typeface="Times" pitchFamily="18" charset="0"/>
              </a:rPr>
              <a:t>•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Aggregates of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u, d, s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quarks +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electrons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of 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equal </a:t>
            </a:r>
            <a:endParaRPr lang="en-US" sz="1700" dirty="0" smtClean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 number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, density: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3.5 x 10</a:t>
            </a:r>
            <a:r>
              <a:rPr lang="en-US" sz="1700" baseline="320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14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 g cm</a:t>
            </a:r>
            <a:r>
              <a:rPr lang="en-US" sz="1700" baseline="320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-3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.</a:t>
            </a: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1700" dirty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solidFill>
                  <a:srgbClr val="555556"/>
                </a:solidFill>
                <a:latin typeface="Times" pitchFamily="18" charset="0"/>
                <a:sym typeface="Times" pitchFamily="18" charset="0"/>
              </a:rPr>
              <a:t>•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Ground state of nuclear matter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(E/A &lt; 930 </a:t>
            </a:r>
            <a:r>
              <a:rPr lang="en-US" sz="1700" dirty="0" err="1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MeV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). </a:t>
            </a: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1700" dirty="0">
              <a:solidFill>
                <a:srgbClr val="7E0309"/>
              </a:solidFill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solidFill>
                  <a:srgbClr val="555556"/>
                </a:solidFill>
                <a:latin typeface="Times" pitchFamily="18" charset="0"/>
                <a:sym typeface="Times" pitchFamily="18" charset="0"/>
              </a:rPr>
              <a:t>•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Stable for any baryon number A </a:t>
            </a:r>
          </a:p>
        </p:txBody>
      </p:sp>
      <p:sp>
        <p:nvSpPr>
          <p:cNvPr id="247813" name="Rectangle 5"/>
          <p:cNvSpPr>
            <a:spLocks/>
          </p:cNvSpPr>
          <p:nvPr/>
        </p:nvSpPr>
        <p:spPr bwMode="auto">
          <a:xfrm>
            <a:off x="381000" y="5791200"/>
            <a:ext cx="6294437" cy="839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i="1" dirty="0" smtClean="0">
                <a:latin typeface="Times" pitchFamily="18" charset="0"/>
                <a:sym typeface="Times" pitchFamily="18" charset="0"/>
              </a:rPr>
              <a:t>References: </a:t>
            </a:r>
          </a:p>
          <a:p>
            <a:pPr defTabSz="642938"/>
            <a:r>
              <a:rPr lang="en-US" i="1" dirty="0" smtClean="0">
                <a:latin typeface="Times" pitchFamily="18" charset="0"/>
                <a:sym typeface="Times" pitchFamily="18" charset="0"/>
              </a:rPr>
              <a:t>E</a:t>
            </a:r>
            <a:r>
              <a:rPr lang="en-US" i="1" dirty="0">
                <a:latin typeface="Times" pitchFamily="18" charset="0"/>
                <a:sym typeface="Times" pitchFamily="18" charset="0"/>
              </a:rPr>
              <a:t>. Witten  Phys Rev D30(1984) 272A</a:t>
            </a:r>
          </a:p>
          <a:p>
            <a:pPr defTabSz="642938"/>
            <a:r>
              <a:rPr lang="en-US" i="1" dirty="0">
                <a:latin typeface="Times" pitchFamily="18" charset="0"/>
                <a:sym typeface="Times" pitchFamily="18" charset="0"/>
              </a:rPr>
              <a:t>De </a:t>
            </a:r>
            <a:r>
              <a:rPr lang="en-US" i="1" dirty="0" err="1">
                <a:latin typeface="Times" pitchFamily="18" charset="0"/>
                <a:sym typeface="Times" pitchFamily="18" charset="0"/>
              </a:rPr>
              <a:t>Rujula</a:t>
            </a:r>
            <a:r>
              <a:rPr lang="en-US" i="1" dirty="0">
                <a:latin typeface="Times" pitchFamily="18" charset="0"/>
                <a:sym typeface="Times" pitchFamily="18" charset="0"/>
              </a:rPr>
              <a:t> &amp; Glashow Nature 312 (1984) 734</a:t>
            </a:r>
          </a:p>
        </p:txBody>
      </p:sp>
      <p:pic>
        <p:nvPicPr>
          <p:cNvPr id="2478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19200"/>
            <a:ext cx="3259138" cy="178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78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8072438" cy="163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7816" name="Rectangle 8"/>
          <p:cNvSpPr>
            <a:spLocks/>
          </p:cNvSpPr>
          <p:nvPr/>
        </p:nvSpPr>
        <p:spPr bwMode="auto">
          <a:xfrm>
            <a:off x="533400" y="4724400"/>
            <a:ext cx="8420100" cy="9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 err="1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Nuclearites</a:t>
            </a:r>
            <a:r>
              <a:rPr lang="en-US" sz="1700" dirty="0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: core + electrons , neutral, A &gt; 10</a:t>
            </a:r>
            <a:r>
              <a:rPr lang="en-US" sz="1700" baseline="32000" dirty="0">
                <a:latin typeface="Times" pitchFamily="18" charset="0"/>
                <a:sym typeface="Times" pitchFamily="18" charset="0"/>
              </a:rPr>
              <a:t>6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                                </a:t>
            </a:r>
            <a:r>
              <a:rPr lang="en-US" sz="1700" dirty="0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CDM candidate </a:t>
            </a:r>
            <a:endParaRPr lang="en-US" sz="1700" dirty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 err="1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Strangelets</a:t>
            </a:r>
            <a:r>
              <a:rPr lang="en-US" sz="1700" dirty="0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: positively charged,	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     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A &lt; 10</a:t>
            </a:r>
            <a:r>
              <a:rPr lang="en-US" sz="1700" baseline="32000" dirty="0">
                <a:latin typeface="Times" pitchFamily="18" charset="0"/>
                <a:sym typeface="Times" pitchFamily="18" charset="0"/>
              </a:rPr>
              <a:t>6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                      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         </a:t>
            </a:r>
            <a:r>
              <a:rPr lang="en-US" sz="1700" dirty="0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Cosmic ray component</a:t>
            </a:r>
            <a:endParaRPr lang="en-US" sz="1700" dirty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900" dirty="0">
              <a:latin typeface="Futura" charset="0"/>
              <a:sym typeface="Futura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1300" dirty="0">
              <a:solidFill>
                <a:srgbClr val="FF0700"/>
              </a:solidFill>
              <a:latin typeface="Futura" charset="0"/>
              <a:sym typeface="Futu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75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8F8F8F"/>
      </a:accent3>
      <a:accent4>
        <a:srgbClr val="707070"/>
      </a:accent4>
      <a:accent5>
        <a:srgbClr val="AAB7DA"/>
      </a:accent5>
      <a:accent6>
        <a:srgbClr val="007B2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2_jemeuso_template_presentation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_ESOC">
  <a:themeElements>
    <a:clrScheme name="Template_ESO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plate_ESO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sym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sym typeface="Symbol" pitchFamily="18" charset="2"/>
          </a:defRPr>
        </a:defPPr>
      </a:lstStyle>
    </a:lnDef>
  </a:objectDefaults>
  <a:extraClrSchemeLst>
    <a:extraClrScheme>
      <a:clrScheme name="Template_ESO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SO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SO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SO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SO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SO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SO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8F8F8F"/>
      </a:accent3>
      <a:accent4>
        <a:srgbClr val="707070"/>
      </a:accent4>
      <a:accent5>
        <a:srgbClr val="AAB7DA"/>
      </a:accent5>
      <a:accent6>
        <a:srgbClr val="007B2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jemeuso_template_presentation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antangelo_Majorana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1330</Words>
  <Application>Microsoft Office PowerPoint</Application>
  <PresentationFormat>Presentazione su schermo (4:3)</PresentationFormat>
  <Paragraphs>201</Paragraphs>
  <Slides>30</Slides>
  <Notes>6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62" baseType="lpstr">
      <vt:lpstr>Arial Unicode MS</vt:lpstr>
      <vt:lpstr>ＭＳ Ｐゴシック</vt:lpstr>
      <vt:lpstr>Angsana New</vt:lpstr>
      <vt:lpstr>Arial</vt:lpstr>
      <vt:lpstr>Bookman Old Style</vt:lpstr>
      <vt:lpstr>Calibri</vt:lpstr>
      <vt:lpstr>Calibri Light</vt:lpstr>
      <vt:lpstr>Comic Sans MS</vt:lpstr>
      <vt:lpstr>Futura</vt:lpstr>
      <vt:lpstr>Gill Sans</vt:lpstr>
      <vt:lpstr>Helvetica</vt:lpstr>
      <vt:lpstr>Helvetica Light</vt:lpstr>
      <vt:lpstr>ＭＳ 明朝</vt:lpstr>
      <vt:lpstr>Osaka</vt:lpstr>
      <vt:lpstr>Symbol</vt:lpstr>
      <vt:lpstr>Times</vt:lpstr>
      <vt:lpstr>Times New Roman</vt:lpstr>
      <vt:lpstr>Verdana</vt:lpstr>
      <vt:lpstr>Wingdings</vt:lpstr>
      <vt:lpstr>Custom Design</vt:lpstr>
      <vt:lpstr>Template_ESOC</vt:lpstr>
      <vt:lpstr>1_Custom Design</vt:lpstr>
      <vt:lpstr>Default</vt:lpstr>
      <vt:lpstr>jemeuso_template_presentation_black</vt:lpstr>
      <vt:lpstr>6_Office Theme</vt:lpstr>
      <vt:lpstr>3_Santangelo_Majorana</vt:lpstr>
      <vt:lpstr>2_Default Design</vt:lpstr>
      <vt:lpstr>4_Default Design</vt:lpstr>
      <vt:lpstr>4_Office テーマ</vt:lpstr>
      <vt:lpstr>1_Default</vt:lpstr>
      <vt:lpstr>2_jemeuso_template_presentation_black</vt:lpstr>
      <vt:lpstr>Equation</vt:lpstr>
      <vt:lpstr>Presentazione standard di PowerPoint</vt:lpstr>
      <vt:lpstr>Presentazione standard di PowerPoint</vt:lpstr>
      <vt:lpstr>Extreme Universe  Space Observatory  (EUSO) in the Japanese Experiment Module (JEM) of the International Space Station (ISS)  Measuring UHECRs from Space   </vt:lpstr>
      <vt:lpstr>Presentazione standard di PowerPoint</vt:lpstr>
      <vt:lpstr>Presentazione standard di PowerPoint</vt:lpstr>
      <vt:lpstr>Atmospheric Luminous Phenomena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Mini-EUSO  Scientific objectives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 CCD Cloud Monitor and EUSO-TA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Alberto</dc:creator>
  <cp:lastModifiedBy>Alberto</cp:lastModifiedBy>
  <cp:revision>199</cp:revision>
  <dcterms:created xsi:type="dcterms:W3CDTF">2006-08-16T00:00:00Z</dcterms:created>
  <dcterms:modified xsi:type="dcterms:W3CDTF">2016-06-09T05:20:02Z</dcterms:modified>
</cp:coreProperties>
</file>