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81" r:id="rId4"/>
    <p:sldId id="264" r:id="rId5"/>
    <p:sldId id="267" r:id="rId6"/>
    <p:sldId id="270" r:id="rId7"/>
    <p:sldId id="265" r:id="rId8"/>
    <p:sldId id="266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7459" autoAdjust="0"/>
  </p:normalViewPr>
  <p:slideViewPr>
    <p:cSldViewPr snapToGrid="0" snapToObjects="1">
      <p:cViewPr>
        <p:scale>
          <a:sx n="59" d="100"/>
          <a:sy n="59" d="100"/>
        </p:scale>
        <p:origin x="-1512" y="-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13E6-FFD8-6C44-9B3E-A941788A75A3}" type="datetimeFigureOut">
              <a:rPr lang="en-US" smtClean="0"/>
              <a:t>16-06-09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8948-2B95-F94A-BDCA-4F4DF13BE39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59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5E7D-2ACC-4E66-9828-87BB6B402053}" type="datetimeFigureOut">
              <a:rPr lang="en-US"/>
              <a:t>16-06-09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FC01B-EC37-45FB-B71C-71046891E30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C01B-EC37-45FB-B71C-71046891E30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4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769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18D5-C1C3-F64F-8234-A061CA4C7A20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759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323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18D5-C1C3-F64F-8234-A061CA4C7A2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858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18D5-C1C3-F64F-8234-A061CA4C7A20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113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B18D5-C1C3-F64F-8234-A061CA4C7A20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16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4762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2933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61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5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FC01B-EC37-45FB-B71C-71046891E3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6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056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26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74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64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74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4C2E-A81C-0345-ACC2-DE48346DCCAB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2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68E2-58F2-4D09-BE8B-E3BD06533059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D6473-DF6D-4702-B328-E0DD40540A4E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F7E3A-B166-407D-9866-32884E7D5B37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FC5F6-F338-4AE4-BB23-26385BCFC423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BB0C4-6273-4C6E-B9BD-2EDC30F1CD52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B4D41-86C1-4908-B66A-0B50CEB3BF29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26E2C-56C1-4E0D-A793-0088A7FDD37E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39B41-D8B5-4052-B551-9B5525EAA8B6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136C-8742-45B2-AF27-D93DF72833A9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BBEA6-7C60-4B02-AE87-00D78D8422AF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D897-D46E-4AD2-BD9B-49DD3E640873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CA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624D31-43A5-475A-80CF-332C9F6DCF35}" type="datetimeFigureOut">
              <a:rPr lang="en-US" smtClean="0"/>
              <a:t>16-06-09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76" y="24600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600" dirty="0">
                <a:latin typeface="Calibri"/>
                <a:cs typeface="Calibri"/>
              </a:rPr>
              <a:t>Luminous Efficiency Estimates from the Canadian Automated Meteor Observatory</a:t>
            </a:r>
            <a:endParaRPr lang="en-US" sz="66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007" y="4724441"/>
            <a:ext cx="6147275" cy="1066800"/>
          </a:xfrm>
        </p:spPr>
        <p:txBody>
          <a:bodyPr>
            <a:noAutofit/>
          </a:bodyPr>
          <a:lstStyle/>
          <a:p>
            <a:r>
              <a:rPr lang="en-CA" sz="2400" b="1" dirty="0"/>
              <a:t>Dilini </a:t>
            </a:r>
            <a:r>
              <a:rPr lang="en-CA" sz="2400" b="1" dirty="0" smtClean="0"/>
              <a:t>Subasinghe</a:t>
            </a:r>
            <a:r>
              <a:rPr lang="en-CA" sz="2400" dirty="0" smtClean="0"/>
              <a:t>, Margaret Campbell-Brown, Edward Stokan</a:t>
            </a:r>
          </a:p>
          <a:p>
            <a:r>
              <a:rPr lang="en-CA" sz="2400" dirty="0" smtClean="0"/>
              <a:t>METEOROIDS 2016</a:t>
            </a:r>
            <a:endParaRPr lang="en-CA" sz="2400" dirty="0"/>
          </a:p>
        </p:txBody>
      </p:sp>
      <p:pic>
        <p:nvPicPr>
          <p:cNvPr id="5" name="Picture 4" descr="wmpg-banner-5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979" y="35329147"/>
            <a:ext cx="3994883" cy="3994883"/>
          </a:xfrm>
          <a:prstGeom prst="rect">
            <a:avLst/>
          </a:prstGeom>
        </p:spPr>
      </p:pic>
      <p:pic>
        <p:nvPicPr>
          <p:cNvPr id="6" name="Picture 5" descr="wmpg-banner-5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379" y="35481547"/>
            <a:ext cx="3994883" cy="3994883"/>
          </a:xfrm>
          <a:prstGeom prst="rect">
            <a:avLst/>
          </a:prstGeom>
        </p:spPr>
      </p:pic>
      <p:pic>
        <p:nvPicPr>
          <p:cNvPr id="7" name="Picture 6" descr="wmpg-banner-5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779" y="35633947"/>
            <a:ext cx="3994883" cy="3994883"/>
          </a:xfrm>
          <a:prstGeom prst="rect">
            <a:avLst/>
          </a:prstGeom>
        </p:spPr>
      </p:pic>
      <p:pic>
        <p:nvPicPr>
          <p:cNvPr id="8" name="Picture 7" descr="wmpg-banner-5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179" y="35786347"/>
            <a:ext cx="3994883" cy="3994883"/>
          </a:xfrm>
          <a:prstGeom prst="rect">
            <a:avLst/>
          </a:prstGeom>
        </p:spPr>
      </p:pic>
      <p:pic>
        <p:nvPicPr>
          <p:cNvPr id="9" name="Picture 8" descr="wmpg-banner-5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579" y="35938747"/>
            <a:ext cx="3994883" cy="3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tacked_Full_Rev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25" y="5257841"/>
            <a:ext cx="1206500" cy="1395606"/>
          </a:xfrm>
          <a:prstGeom prst="rect">
            <a:avLst/>
          </a:prstGeom>
        </p:spPr>
      </p:pic>
      <p:pic>
        <p:nvPicPr>
          <p:cNvPr id="4" name="Picture 3" descr="wmpg-banner-5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66" y="5257841"/>
            <a:ext cx="1395606" cy="13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pic>
        <p:nvPicPr>
          <p:cNvPr id="7" name="Picture 6" descr="event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3580" r="6386" b="2060"/>
          <a:stretch/>
        </p:blipFill>
        <p:spPr>
          <a:xfrm>
            <a:off x="291106" y="1276519"/>
            <a:ext cx="8561789" cy="52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48838" y="6168101"/>
            <a:ext cx="24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Speed: 11 km/s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48838" y="6171872"/>
            <a:ext cx="24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Speed: 20 km/s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48838" y="6166423"/>
            <a:ext cx="244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Speed: 60 km/s</a:t>
            </a:r>
            <a:endParaRPr lang="en-CA" sz="2800" dirty="0"/>
          </a:p>
        </p:txBody>
      </p:sp>
      <p:pic>
        <p:nvPicPr>
          <p:cNvPr id="2" name="Picture 1" descr="event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3442" r="7026" b="2541"/>
          <a:stretch/>
        </p:blipFill>
        <p:spPr>
          <a:xfrm>
            <a:off x="295490" y="771458"/>
            <a:ext cx="8553020" cy="5100425"/>
          </a:xfrm>
          <a:prstGeom prst="rect">
            <a:avLst/>
          </a:prstGeom>
        </p:spPr>
      </p:pic>
      <p:pic>
        <p:nvPicPr>
          <p:cNvPr id="3" name="Picture 2" descr="event4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3442" r="7026" b="2541"/>
          <a:stretch/>
        </p:blipFill>
        <p:spPr>
          <a:xfrm>
            <a:off x="295490" y="771458"/>
            <a:ext cx="8553020" cy="5100425"/>
          </a:xfrm>
          <a:prstGeom prst="rect">
            <a:avLst/>
          </a:prstGeom>
        </p:spPr>
      </p:pic>
      <p:pic>
        <p:nvPicPr>
          <p:cNvPr id="4" name="Picture 3" descr="event7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3443" r="7026" b="2541"/>
          <a:stretch/>
        </p:blipFill>
        <p:spPr>
          <a:xfrm>
            <a:off x="295490" y="771458"/>
            <a:ext cx="8553020" cy="51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1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</a:t>
            </a:r>
            <a:r>
              <a:rPr lang="en-CA" dirty="0" smtClean="0"/>
              <a:t>ensitivity analysis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01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sensitivity analysis</a:t>
            </a:r>
            <a:endParaRPr lang="en-CA" dirty="0"/>
          </a:p>
        </p:txBody>
      </p:sp>
      <p:pic>
        <p:nvPicPr>
          <p:cNvPr id="6" name="Picture 5" descr="mass_equ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77" y="1952345"/>
            <a:ext cx="3653918" cy="1271866"/>
          </a:xfrm>
          <a:prstGeom prst="rect">
            <a:avLst/>
          </a:prstGeom>
        </p:spPr>
      </p:pic>
      <p:pic>
        <p:nvPicPr>
          <p:cNvPr id="8" name="Picture 7" descr="tau_eq_no_di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12" y="3659759"/>
            <a:ext cx="4793882" cy="1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sity_analysi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4723" r="7026" b="2703"/>
          <a:stretch/>
        </p:blipFill>
        <p:spPr>
          <a:xfrm>
            <a:off x="-10336" y="839630"/>
            <a:ext cx="9154336" cy="5178740"/>
          </a:xfrm>
          <a:prstGeom prst="rect">
            <a:avLst/>
          </a:prstGeom>
        </p:spPr>
      </p:pic>
      <p:pic>
        <p:nvPicPr>
          <p:cNvPr id="3" name="Picture 2" descr="shape_factor_analysi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4721" r="7026" b="2703"/>
          <a:stretch/>
        </p:blipFill>
        <p:spPr>
          <a:xfrm>
            <a:off x="0" y="842554"/>
            <a:ext cx="9144000" cy="51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mospheric_density_analysi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8238"/>
          <a:stretch/>
        </p:blipFill>
        <p:spPr>
          <a:xfrm>
            <a:off x="0" y="656377"/>
            <a:ext cx="9144000" cy="5545250"/>
          </a:xfrm>
          <a:prstGeom prst="rect">
            <a:avLst/>
          </a:prstGeom>
        </p:spPr>
      </p:pic>
      <p:pic>
        <p:nvPicPr>
          <p:cNvPr id="5" name="Picture 4" descr="jan_atmospheric_tau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7192"/>
          <a:stretch/>
        </p:blipFill>
        <p:spPr>
          <a:xfrm>
            <a:off x="0" y="656380"/>
            <a:ext cx="9144000" cy="5547017"/>
          </a:xfrm>
          <a:prstGeom prst="rect">
            <a:avLst/>
          </a:prstGeom>
        </p:spPr>
      </p:pic>
      <p:pic>
        <p:nvPicPr>
          <p:cNvPr id="6" name="Picture 5" descr="apr_atmospheric_tau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7192"/>
          <a:stretch/>
        </p:blipFill>
        <p:spPr>
          <a:xfrm>
            <a:off x="0" y="656380"/>
            <a:ext cx="9144000" cy="5547017"/>
          </a:xfrm>
          <a:prstGeom prst="rect">
            <a:avLst/>
          </a:prstGeom>
        </p:spPr>
      </p:pic>
      <p:pic>
        <p:nvPicPr>
          <p:cNvPr id="7" name="Picture 6" descr="july_atmospheric_tau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7192"/>
          <a:stretch/>
        </p:blipFill>
        <p:spPr>
          <a:xfrm>
            <a:off x="0" y="656380"/>
            <a:ext cx="9144000" cy="5547017"/>
          </a:xfrm>
          <a:prstGeom prst="rect">
            <a:avLst/>
          </a:prstGeom>
        </p:spPr>
      </p:pic>
      <p:pic>
        <p:nvPicPr>
          <p:cNvPr id="8" name="Picture 7" descr="oct_atmospheric_tau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7192"/>
          <a:stretch/>
        </p:blipFill>
        <p:spPr>
          <a:xfrm>
            <a:off x="0" y="656379"/>
            <a:ext cx="9144000" cy="55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6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eceleration_plo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2471" r="6863" b="3145"/>
          <a:stretch/>
        </p:blipFill>
        <p:spPr>
          <a:xfrm>
            <a:off x="1" y="540522"/>
            <a:ext cx="9143998" cy="5776956"/>
          </a:xfrm>
          <a:prstGeom prst="rect">
            <a:avLst/>
          </a:prstGeom>
        </p:spPr>
      </p:pic>
      <p:pic>
        <p:nvPicPr>
          <p:cNvPr id="14" name="Picture 13" descr="tau_deceleratio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2471" r="6863" b="3145"/>
          <a:stretch/>
        </p:blipFill>
        <p:spPr>
          <a:xfrm>
            <a:off x="0" y="540522"/>
            <a:ext cx="9143999" cy="57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6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CA" dirty="0" smtClean="0"/>
              <a:t>deceleration method</a:t>
            </a:r>
          </a:p>
          <a:p>
            <a:pPr>
              <a:buFont typeface="Wingdings" charset="2"/>
              <a:buChar char="§"/>
            </a:pPr>
            <a:r>
              <a:rPr lang="en-CA" dirty="0"/>
              <a:t>add noise to this modeled meteor</a:t>
            </a:r>
          </a:p>
          <a:p>
            <a:pPr lvl="1">
              <a:buFont typeface="Wingdings" charset="2"/>
              <a:buChar char="§"/>
            </a:pPr>
            <a:r>
              <a:rPr lang="en-CA" dirty="0" smtClean="0"/>
              <a:t>how does it propagate and how does that affect the </a:t>
            </a:r>
            <a:r>
              <a:rPr lang="en-CA" smtClean="0"/>
              <a:t>final </a:t>
            </a:r>
            <a:r>
              <a:rPr lang="en-CA" smtClean="0"/>
              <a:t>result</a:t>
            </a:r>
            <a:r>
              <a:rPr lang="en-CA" smtClean="0"/>
              <a:t>?</a:t>
            </a:r>
            <a:endParaRPr lang="en-CA" dirty="0" smtClean="0"/>
          </a:p>
          <a:p>
            <a:pPr>
              <a:buFont typeface="Wingdings" charset="2"/>
              <a:buChar char="§"/>
            </a:pPr>
            <a:r>
              <a:rPr lang="en-CA" dirty="0" smtClean="0"/>
              <a:t>what if more than one term is incorrect?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real data</a:t>
            </a:r>
            <a:endParaRPr lang="en-CA" dirty="0"/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626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CA" dirty="0" smtClean="0"/>
              <a:t>luminous efficiency values vary widely between studies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accurate values are needed for accurate meteor masses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we are using high-resolution optical observations with meteor ablation equations to better constrain luminous efficiency</a:t>
            </a:r>
          </a:p>
          <a:p>
            <a:pPr>
              <a:buFont typeface="Wingdings" charset="2"/>
              <a:buChar char="§"/>
            </a:pPr>
            <a:endParaRPr lang="en-CA" dirty="0" smtClean="0"/>
          </a:p>
          <a:p>
            <a:pPr>
              <a:buFont typeface="Wingdings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5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meteor ablation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423" y="1752324"/>
            <a:ext cx="75438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CA" dirty="0"/>
              <a:t>τ: the fraction of kinetic energy emitted as </a:t>
            </a:r>
            <a:r>
              <a:rPr lang="en-CA" dirty="0" smtClean="0"/>
              <a:t>light</a:t>
            </a:r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endParaRPr lang="en-CA" dirty="0" smtClean="0"/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endParaRPr lang="en-CA" dirty="0" smtClean="0"/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r>
              <a:rPr lang="en-CA" dirty="0"/>
              <a:t>can be used to determine the photometric mass</a:t>
            </a:r>
          </a:p>
          <a:p>
            <a:pPr>
              <a:buFont typeface="Wingdings" charset="2"/>
              <a:buChar char="§"/>
            </a:pPr>
            <a:r>
              <a:rPr lang="en-CA" dirty="0"/>
              <a:t>poorly constrained</a:t>
            </a:r>
          </a:p>
          <a:p>
            <a:pPr>
              <a:buFont typeface="Wingdings" charset="2"/>
              <a:buChar char="§"/>
            </a:pPr>
            <a:endParaRPr lang="en-CA" dirty="0"/>
          </a:p>
        </p:txBody>
      </p:sp>
      <p:pic>
        <p:nvPicPr>
          <p:cNvPr id="4" name="Picture 3" descr="luminousintensity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4" y="2584000"/>
            <a:ext cx="5755212" cy="15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past work</a:t>
            </a:r>
            <a:endParaRPr lang="en-CA" dirty="0"/>
          </a:p>
        </p:txBody>
      </p:sp>
      <p:pic>
        <p:nvPicPr>
          <p:cNvPr id="3" name="Picture 2" descr="historical_plo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4600" r="8007" b="2252"/>
          <a:stretch/>
        </p:blipFill>
        <p:spPr>
          <a:xfrm>
            <a:off x="136923" y="1268228"/>
            <a:ext cx="887015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1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difficulties &amp; importance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47800"/>
            <a:ext cx="7514375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CA" dirty="0"/>
              <a:t>optical observations: need precise </a:t>
            </a:r>
            <a:r>
              <a:rPr lang="en-CA" dirty="0" smtClean="0"/>
              <a:t>measurements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hard </a:t>
            </a:r>
            <a:r>
              <a:rPr lang="en-CA" dirty="0"/>
              <a:t>to simulate meteors in a lab (accurate speeds)</a:t>
            </a:r>
          </a:p>
          <a:p>
            <a:pPr>
              <a:buFont typeface="Wingdings" charset="2"/>
              <a:buChar char="§"/>
            </a:pPr>
            <a:r>
              <a:rPr lang="en-CA" dirty="0"/>
              <a:t>artificial meteors are not accurate representations</a:t>
            </a:r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r>
              <a:rPr lang="en-CA" dirty="0"/>
              <a:t>needed for mass determination</a:t>
            </a:r>
          </a:p>
          <a:p>
            <a:pPr lvl="1">
              <a:buFont typeface="Wingdings" charset="2"/>
              <a:buChar char="§"/>
            </a:pPr>
            <a:r>
              <a:rPr lang="en-CA" dirty="0"/>
              <a:t>Weryk &amp; Brown (2013) suggest video masses are an order of magnitude smaller than previously thought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523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340" y="1736725"/>
            <a:ext cx="7491328" cy="512127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CA" sz="1900" dirty="0" smtClean="0"/>
              <a:t>drag equation</a:t>
            </a:r>
            <a:endParaRPr lang="en-CA" dirty="0" smtClean="0"/>
          </a:p>
          <a:p>
            <a:pPr>
              <a:buFont typeface="Wingdings" charset="2"/>
              <a:buChar char="§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>
              <a:buFont typeface="Wingdings" charset="2"/>
              <a:buChar char="§"/>
            </a:pPr>
            <a:r>
              <a:rPr lang="en-CA" sz="1900" dirty="0"/>
              <a:t>luminous </a:t>
            </a:r>
            <a:r>
              <a:rPr lang="en-CA" sz="1900" dirty="0" smtClean="0"/>
              <a:t>intensity</a:t>
            </a:r>
            <a:endParaRPr lang="en-CA" dirty="0"/>
          </a:p>
          <a:p>
            <a:pPr>
              <a:buFont typeface="Wingdings" charset="2"/>
              <a:buChar char="§"/>
            </a:pPr>
            <a:endParaRPr lang="en-CA" sz="1900" dirty="0" smtClean="0"/>
          </a:p>
          <a:p>
            <a:pPr marL="0" indent="0">
              <a:buNone/>
            </a:pPr>
            <a:endParaRPr lang="en-CA" sz="1900" dirty="0" smtClean="0"/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endParaRPr lang="en-CA" sz="1900" dirty="0" smtClean="0"/>
          </a:p>
          <a:p>
            <a:pPr marL="0" indent="0">
              <a:buNone/>
            </a:pPr>
            <a:endParaRPr lang="en-CA" sz="1900" dirty="0"/>
          </a:p>
          <a:p>
            <a:pPr>
              <a:buFont typeface="Wingdings" charset="2"/>
              <a:buChar char="§"/>
            </a:pPr>
            <a:r>
              <a:rPr lang="en-CA" sz="1900" dirty="0" smtClean="0"/>
              <a:t>isolate the dynamic mass, take the derivative, </a:t>
            </a:r>
            <a:r>
              <a:rPr lang="en-CA" sz="1900" dirty="0" smtClean="0"/>
              <a:t>substitute </a:t>
            </a:r>
            <a:r>
              <a:rPr lang="en-CA" sz="1900" dirty="0" smtClean="0"/>
              <a:t>into luminous intensity equation</a:t>
            </a:r>
          </a:p>
        </p:txBody>
      </p:sp>
      <p:pic>
        <p:nvPicPr>
          <p:cNvPr id="4" name="Content Placeholder 3" descr="decelera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400"/>
          <a:stretch/>
        </p:blipFill>
        <p:spPr>
          <a:xfrm>
            <a:off x="3996845" y="1736725"/>
            <a:ext cx="3379763" cy="1561400"/>
          </a:xfrm>
          <a:prstGeom prst="rect">
            <a:avLst/>
          </a:prstGeom>
        </p:spPr>
      </p:pic>
      <p:pic>
        <p:nvPicPr>
          <p:cNvPr id="8" name="Picture 7" descr="luminousintensity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0" y="3742918"/>
            <a:ext cx="5755212" cy="15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 - difficulties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CA" dirty="0" smtClean="0"/>
              <a:t>required:</a:t>
            </a:r>
          </a:p>
          <a:p>
            <a:pPr lvl="1">
              <a:buFont typeface="Wingdings" charset="2"/>
              <a:buChar char="§"/>
            </a:pPr>
            <a:r>
              <a:rPr lang="en-CA" dirty="0"/>
              <a:t>non-fragmenting </a:t>
            </a:r>
            <a:r>
              <a:rPr lang="en-CA" dirty="0" smtClean="0"/>
              <a:t>bodies (classical equations)</a:t>
            </a:r>
            <a:endParaRPr lang="en-CA" dirty="0"/>
          </a:p>
          <a:p>
            <a:pPr lvl="2">
              <a:buFont typeface="Wingdings" charset="2"/>
              <a:buChar char="§"/>
            </a:pPr>
            <a:r>
              <a:rPr lang="en-CA" dirty="0" smtClean="0"/>
              <a:t>high-resolution observations </a:t>
            </a:r>
          </a:p>
          <a:p>
            <a:pPr lvl="1">
              <a:buFont typeface="Wingdings" charset="2"/>
              <a:buChar char="§"/>
            </a:pPr>
            <a:r>
              <a:rPr lang="en-CA" dirty="0" smtClean="0"/>
              <a:t>deceleration</a:t>
            </a:r>
          </a:p>
          <a:p>
            <a:pPr lvl="2">
              <a:buFont typeface="Wingdings" charset="2"/>
              <a:buChar char="§"/>
            </a:pPr>
            <a:r>
              <a:rPr lang="en-CA" dirty="0" smtClean="0"/>
              <a:t>observations provide lag (2</a:t>
            </a:r>
            <a:r>
              <a:rPr lang="en-CA" baseline="30000" dirty="0" smtClean="0"/>
              <a:t>nd</a:t>
            </a:r>
            <a:r>
              <a:rPr lang="en-CA" dirty="0" smtClean="0"/>
              <a:t> derivative needed)</a:t>
            </a:r>
          </a:p>
          <a:p>
            <a:pPr lvl="1">
              <a:buFont typeface="Wingdings" charset="2"/>
              <a:buChar char="§"/>
            </a:pPr>
            <a:r>
              <a:rPr lang="en-CA" dirty="0" smtClean="0"/>
              <a:t>low uncertainties</a:t>
            </a:r>
          </a:p>
          <a:p>
            <a:pPr lvl="2">
              <a:buFont typeface="Wingdings" charset="2"/>
              <a:buChar char="§"/>
            </a:pPr>
            <a:r>
              <a:rPr lang="en-CA" dirty="0" smtClean="0"/>
              <a:t>propagation through derivatives and exponents</a:t>
            </a:r>
          </a:p>
          <a:p>
            <a:pPr lvl="1">
              <a:buFont typeface="Wingdings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385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observations</a:t>
            </a:r>
            <a:endParaRPr lang="en-CA" dirty="0"/>
          </a:p>
        </p:txBody>
      </p:sp>
      <p:pic>
        <p:nvPicPr>
          <p:cNvPr id="4" name="Content Placeholder 3" descr="Weryk2013Fig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4789" r="3883" b="4731"/>
          <a:stretch/>
        </p:blipFill>
        <p:spPr>
          <a:xfrm>
            <a:off x="2135799" y="1552861"/>
            <a:ext cx="6074170" cy="4528585"/>
          </a:xfrm>
          <a:prstGeom prst="rect">
            <a:avLst/>
          </a:prstGeom>
        </p:spPr>
      </p:pic>
      <p:pic>
        <p:nvPicPr>
          <p:cNvPr id="5" name="Picture 4" descr="simultaneous3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4071" r="33411" b="9677"/>
          <a:stretch/>
        </p:blipFill>
        <p:spPr>
          <a:xfrm>
            <a:off x="2135799" y="1992865"/>
            <a:ext cx="6074170" cy="2989159"/>
          </a:xfrm>
          <a:prstGeom prst="rect">
            <a:avLst/>
          </a:prstGeom>
        </p:spPr>
      </p:pic>
      <p:pic>
        <p:nvPicPr>
          <p:cNvPr id="6" name="Picture 5" descr="20101010_023500_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67" y="1552861"/>
            <a:ext cx="6796166" cy="43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narrowfield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CA" dirty="0"/>
              <a:t>find events showing single body ablation (minimal wake/no fragmentation)</a:t>
            </a:r>
          </a:p>
          <a:p>
            <a:pPr>
              <a:buFont typeface="Wingdings" charset="2"/>
              <a:buChar char="§"/>
            </a:pPr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50145" y="3244412"/>
            <a:ext cx="5689609" cy="2700000"/>
            <a:chOff x="1319654" y="3244409"/>
            <a:chExt cx="5689609" cy="2700000"/>
          </a:xfrm>
        </p:grpSpPr>
        <p:grpSp>
          <p:nvGrpSpPr>
            <p:cNvPr id="4" name="Group 3"/>
            <p:cNvGrpSpPr/>
            <p:nvPr/>
          </p:nvGrpSpPr>
          <p:grpSpPr>
            <a:xfrm>
              <a:off x="1319654" y="3244409"/>
              <a:ext cx="2874030" cy="2700000"/>
              <a:chOff x="8044812" y="483674"/>
              <a:chExt cx="2725247" cy="2700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070059" y="483674"/>
                <a:ext cx="2700000" cy="2700000"/>
                <a:chOff x="8070059" y="483674"/>
                <a:chExt cx="2700000" cy="2700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8070059" y="483674"/>
                  <a:ext cx="2700000" cy="2700000"/>
                  <a:chOff x="8070059" y="483674"/>
                  <a:chExt cx="2700000" cy="2700000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70059" y="483674"/>
                    <a:ext cx="2700000" cy="2700000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</p:pic>
              <p:cxnSp>
                <p:nvCxnSpPr>
                  <p:cNvPr id="10" name="Straight Connector 9"/>
                  <p:cNvCxnSpPr/>
                  <p:nvPr/>
                </p:nvCxnSpPr>
                <p:spPr>
                  <a:xfrm flipH="1">
                    <a:off x="8189403" y="663741"/>
                    <a:ext cx="720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8169896" y="658574"/>
                  <a:ext cx="9783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100 m</a:t>
                  </a:r>
                  <a:endParaRPr lang="en-CA" dirty="0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8044812" y="2814342"/>
                <a:ext cx="1002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Tavistock</a:t>
                </a:r>
                <a:endParaRPr lang="en-CA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84337" y="3244409"/>
              <a:ext cx="2724926" cy="2700000"/>
              <a:chOff x="9056086" y="3424930"/>
              <a:chExt cx="2724926" cy="2700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056086" y="3424930"/>
                <a:ext cx="2724926" cy="2700000"/>
                <a:chOff x="8045133" y="3349728"/>
                <a:chExt cx="2724926" cy="27000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0059" y="3349728"/>
                  <a:ext cx="2700000" cy="2700000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</p:pic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8189403" y="3529795"/>
                  <a:ext cx="72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8045133" y="5680396"/>
                  <a:ext cx="1044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Elginfield</a:t>
                  </a:r>
                  <a:endParaRPr lang="en-CA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172478" y="3604997"/>
                <a:ext cx="942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100 m</a:t>
                </a:r>
                <a:endParaRPr lang="en-C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5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CA" dirty="0"/>
              <a:t>how do we ensure the code works?</a:t>
            </a:r>
          </a:p>
          <a:p>
            <a:pPr lvl="1">
              <a:buFont typeface="Wingdings" charset="2"/>
              <a:buChar char="§"/>
            </a:pPr>
            <a:r>
              <a:rPr lang="en-CA" dirty="0"/>
              <a:t>simulated </a:t>
            </a:r>
            <a:r>
              <a:rPr lang="en-CA" dirty="0" smtClean="0"/>
              <a:t>meteors</a:t>
            </a:r>
            <a:endParaRPr lang="en-CA" dirty="0"/>
          </a:p>
          <a:p>
            <a:pPr>
              <a:buFont typeface="Wingdings" charset="2"/>
              <a:buChar char="§"/>
            </a:pPr>
            <a:endParaRPr lang="en-CA" dirty="0"/>
          </a:p>
          <a:p>
            <a:pPr>
              <a:buFont typeface="Wingdings" charset="2"/>
              <a:buChar char="§"/>
            </a:pPr>
            <a:r>
              <a:rPr lang="en-CA" dirty="0"/>
              <a:t>given:</a:t>
            </a:r>
          </a:p>
          <a:p>
            <a:pPr lvl="1">
              <a:buFont typeface="Wingdings" charset="2"/>
              <a:buChar char="§"/>
            </a:pPr>
            <a:r>
              <a:rPr lang="en-CA" dirty="0"/>
              <a:t>ρ</a:t>
            </a:r>
            <a:r>
              <a:rPr lang="en-CA" baseline="-25000" dirty="0"/>
              <a:t>m</a:t>
            </a:r>
            <a:r>
              <a:rPr lang="en-CA" dirty="0"/>
              <a:t>  = 2000 kg/m</a:t>
            </a:r>
            <a:r>
              <a:rPr lang="en-CA" baseline="30000" dirty="0"/>
              <a:t>3</a:t>
            </a:r>
            <a:endParaRPr lang="en-CA" dirty="0"/>
          </a:p>
          <a:p>
            <a:pPr lvl="1">
              <a:buFont typeface="Wingdings" charset="2"/>
              <a:buChar char="§"/>
            </a:pPr>
            <a:r>
              <a:rPr lang="en-CA" dirty="0"/>
              <a:t>Γ = 1 </a:t>
            </a:r>
          </a:p>
          <a:p>
            <a:pPr lvl="1">
              <a:buFont typeface="Wingdings" charset="2"/>
              <a:buChar char="§"/>
            </a:pPr>
            <a:r>
              <a:rPr lang="en-CA" dirty="0"/>
              <a:t>A = 1.21 (sphere</a:t>
            </a:r>
            <a:r>
              <a:rPr lang="en-CA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CA" dirty="0" smtClean="0"/>
              <a:t>ρ</a:t>
            </a:r>
            <a:r>
              <a:rPr lang="en-CA" baseline="-25000" dirty="0" smtClean="0"/>
              <a:t>atm </a:t>
            </a:r>
            <a:r>
              <a:rPr lang="en-CA" dirty="0" smtClean="0"/>
              <a:t>model</a:t>
            </a:r>
            <a:endParaRPr lang="en-CA" dirty="0"/>
          </a:p>
          <a:p>
            <a:pPr>
              <a:buFont typeface="Wingdings" charset="2"/>
              <a:buChar char="§"/>
            </a:pPr>
            <a:r>
              <a:rPr lang="en-CA" dirty="0"/>
              <a:t>find </a:t>
            </a:r>
            <a:r>
              <a:rPr lang="en-CA" dirty="0" smtClean="0"/>
              <a:t>τ</a:t>
            </a:r>
            <a:endParaRPr lang="en-CA" dirty="0"/>
          </a:p>
        </p:txBody>
      </p:sp>
      <p:pic>
        <p:nvPicPr>
          <p:cNvPr id="5" name="Picture 4" descr="mass_equ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00" y="2745995"/>
            <a:ext cx="3653918" cy="1271866"/>
          </a:xfrm>
          <a:prstGeom prst="rect">
            <a:avLst/>
          </a:prstGeom>
        </p:spPr>
      </p:pic>
      <p:pic>
        <p:nvPicPr>
          <p:cNvPr id="4" name="Picture 3" descr="tau_eq_no_di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00" y="4884937"/>
            <a:ext cx="3653918" cy="12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12081</TotalTime>
  <Words>308</Words>
  <Application>Microsoft Macintosh PowerPoint</Application>
  <PresentationFormat>On-screen Show (4:3)</PresentationFormat>
  <Paragraphs>92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Luminous Efficiency Estimates from the Canadian Automated Meteor Observatory</vt:lpstr>
      <vt:lpstr>meteor ablation</vt:lpstr>
      <vt:lpstr>past work</vt:lpstr>
      <vt:lpstr>difficulties &amp; importance</vt:lpstr>
      <vt:lpstr>approach</vt:lpstr>
      <vt:lpstr>approach - difficulties</vt:lpstr>
      <vt:lpstr>observations</vt:lpstr>
      <vt:lpstr>narrowfield observations</vt:lpstr>
      <vt:lpstr>current work</vt:lpstr>
      <vt:lpstr>results</vt:lpstr>
      <vt:lpstr>PowerPoint Presentation</vt:lpstr>
      <vt:lpstr>sensitivity analysis</vt:lpstr>
      <vt:lpstr>sensitivity analysis</vt:lpstr>
      <vt:lpstr>PowerPoint Presentation</vt:lpstr>
      <vt:lpstr>PowerPoint Presentation</vt:lpstr>
      <vt:lpstr>PowerPoint Presentation</vt:lpstr>
      <vt:lpstr>future considerations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Dilini Subasinghe</cp:lastModifiedBy>
  <cp:revision>70</cp:revision>
  <dcterms:created xsi:type="dcterms:W3CDTF">2014-09-12T02:11:56Z</dcterms:created>
  <dcterms:modified xsi:type="dcterms:W3CDTF">2016-06-09T05:46:58Z</dcterms:modified>
</cp:coreProperties>
</file>