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2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009900"/>
    <a:srgbClr val="F8F8F8"/>
    <a:srgbClr val="F3F3F3"/>
    <a:srgbClr val="C55E5B"/>
    <a:srgbClr val="AD403D"/>
    <a:srgbClr val="F7F5F9"/>
    <a:srgbClr val="FFFF99"/>
    <a:srgbClr val="EAF5FA"/>
    <a:srgbClr val="A9279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0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89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919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67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296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627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16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88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232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002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4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70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635B-2B8F-472F-BBAE-4230BD3ED884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C8F7-C74B-4365-B6BE-17569F52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96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openxmlformats.org/officeDocument/2006/relationships/image" Target="../media/image7.png"/><Relationship Id="rId7" Type="http://schemas.microsoft.com/office/2007/relationships/hdphoto" Target="../media/hdphoto3.wdp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4.png"/><Relationship Id="rId5" Type="http://schemas.microsoft.com/office/2007/relationships/hdphoto" Target="../media/hdphoto6.wdp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533400"/>
            <a:ext cx="6324600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48600" cy="2895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CAMSS Meteoroid Elemental</a:t>
            </a:r>
            <a:br>
              <a:rPr lang="en-US" sz="3200" b="1" dirty="0" smtClean="0"/>
            </a:br>
            <a:r>
              <a:rPr lang="en-US" sz="3200" b="1" dirty="0" smtClean="0"/>
              <a:t>Abundance Application </a:t>
            </a:r>
            <a:br>
              <a:rPr lang="en-US" sz="3200" b="1" dirty="0" smtClean="0"/>
            </a:br>
            <a:r>
              <a:rPr lang="en-US" sz="3200" b="1" dirty="0" smtClean="0"/>
              <a:t>and </a:t>
            </a:r>
            <a:br>
              <a:rPr lang="en-US" sz="3200" b="1" dirty="0" smtClean="0"/>
            </a:br>
            <a:r>
              <a:rPr lang="en-US" sz="3200" b="1" dirty="0" smtClean="0"/>
              <a:t>Modeling Development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3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Pete Gural</a:t>
            </a:r>
            <a:r>
              <a:rPr lang="en-US" sz="2000" i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2000" i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Peter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Jenniskens</a:t>
            </a:r>
            <a:r>
              <a:rPr lang="en-US" sz="2000" i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Melissa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Hannan</a:t>
            </a:r>
            <a:r>
              <a:rPr lang="en-US" sz="2000" i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867400"/>
            <a:ext cx="461530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Gural</a:t>
            </a:r>
            <a:r>
              <a:rPr lang="en-US" dirty="0" smtClean="0"/>
              <a:t> Software Development;   </a:t>
            </a:r>
            <a:r>
              <a:rPr lang="en-US" baseline="30000" dirty="0" smtClean="0"/>
              <a:t>2</a:t>
            </a:r>
            <a:r>
              <a:rPr lang="en-US" dirty="0" smtClean="0"/>
              <a:t> SETI Institute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/>
              <a:t>Meteoroids 2016,  June 6-10</a:t>
            </a:r>
            <a:endParaRPr lang="en-US" sz="2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0" y="56388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55626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45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1699" y="31601"/>
            <a:ext cx="8225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Work Flow:    Select Element and Fit Model Spectrum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25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21264" y="1524000"/>
            <a:ext cx="9122735" cy="34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7925" y="762000"/>
            <a:ext cx="7763536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Adjust Grating Pitch,    Lines/mm,    Select Reference Element (e.g. Na),    Auto Fit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Adjust Line Width (PSF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),    Adjust Column Density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099" y="5181600"/>
            <a:ext cx="8915400" cy="830997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SpectralFlux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Symbol" charset="2"/>
                <a:cs typeface="Arial" charset="0"/>
              </a:rPr>
              <a:t>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N(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e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 *  </a:t>
            </a:r>
            <a:r>
              <a:rPr lang="en-US" b="1" dirty="0" err="1" smtClean="0">
                <a:solidFill>
                  <a:srgbClr val="000000"/>
                </a:solidFill>
                <a:latin typeface="Symbol" charset="2"/>
                <a:cs typeface="Arial" charset="0"/>
              </a:rPr>
              <a:t>S</a:t>
            </a:r>
            <a:r>
              <a:rPr lang="en-US" sz="1200" b="1" dirty="0" err="1" smtClean="0">
                <a:solidFill>
                  <a:srgbClr val="000000"/>
                </a:solidFill>
                <a:latin typeface="Symbol" charset="2"/>
                <a:cs typeface="Arial" charset="0"/>
              </a:rPr>
              <a:t>e</a:t>
            </a:r>
            <a:r>
              <a:rPr lang="en-US" sz="1200" b="1" baseline="-25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lines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{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1/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cs typeface="Arial" charset="0"/>
              </a:rPr>
              <a:t>s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√(2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cs typeface="Arial" charset="0"/>
              </a:rPr>
              <a:t>p) }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 * 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exp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{ - ( </a:t>
            </a:r>
            <a:r>
              <a:rPr lang="en-US" sz="1400" b="1" dirty="0" smtClean="0">
                <a:solidFill>
                  <a:srgbClr val="000000"/>
                </a:solidFill>
                <a:latin typeface="Symbol" charset="2"/>
                <a:cs typeface="Arial" charset="0"/>
              </a:rPr>
              <a:t>l(e)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line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– 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cs typeface="Arial" charset="0"/>
              </a:rPr>
              <a:t>l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)</a:t>
            </a:r>
            <a:r>
              <a:rPr lang="en-US" sz="14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/ 2 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cs typeface="Arial" charset="0"/>
              </a:rPr>
              <a:t>s</a:t>
            </a:r>
            <a:r>
              <a:rPr lang="en-US" sz="14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} *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{ 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cs typeface="Arial" charset="0"/>
              </a:rPr>
              <a:t>p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PlasmaRadius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/ Range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} </a:t>
            </a:r>
            <a:endParaRPr lang="en-US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* 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{ 2 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cs typeface="Arial" charset="0"/>
              </a:rPr>
              <a:t>p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h e</a:t>
            </a:r>
            <a:r>
              <a:rPr lang="en-US" sz="14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/ </a:t>
            </a:r>
            <a:r>
              <a:rPr lang="en-US" sz="1400" b="1" dirty="0" err="1">
                <a:solidFill>
                  <a:srgbClr val="C00000"/>
                </a:solidFill>
                <a:latin typeface="Symbol" charset="2"/>
                <a:cs typeface="Arial" charset="0"/>
              </a:rPr>
              <a:t>e</a:t>
            </a:r>
            <a:r>
              <a:rPr lang="en-US" sz="1400" b="1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o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m</a:t>
            </a:r>
            <a:r>
              <a:rPr lang="en-US" sz="14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cs typeface="Arial" charset="0"/>
              </a:rPr>
              <a:t>l</a:t>
            </a:r>
            <a:r>
              <a:rPr lang="en-US" sz="14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}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*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gf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cs typeface="Arial" charset="0"/>
              </a:rPr>
              <a:t>e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)  *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exp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{ – 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1400" b="1" baseline="-25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e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line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/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kT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}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/ 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U(</a:t>
            </a:r>
            <a:r>
              <a:rPr lang="en-US" sz="1400" b="1" dirty="0" err="1">
                <a:solidFill>
                  <a:srgbClr val="000000"/>
                </a:solidFill>
                <a:latin typeface="Symbol" charset="2"/>
                <a:cs typeface="Arial" charset="0"/>
              </a:rPr>
              <a:t>e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,T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)   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=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Watts /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en-US" sz="14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/ nm</a:t>
            </a:r>
            <a:endParaRPr lang="en-US" sz="1400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052" y="6290846"/>
            <a:ext cx="79921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Symbol" panose="05050102010706020507" pitchFamily="18" charset="2"/>
                <a:cs typeface="Arial" charset="0"/>
              </a:rPr>
              <a:t>  e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≡  Element’s Neutral or Ion              N(</a:t>
            </a:r>
            <a:r>
              <a:rPr lang="en-US" sz="1600" b="1" dirty="0" smtClean="0">
                <a:solidFill>
                  <a:srgbClr val="7030A0"/>
                </a:solidFill>
                <a:latin typeface="Symbol" panose="05050102010706020507" pitchFamily="18" charset="2"/>
                <a:cs typeface="Arial" charset="0"/>
              </a:rPr>
              <a:t>e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) </a:t>
            </a:r>
            <a:r>
              <a:rPr lang="en-US" sz="1600" b="1" dirty="0">
                <a:solidFill>
                  <a:srgbClr val="7030A0"/>
                </a:solidFill>
                <a:cs typeface="Arial" charset="0"/>
              </a:rPr>
              <a:t>≡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 Column Density 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Arial" charset="0"/>
              </a:rPr>
              <a:t>=  # / m</a:t>
            </a:r>
            <a:r>
              <a:rPr lang="en-US" sz="1600" baseline="30000" dirty="0" smtClean="0">
                <a:solidFill>
                  <a:srgbClr val="7030A0"/>
                </a:solidFill>
                <a:latin typeface="+mj-lt"/>
                <a:cs typeface="Arial" charset="0"/>
              </a:rPr>
              <a:t>2</a:t>
            </a:r>
            <a:r>
              <a:rPr lang="en-US" sz="1600" b="1" dirty="0">
                <a:solidFill>
                  <a:srgbClr val="7030A0"/>
                </a:solidFill>
                <a:latin typeface="+mj-lt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            T </a:t>
            </a:r>
            <a:r>
              <a:rPr lang="en-US" sz="1600" b="1" dirty="0">
                <a:solidFill>
                  <a:srgbClr val="7030A0"/>
                </a:solidFill>
                <a:cs typeface="Arial" charset="0"/>
              </a:rPr>
              <a:t>≡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+mj-lt"/>
                <a:cs typeface="Arial" charset="0"/>
              </a:rPr>
              <a:t>T</a:t>
            </a:r>
            <a:r>
              <a:rPr lang="en-US" sz="1600" b="1" baseline="-25000" dirty="0" err="1" smtClean="0">
                <a:solidFill>
                  <a:srgbClr val="7030A0"/>
                </a:solidFill>
                <a:latin typeface="+mj-lt"/>
                <a:cs typeface="Arial" charset="0"/>
              </a:rPr>
              <a:t>warm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+mj-lt"/>
                <a:cs typeface="Arial" charset="0"/>
              </a:rPr>
              <a:t>or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+mj-lt"/>
                <a:cs typeface="Arial" charset="0"/>
              </a:rPr>
              <a:t>T</a:t>
            </a:r>
            <a:r>
              <a:rPr lang="en-US" sz="1600" b="1" baseline="-25000" dirty="0" err="1" smtClean="0">
                <a:solidFill>
                  <a:srgbClr val="7030A0"/>
                </a:solidFill>
                <a:latin typeface="+mj-lt"/>
                <a:cs typeface="Arial" charset="0"/>
              </a:rPr>
              <a:t>hot</a:t>
            </a:r>
            <a:endParaRPr lang="en-US" sz="1600" baseline="-25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099" y="5638800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</a:t>
            </a:r>
            <a:r>
              <a:rPr lang="en-US" sz="1000" baseline="30000" dirty="0" smtClean="0"/>
              <a:t>st</a:t>
            </a:r>
            <a:r>
              <a:rPr lang="en-US" sz="1000" dirty="0" smtClean="0"/>
              <a:t> Order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9994" y="31601"/>
            <a:ext cx="752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Work Flow:   Add </a:t>
            </a:r>
            <a:r>
              <a:rPr lang="en-US" sz="2800" b="1" dirty="0"/>
              <a:t>A</a:t>
            </a:r>
            <a:r>
              <a:rPr lang="en-US" sz="2800" b="1" dirty="0" smtClean="0"/>
              <a:t>dditional Elements, Molecules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762000"/>
            <a:ext cx="8183009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Add Element (e.g. Mg),     Cosmic Abundance for Initial Flux,    Adjust Column Density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60" y="6189483"/>
            <a:ext cx="7721088" cy="369332"/>
          </a:xfrm>
          <a:prstGeom prst="rect">
            <a:avLst/>
          </a:prstGeom>
          <a:solidFill>
            <a:srgbClr val="F3F3F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n</a:t>
            </a:r>
            <a:r>
              <a:rPr lang="en-US" baseline="-25000" dirty="0" err="1" smtClean="0">
                <a:solidFill>
                  <a:srgbClr val="7030A0"/>
                </a:solidFill>
              </a:rPr>
              <a:t>electrons</a:t>
            </a:r>
            <a:r>
              <a:rPr lang="en-US" dirty="0" smtClean="0">
                <a:solidFill>
                  <a:srgbClr val="7030A0"/>
                </a:solidFill>
              </a:rPr>
              <a:t> = 6.9e+14            </a:t>
            </a:r>
            <a:r>
              <a:rPr lang="en-US" dirty="0" err="1" smtClean="0">
                <a:solidFill>
                  <a:srgbClr val="7030A0"/>
                </a:solidFill>
              </a:rPr>
              <a:t>N</a:t>
            </a:r>
            <a:r>
              <a:rPr lang="en-US" baseline="-25000" dirty="0" err="1" smtClean="0">
                <a:solidFill>
                  <a:srgbClr val="7030A0"/>
                </a:solidFill>
              </a:rPr>
              <a:t>Na</a:t>
            </a:r>
            <a:r>
              <a:rPr lang="en-US" dirty="0" smtClean="0">
                <a:solidFill>
                  <a:srgbClr val="7030A0"/>
                </a:solidFill>
              </a:rPr>
              <a:t> = 3.6e+8             </a:t>
            </a:r>
            <a:r>
              <a:rPr lang="en-US" dirty="0" err="1" smtClean="0">
                <a:solidFill>
                  <a:srgbClr val="7030A0"/>
                </a:solidFill>
              </a:rPr>
              <a:t>N</a:t>
            </a:r>
            <a:r>
              <a:rPr lang="en-US" baseline="-25000" dirty="0" err="1" smtClean="0">
                <a:solidFill>
                  <a:srgbClr val="7030A0"/>
                </a:solidFill>
              </a:rPr>
              <a:t>Mg</a:t>
            </a:r>
            <a:r>
              <a:rPr lang="en-US" dirty="0" smtClean="0">
                <a:solidFill>
                  <a:srgbClr val="7030A0"/>
                </a:solidFill>
              </a:rPr>
              <a:t> = 3.0e+10           Na / Mg = 1.2%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0" y="1278785"/>
            <a:ext cx="9144000" cy="466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595100"/>
            <a:ext cx="9144000" cy="577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0403" y="31601"/>
            <a:ext cx="7908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Work Flow:   Examine Neutrals </a:t>
            </a:r>
            <a:r>
              <a:rPr lang="en-US" sz="2000" b="1" dirty="0" smtClean="0"/>
              <a:t>&amp;</a:t>
            </a:r>
            <a:r>
              <a:rPr lang="en-US" sz="2800" b="1" dirty="0" smtClean="0"/>
              <a:t> Ions,  Warm </a:t>
            </a:r>
            <a:r>
              <a:rPr lang="en-US" sz="2000" b="1" dirty="0" smtClean="0"/>
              <a:t>&amp;</a:t>
            </a:r>
            <a:r>
              <a:rPr lang="en-US" sz="2800" b="1" dirty="0" smtClean="0"/>
              <a:t> Hot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6367" y="926068"/>
            <a:ext cx="6854633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Adjust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bg2">
                    <a:lumMod val="25000"/>
                  </a:schemeClr>
                </a:solidFill>
              </a:rPr>
              <a:t>warm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bg2">
                    <a:lumMod val="25000"/>
                  </a:schemeClr>
                </a:solidFill>
              </a:rPr>
              <a:t>hot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  Hot/Warm Volume Ratio,   and  Column Densities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0" y="1490933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0" y="28519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0" y="4223500"/>
            <a:ext cx="9144000" cy="12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CAMSS\CAMSS.bmp"/>
          <p:cNvPicPr>
            <a:picLocks noChangeAspect="1" noChangeArrowheads="1"/>
          </p:cNvPicPr>
          <p:nvPr/>
        </p:nvPicPr>
        <p:blipFill rotWithShape="1">
          <a:blip r:embed="rId5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 flipH="1">
            <a:off x="60960" y="5595100"/>
            <a:ext cx="5577840" cy="5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8098" y="1915867"/>
            <a:ext cx="158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bg1">
                    <a:lumMod val="65000"/>
                  </a:schemeClr>
                </a:solidFill>
              </a:rPr>
              <a:t>warm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5700° 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7697" y="3320768"/>
            <a:ext cx="158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bg1">
                    <a:lumMod val="65000"/>
                  </a:schemeClr>
                </a:solidFill>
              </a:rPr>
              <a:t>warm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4500° 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0268" y="4692368"/>
            <a:ext cx="15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bg1">
                    <a:lumMod val="65000"/>
                  </a:schemeClr>
                </a:solidFill>
              </a:rPr>
              <a:t>warm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= 3300° 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0355" y="5698984"/>
            <a:ext cx="186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Focal Plane Image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4235" y="31601"/>
            <a:ext cx="8180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Work Flow:   Frame-by-Frame Abundance Adjustment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685800"/>
            <a:ext cx="5207836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Re-Adjust  Column Densities  per Element,  per Frame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172200"/>
            <a:ext cx="7473456" cy="369332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  Column Density “N”    </a:t>
            </a:r>
            <a:r>
              <a:rPr lang="en-US" b="1" dirty="0" smtClean="0">
                <a:sym typeface="Wingdings" panose="05000000000000000000" pitchFamily="2" charset="2"/>
              </a:rPr>
              <a:t>    Number Density “n”        #atoms per element 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2" y="1164266"/>
            <a:ext cx="8442251" cy="87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1" y="2046767"/>
            <a:ext cx="8442251" cy="92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1" y="2961167"/>
            <a:ext cx="8442252" cy="9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1" y="3925186"/>
            <a:ext cx="8442252" cy="96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0" y="4887433"/>
            <a:ext cx="8442251" cy="95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42251" y="1164266"/>
            <a:ext cx="701749" cy="46733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1.6 %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1.5 %</a:t>
            </a:r>
          </a:p>
          <a:p>
            <a:pPr algn="ctr"/>
            <a:r>
              <a:rPr lang="en-US" sz="1600" dirty="0" smtClean="0"/>
              <a:t> </a:t>
            </a:r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1.4 %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1.0 %</a:t>
            </a:r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1.2 %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348163" y="793899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00"/>
                </a:solidFill>
              </a:rPr>
              <a:t>Na / Mg</a:t>
            </a:r>
            <a:endParaRPr lang="en-US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7412" y="31601"/>
            <a:ext cx="17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66842"/>
            <a:ext cx="86106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Begin analysis of the 1000+ spectra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Modify procedures as we process a variety of spectral cases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Solicit feedback </a:t>
            </a:r>
            <a:r>
              <a:rPr lang="en-US" sz="2400" b="1" dirty="0" smtClean="0"/>
              <a:t>on meteor emission modeling</a:t>
            </a:r>
            <a:endParaRPr lang="en-US" sz="2400" b="1" i="1" dirty="0" smtClean="0"/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4636" y="21266"/>
            <a:ext cx="845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Cameras </a:t>
            </a:r>
            <a:r>
              <a:rPr lang="en-US" sz="2800" b="1" dirty="0"/>
              <a:t>f</a:t>
            </a:r>
            <a:r>
              <a:rPr lang="en-US" sz="2800" b="1" dirty="0" smtClean="0"/>
              <a:t>or All-sky Meteor Surveillance Spectroscopy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762000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A92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447800"/>
            <a:ext cx="7686720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Purpose is to obtain </a:t>
            </a:r>
            <a:r>
              <a:rPr lang="en-US" sz="2400" b="1" dirty="0" smtClean="0"/>
              <a:t>meteoroid </a:t>
            </a:r>
            <a:r>
              <a:rPr lang="en-US" sz="2400" b="1" dirty="0" smtClean="0"/>
              <a:t>elemental abundances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Both relative ratios and</a:t>
            </a:r>
            <a:r>
              <a:rPr lang="en-US" sz="2000" dirty="0" smtClean="0"/>
              <a:t> absolute </a:t>
            </a:r>
            <a:r>
              <a:rPr lang="en-US" sz="2000" dirty="0" smtClean="0"/>
              <a:t>#</a:t>
            </a:r>
            <a:r>
              <a:rPr lang="en-US" sz="2000" dirty="0" smtClean="0"/>
              <a:t>atoms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Sample across a diverse set of comets and asteroids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Measure Mg, Fe, Na as well as other elemental species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Scale up the number of high resolution spectra obtained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All </a:t>
            </a:r>
            <a:r>
              <a:rPr lang="en-US" sz="2000" dirty="0" smtClean="0"/>
              <a:t>sky coverage with year round collection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16 Objective grating cameras with </a:t>
            </a:r>
            <a:r>
              <a:rPr lang="en-US" sz="2000" dirty="0" smtClean="0">
                <a:sym typeface="Wingdings" panose="05000000000000000000" pitchFamily="2" charset="2"/>
              </a:rPr>
              <a:t>0.6 nm/pixel </a:t>
            </a:r>
            <a:r>
              <a:rPr lang="en-US" sz="2000" dirty="0" smtClean="0">
                <a:sym typeface="Wingdings" panose="05000000000000000000" pitchFamily="2" charset="2"/>
              </a:rPr>
              <a:t>resolution</a:t>
            </a:r>
            <a:endParaRPr lang="en-US" sz="2000" dirty="0" smtClean="0"/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Automate the labor intensive spectral analysis process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5562600"/>
            <a:ext cx="8001000" cy="838200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600000" lon="0" rev="0"/>
            </a:camera>
            <a:lightRig rig="soft" dir="t">
              <a:rot lat="0" lon="0" rev="0"/>
            </a:lightRig>
          </a:scene3d>
          <a:sp3d>
            <a:bevelT w="1270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Requires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an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Integrated Suite of Hardware &amp; Software Tools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84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32179" y="31601"/>
            <a:ext cx="396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CAMSS Collection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70" y="5257800"/>
            <a:ext cx="84156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Operating in Sunnyvale, CA every clear night since April 2013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/>
              <a:t>Over 1000 spectra ready to be analyzed</a:t>
            </a:r>
          </a:p>
        </p:txBody>
      </p:sp>
      <p:pic>
        <p:nvPicPr>
          <p:cNvPr id="8" name="Picture 2" descr="C:\Users\guralp\Desktop\CAMSS\CAMSSpectrgraph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70" y="1066800"/>
            <a:ext cx="563730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SCI0511.JPG"/>
          <p:cNvPicPr>
            <a:picLocks noChangeAspect="1"/>
          </p:cNvPicPr>
          <p:nvPr/>
        </p:nvPicPr>
        <p:blipFill rotWithShape="1"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324600" y="1066800"/>
            <a:ext cx="2516604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3862" y="2819400"/>
            <a:ext cx="2420534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1379 grooves/mm</a:t>
            </a:r>
          </a:p>
          <a:p>
            <a:pPr algn="ctr">
              <a:spcBef>
                <a:spcPts val="600"/>
              </a:spcBef>
            </a:pPr>
            <a:r>
              <a:rPr lang="en-US" sz="1200" dirty="0" smtClean="0"/>
              <a:t>Pentax 12mm f/1.2</a:t>
            </a:r>
          </a:p>
          <a:p>
            <a:pPr algn="ctr"/>
            <a:r>
              <a:rPr lang="en-US" sz="1200" dirty="0" err="1" smtClean="0"/>
              <a:t>Watec</a:t>
            </a:r>
            <a:r>
              <a:rPr lang="en-US" sz="1200" dirty="0" smtClean="0"/>
              <a:t> 902H2 Ultimate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0.6 nm / pixel 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order</a:t>
            </a:r>
          </a:p>
          <a:p>
            <a:pPr algn="ctr"/>
            <a:r>
              <a:rPr lang="en-US" sz="1200" dirty="0" smtClean="0"/>
              <a:t>0.3 nm / pixel 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order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HP i7-3770  Quad-core</a:t>
            </a:r>
          </a:p>
          <a:p>
            <a:pPr algn="ctr"/>
            <a:r>
              <a:rPr lang="en-US" sz="1200" dirty="0" smtClean="0"/>
              <a:t>w/16 channel  capture/detect/store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4597795" y="5697737"/>
            <a:ext cx="0" cy="395551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-762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1535" y="31601"/>
            <a:ext cx="4946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Software Tools and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84" y="684947"/>
            <a:ext cx="8686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/>
              <a:t>CAMS</a:t>
            </a:r>
            <a:r>
              <a:rPr lang="en-US" sz="2000" b="1" dirty="0" smtClean="0"/>
              <a:t>  -  </a:t>
            </a:r>
            <a:r>
              <a:rPr lang="en-US" sz="2000" b="1" dirty="0" smtClean="0"/>
              <a:t>Atmospheric Track and Keplerian Elements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Capture,  Compress,  Detect,  Calibrate,  Coincidence,  Trajectory,  Orbit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/>
              <a:t>CAMSS</a:t>
            </a:r>
            <a:r>
              <a:rPr lang="en-US" sz="2000" b="1" dirty="0" smtClean="0"/>
              <a:t> </a:t>
            </a:r>
            <a:r>
              <a:rPr lang="en-US" sz="2000" b="1" dirty="0" smtClean="0"/>
              <a:t> -  </a:t>
            </a:r>
            <a:r>
              <a:rPr lang="en-US" sz="2000" b="1" dirty="0" smtClean="0"/>
              <a:t>Spectral </a:t>
            </a:r>
            <a:r>
              <a:rPr lang="en-US" sz="2000" b="1" dirty="0" smtClean="0"/>
              <a:t>Analysis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Responsivity</a:t>
            </a:r>
            <a:r>
              <a:rPr lang="en-US" dirty="0" smtClean="0"/>
              <a:t> and Extinction calibrations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Space-time coincidence relative to CAMS derived trajectory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 smtClean="0"/>
              <a:t>Spectra extraction, </a:t>
            </a:r>
            <a:r>
              <a:rPr lang="en-US" i="1" dirty="0"/>
              <a:t>E</a:t>
            </a:r>
            <a:r>
              <a:rPr lang="en-US" i="1" dirty="0" smtClean="0"/>
              <a:t>lement selection/fitting, Parameter tuning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 smtClean="0"/>
              <a:t>Abundance ratios and atom number density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/>
              <a:t>Software development complete  </a:t>
            </a:r>
            <a:r>
              <a:rPr lang="en-US" sz="2000" b="1" dirty="0" smtClean="0">
                <a:sym typeface="Wingdings" panose="05000000000000000000" pitchFamily="2" charset="2"/>
              </a:rPr>
              <a:t>  Ready to process spectra</a:t>
            </a:r>
            <a:endParaRPr lang="en-US" sz="2000" b="1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1981200" y="5105400"/>
            <a:ext cx="1356167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Spectral Capture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Detection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85067" y="6010175"/>
            <a:ext cx="1225455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Sensor Cal</a:t>
            </a:r>
          </a:p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Responsivity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26521" y="4114800"/>
            <a:ext cx="1310833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Trajectory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3337367" y="5410200"/>
            <a:ext cx="647700" cy="8137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953000" y="5744980"/>
            <a:ext cx="641446" cy="358906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05127" y="5092125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9900"/>
                </a:solidFill>
              </a:rPr>
              <a:t>Elemental</a:t>
            </a:r>
          </a:p>
          <a:p>
            <a:pPr algn="ctr"/>
            <a:r>
              <a:rPr lang="en-US" sz="1600" b="1" dirty="0" smtClean="0">
                <a:solidFill>
                  <a:srgbClr val="009900"/>
                </a:solidFill>
              </a:rPr>
              <a:t>Abundances</a:t>
            </a:r>
            <a:endParaRPr lang="en-US" sz="1600" b="1" dirty="0">
              <a:solidFill>
                <a:srgbClr val="009900"/>
              </a:solidFill>
            </a:endParaRPr>
          </a:p>
        </p:txBody>
      </p:sp>
      <p:pic>
        <p:nvPicPr>
          <p:cNvPr id="27" name="Picture 2" descr="C:\Users\guralp\Desktop\CAMSS\CAMSSpectrgrap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75845"/>
            <a:ext cx="1125979" cy="7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95678" y="4873823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CAMS</a:t>
            </a:r>
            <a:endParaRPr lang="en-US" sz="1400" b="1" dirty="0">
              <a:solidFill>
                <a:srgbClr val="00B0F0"/>
              </a:solidFill>
            </a:endParaRPr>
          </a:p>
        </p:txBody>
      </p:sp>
      <p:pic>
        <p:nvPicPr>
          <p:cNvPr id="30" name="Picture 42" descr="CAMS-hous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5972"/>
            <a:ext cx="1125979" cy="784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36" name="Straight Arrow Connector 35"/>
          <p:cNvCxnSpPr/>
          <p:nvPr/>
        </p:nvCxnSpPr>
        <p:spPr>
          <a:xfrm flipV="1">
            <a:off x="3517900" y="5744980"/>
            <a:ext cx="673100" cy="35890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own Arrow 47"/>
          <p:cNvSpPr/>
          <p:nvPr/>
        </p:nvSpPr>
        <p:spPr>
          <a:xfrm rot="16200000">
            <a:off x="1538936" y="4277130"/>
            <a:ext cx="332442" cy="362314"/>
          </a:xfrm>
          <a:prstGeom prst="downArrow">
            <a:avLst/>
          </a:prstGeom>
          <a:solidFill>
            <a:srgbClr val="C7E4F1"/>
          </a:solidFill>
          <a:ln>
            <a:solidFill>
              <a:srgbClr val="C7E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7200" y="632162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A9279A"/>
                </a:solidFill>
              </a:rPr>
              <a:t>C</a:t>
            </a:r>
            <a:r>
              <a:rPr lang="en-US" sz="1400" b="1" dirty="0" smtClean="0">
                <a:solidFill>
                  <a:srgbClr val="0000CC"/>
                </a:solidFill>
              </a:rPr>
              <a:t>A</a:t>
            </a:r>
            <a:r>
              <a:rPr lang="en-US" sz="1400" b="1" dirty="0" smtClean="0">
                <a:solidFill>
                  <a:srgbClr val="00B050"/>
                </a:solidFill>
              </a:rPr>
              <a:t>M</a:t>
            </a:r>
            <a:r>
              <a:rPr lang="en-US" sz="1400" b="1" dirty="0" smtClean="0">
                <a:solidFill>
                  <a:srgbClr val="FFC000"/>
                </a:solidFill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rot="15004474">
            <a:off x="1513536" y="5506613"/>
            <a:ext cx="332442" cy="362314"/>
          </a:xfrm>
          <a:prstGeom prst="downArrow">
            <a:avLst/>
          </a:prstGeom>
          <a:solidFill>
            <a:srgbClr val="C4E59F"/>
          </a:solidFill>
          <a:ln>
            <a:solidFill>
              <a:srgbClr val="C4E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837355" y="4115387"/>
            <a:ext cx="887045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Orbit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362767" y="4737687"/>
            <a:ext cx="647700" cy="4566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own Arrow 62"/>
          <p:cNvSpPr/>
          <p:nvPr/>
        </p:nvSpPr>
        <p:spPr>
          <a:xfrm rot="17107817">
            <a:off x="1545650" y="6046387"/>
            <a:ext cx="332442" cy="362314"/>
          </a:xfrm>
          <a:prstGeom prst="downArrow">
            <a:avLst/>
          </a:prstGeom>
          <a:solidFill>
            <a:srgbClr val="C4E59F"/>
          </a:solidFill>
          <a:ln>
            <a:solidFill>
              <a:srgbClr val="C4E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88" idx="3"/>
            <a:endCxn id="23" idx="1"/>
          </p:cNvCxnSpPr>
          <p:nvPr/>
        </p:nvCxnSpPr>
        <p:spPr>
          <a:xfrm flipV="1">
            <a:off x="5210522" y="5384513"/>
            <a:ext cx="2594605" cy="15277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4010468" y="5094990"/>
            <a:ext cx="1200054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Space-Time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Coincidence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57" idx="3"/>
          </p:cNvCxnSpPr>
          <p:nvPr/>
        </p:nvCxnSpPr>
        <p:spPr>
          <a:xfrm>
            <a:off x="4724400" y="4420187"/>
            <a:ext cx="308072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43447" y="422289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q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W </a:t>
            </a:r>
            <a:r>
              <a:rPr lang="en-US" sz="16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endParaRPr lang="en-US" sz="1600" b="1" dirty="0" smtClean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197822" y="5094990"/>
            <a:ext cx="1249801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Spectral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Model Fitting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6438900" y="5105860"/>
            <a:ext cx="880065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Column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Densities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70567" y="6003760"/>
            <a:ext cx="13716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Astrometric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Calibration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47168" y="6010175"/>
            <a:ext cx="1295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>
              <a:rot lat="19499998" lon="0" rev="0"/>
            </a:camera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Atmospheric Cal Extinction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5951" y="31601"/>
            <a:ext cx="7377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Calibration:   </a:t>
            </a:r>
            <a:r>
              <a:rPr lang="en-US" sz="2800" b="1" dirty="0" err="1" smtClean="0"/>
              <a:t>Responsivity</a:t>
            </a:r>
            <a:r>
              <a:rPr lang="en-US" sz="2800" b="1" dirty="0" smtClean="0"/>
              <a:t> of the Camera System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3845437" y="13716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6377" y="2199167"/>
            <a:ext cx="151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TBD:  </a:t>
            </a:r>
            <a:r>
              <a:rPr lang="en-US" dirty="0" smtClean="0"/>
              <a:t>Planet or</a:t>
            </a:r>
          </a:p>
          <a:p>
            <a:pPr algn="ctr"/>
            <a:r>
              <a:rPr lang="en-US" dirty="0" smtClean="0"/>
              <a:t>Iridium Flare</a:t>
            </a:r>
            <a:endParaRPr lang="en-US" dirty="0"/>
          </a:p>
        </p:txBody>
      </p:sp>
      <p:pic>
        <p:nvPicPr>
          <p:cNvPr id="1028" name="Picture 4" descr="See Explanation.  Clicking on the picture will download &#10; the highest resolution version available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7772400" y="2895184"/>
            <a:ext cx="1120289" cy="15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3585" y="699237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Captured Star Spectrum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090" y="2711301"/>
            <a:ext cx="226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Catalog Star Spectrum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4292" y="4656901"/>
            <a:ext cx="223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dirty="0" smtClean="0"/>
              <a:t> Order </a:t>
            </a:r>
            <a:r>
              <a:rPr lang="en-US" dirty="0" err="1" smtClean="0"/>
              <a:t>Responsivity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64" y="2514921"/>
            <a:ext cx="27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 Measured </a:t>
            </a:r>
            <a:r>
              <a:rPr lang="en-US" dirty="0" err="1" smtClean="0"/>
              <a:t>Responsivity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 rot="10920000">
            <a:off x="3039137" y="1461656"/>
            <a:ext cx="685800" cy="224137"/>
          </a:xfrm>
          <a:prstGeom prst="notchedRightArrow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447800" y="4419600"/>
            <a:ext cx="304800" cy="237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3513549">
            <a:off x="3562104" y="4467589"/>
            <a:ext cx="304800" cy="66154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5400000">
            <a:off x="7290390" y="3547734"/>
            <a:ext cx="304800" cy="237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lum bright="25000" contrast="3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362318" y="1068570"/>
            <a:ext cx="2624622" cy="15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lum bright="25000" contrast="3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304800" y="5058963"/>
            <a:ext cx="2703406" cy="15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756" r="8258"/>
          <a:stretch/>
        </p:blipFill>
        <p:spPr bwMode="auto">
          <a:xfrm>
            <a:off x="338138" y="2968331"/>
            <a:ext cx="2697296" cy="13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00200" y="3761137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Arcturus m</a:t>
            </a:r>
            <a:r>
              <a:rPr lang="en-US" sz="1200" baseline="-25000" dirty="0" smtClean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= -0.1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83814"/>
            <a:ext cx="3416673" cy="194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9633" y="5735727"/>
            <a:ext cx="5624622" cy="861774"/>
          </a:xfrm>
          <a:prstGeom prst="rect">
            <a:avLst/>
          </a:prstGeom>
          <a:solidFill>
            <a:srgbClr val="F8F8F8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Response(</a:t>
            </a:r>
            <a:r>
              <a:rPr lang="en-US" sz="1200" b="1" dirty="0">
                <a:solidFill>
                  <a:srgbClr val="000000"/>
                </a:solidFill>
                <a:latin typeface="Symbol" charset="2"/>
                <a:cs typeface="Arial" charset="0"/>
              </a:rPr>
              <a:t>l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) =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{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Symbol" charset="2"/>
                <a:cs typeface="Arial" charset="0"/>
              </a:rPr>
              <a:t>S</a:t>
            </a:r>
            <a:r>
              <a:rPr lang="en-US" sz="1200" b="1" baseline="-25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star_rows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[ </a:t>
            </a:r>
            <a:r>
              <a:rPr lang="en-US" sz="12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StarPix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2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r,c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200" b="1" dirty="0" smtClean="0">
                <a:solidFill>
                  <a:srgbClr val="000000"/>
                </a:solidFill>
                <a:latin typeface="Symbol" charset="2"/>
                <a:cs typeface="Arial" charset="0"/>
              </a:rPr>
              <a:t>l</a:t>
            </a:r>
            <a:r>
              <a:rPr lang="en-US" sz="1200" b="1" dirty="0">
                <a:solidFill>
                  <a:srgbClr val="000000"/>
                </a:solidFill>
                <a:latin typeface="Symbol" charset="2"/>
                <a:cs typeface="Arial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) – </a:t>
            </a:r>
            <a:r>
              <a:rPr lang="en-US" sz="12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Backgnd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2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r,c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] / </a:t>
            </a:r>
            <a:r>
              <a:rPr lang="en-US" sz="12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Vignetting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2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r,c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}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/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StarSpectrum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200" b="1" dirty="0">
                <a:solidFill>
                  <a:srgbClr val="000000"/>
                </a:solidFill>
                <a:latin typeface="Symbol" charset="2"/>
                <a:cs typeface="Arial" charset="0"/>
              </a:rPr>
              <a:t>l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)  / </a:t>
            </a:r>
            <a:r>
              <a:rPr lang="en-US" sz="12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ExtinctionApprox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200" b="1" dirty="0" smtClean="0">
                <a:solidFill>
                  <a:srgbClr val="000000"/>
                </a:solidFill>
                <a:latin typeface="Symbol" charset="2"/>
                <a:cs typeface="Arial" charset="0"/>
              </a:rPr>
              <a:t>l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 = 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ADU * m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* nm / Watt / </a:t>
            </a:r>
            <a:r>
              <a:rPr lang="en-US" sz="1200" dirty="0" err="1" smtClean="0">
                <a:solidFill>
                  <a:srgbClr val="000000"/>
                </a:solidFill>
                <a:latin typeface="Symbol" charset="2"/>
                <a:cs typeface="Arial" charset="0"/>
              </a:rPr>
              <a:t>Dl</a:t>
            </a:r>
            <a:r>
              <a:rPr lang="en-US" sz="1200" baseline="-25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pixel</a:t>
            </a:r>
            <a:endParaRPr lang="en-US" sz="1200" baseline="-25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0161" y="1753118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Airmass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&lt; 1.5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838200"/>
            <a:ext cx="3359964" cy="1354217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Adjust Grating Roll 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Yaw</a:t>
            </a:r>
          </a:p>
          <a:p>
            <a:pPr algn="ctr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Star Spectrum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rovides 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esponse </a:t>
            </a:r>
          </a:p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Lab used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ptional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esponse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161137"/>
            <a:ext cx="734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1</a:t>
            </a:r>
            <a:r>
              <a:rPr lang="en-US" sz="1200" baseline="30000" dirty="0" smtClean="0">
                <a:solidFill>
                  <a:srgbClr val="0000FF"/>
                </a:solidFill>
              </a:rPr>
              <a:t>st</a:t>
            </a:r>
            <a:r>
              <a:rPr lang="en-US" sz="1200" dirty="0" smtClean="0">
                <a:solidFill>
                  <a:srgbClr val="0000FF"/>
                </a:solidFill>
              </a:rPr>
              <a:t> Order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2522" y="4081790"/>
            <a:ext cx="770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</a:t>
            </a:r>
            <a:r>
              <a:rPr lang="en-US" sz="1200" baseline="30000" dirty="0" smtClean="0">
                <a:solidFill>
                  <a:srgbClr val="FF0000"/>
                </a:solidFill>
              </a:rPr>
              <a:t>nd</a:t>
            </a:r>
            <a:r>
              <a:rPr lang="en-US" sz="1200" dirty="0" smtClean="0">
                <a:solidFill>
                  <a:srgbClr val="FF0000"/>
                </a:solidFill>
              </a:rPr>
              <a:t> Order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4463" y="31601"/>
            <a:ext cx="608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Calibration:   Extinction  and  </a:t>
            </a:r>
            <a:r>
              <a:rPr lang="en-US" sz="2800" b="1" dirty="0" err="1" smtClean="0"/>
              <a:t>Vignetting</a:t>
            </a:r>
            <a:endParaRPr lang="en-US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278703" y="3657600"/>
            <a:ext cx="322678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Vignetting</a:t>
            </a:r>
            <a:r>
              <a:rPr lang="en-US" dirty="0" smtClean="0"/>
              <a:t> correction is</a:t>
            </a:r>
          </a:p>
          <a:p>
            <a:pPr algn="ctr"/>
            <a:r>
              <a:rPr lang="en-US" dirty="0" smtClean="0"/>
              <a:t>applied in focal plane space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I</a:t>
            </a:r>
            <a:r>
              <a:rPr lang="en-US" b="1" dirty="0" smtClean="0"/>
              <a:t>mage / cos</a:t>
            </a:r>
            <a:r>
              <a:rPr lang="en-US" b="1" baseline="30000" dirty="0" smtClean="0"/>
              <a:t>4 </a:t>
            </a:r>
            <a:r>
              <a:rPr lang="en-US" b="1" dirty="0" smtClean="0"/>
              <a:t>( 0.095°/pixel * </a:t>
            </a:r>
            <a:r>
              <a:rPr lang="en-US" b="1" dirty="0" smtClean="0">
                <a:latin typeface="Symbol" panose="05050102010706020507" pitchFamily="18" charset="2"/>
              </a:rPr>
              <a:t>r</a:t>
            </a:r>
            <a:r>
              <a:rPr lang="en-US" b="1" dirty="0" smtClean="0"/>
              <a:t> 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5577076"/>
            <a:ext cx="6681060" cy="369332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Extinction(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  =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Scale</a:t>
            </a:r>
            <a:r>
              <a:rPr lang="en-US" dirty="0" smtClean="0"/>
              <a:t> * </a:t>
            </a:r>
            <a:r>
              <a:rPr lang="en-US" dirty="0" err="1" smtClean="0"/>
              <a:t>exp</a:t>
            </a:r>
            <a:r>
              <a:rPr lang="en-US" dirty="0" smtClean="0"/>
              <a:t>{ - A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R</a:t>
            </a:r>
            <a:r>
              <a:rPr lang="en-US" dirty="0" smtClean="0"/>
              <a:t> - A</a:t>
            </a:r>
            <a:r>
              <a:rPr lang="en-US" baseline="-25000" dirty="0" smtClean="0"/>
              <a:t>O2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baseline="-25000" dirty="0" smtClean="0"/>
              <a:t>O2</a:t>
            </a:r>
            <a:r>
              <a:rPr lang="en-US" dirty="0" smtClean="0"/>
              <a:t> - A</a:t>
            </a:r>
            <a:r>
              <a:rPr lang="en-US" baseline="-25000" dirty="0" smtClean="0"/>
              <a:t>O3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baseline="-25000" dirty="0" smtClean="0"/>
              <a:t>O3</a:t>
            </a:r>
            <a:r>
              <a:rPr lang="en-US" dirty="0" smtClean="0"/>
              <a:t> - A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D</a:t>
            </a:r>
            <a:r>
              <a:rPr lang="en-US" dirty="0" smtClean="0"/>
              <a:t> - A</a:t>
            </a:r>
            <a:r>
              <a:rPr lang="en-US" baseline="-25000" dirty="0" smtClean="0"/>
              <a:t>W</a:t>
            </a:r>
            <a:r>
              <a:rPr lang="en-US" dirty="0" smtClean="0"/>
              <a:t> 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W</a:t>
            </a:r>
            <a:r>
              <a:rPr lang="en-US" dirty="0" smtClean="0"/>
              <a:t> }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25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429466" y="838200"/>
            <a:ext cx="383773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724400" y="597353"/>
            <a:ext cx="0" cy="4366280"/>
          </a:xfrm>
          <a:prstGeom prst="line">
            <a:avLst/>
          </a:prstGeom>
          <a:ln w="57150" cmpd="dbl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964" y="586720"/>
            <a:ext cx="4413836" cy="332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39034" y="986418"/>
            <a:ext cx="230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Watec</a:t>
            </a:r>
            <a:r>
              <a:rPr lang="en-US" sz="1400" dirty="0" smtClean="0"/>
              <a:t> 902H2  w/12mm f/1.2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24400" y="4953000"/>
            <a:ext cx="4408966" cy="0"/>
          </a:xfrm>
          <a:prstGeom prst="line">
            <a:avLst/>
          </a:prstGeom>
          <a:ln w="57150" cmpd="dbl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337" y="3842265"/>
            <a:ext cx="3307187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star spectra for any air mass</a:t>
            </a:r>
          </a:p>
          <a:p>
            <a:r>
              <a:rPr lang="en-US" dirty="0" smtClean="0"/>
              <a:t>Average over multiple stars/days</a:t>
            </a:r>
          </a:p>
          <a:p>
            <a:r>
              <a:rPr lang="en-US" dirty="0" smtClean="0"/>
              <a:t>Extinction </a:t>
            </a:r>
            <a:r>
              <a:rPr lang="en-US" dirty="0"/>
              <a:t>m</a:t>
            </a:r>
            <a:r>
              <a:rPr lang="en-US" dirty="0" smtClean="0"/>
              <a:t>odel fit components:</a:t>
            </a:r>
          </a:p>
          <a:p>
            <a:pPr>
              <a:spcBef>
                <a:spcPts val="600"/>
              </a:spcBef>
            </a:pPr>
            <a:r>
              <a:rPr lang="en-US" b="1" i="1" dirty="0" smtClean="0">
                <a:solidFill>
                  <a:srgbClr val="7030A0"/>
                </a:solidFill>
              </a:rPr>
              <a:t>      Rayleigh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    O</a:t>
            </a:r>
            <a:r>
              <a:rPr lang="en-US" b="1" i="1" baseline="-25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      Ozone 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    Dust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    Water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9755" y="6135201"/>
            <a:ext cx="2429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anose="05050102010706020507" pitchFamily="18" charset="2"/>
              </a:rPr>
              <a:t>t</a:t>
            </a:r>
            <a:r>
              <a:rPr lang="en-US" sz="2000" baseline="-25000" dirty="0" smtClean="0"/>
              <a:t>*</a:t>
            </a:r>
            <a:r>
              <a:rPr lang="en-US" sz="2000" dirty="0" smtClean="0"/>
              <a:t>  </a:t>
            </a:r>
            <a:r>
              <a:rPr lang="en-US" sz="1600" dirty="0" smtClean="0"/>
              <a:t>≡</a:t>
            </a:r>
            <a:r>
              <a:rPr lang="en-US" dirty="0" smtClean="0"/>
              <a:t>  Optical Depth at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504" y="197896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O2</a:t>
            </a:r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2248" y="1752600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O2</a:t>
            </a:r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04800" y="1951795"/>
            <a:ext cx="2598614" cy="692059"/>
            <a:chOff x="1307545" y="2144333"/>
            <a:chExt cx="2598614" cy="692059"/>
          </a:xfrm>
        </p:grpSpPr>
        <p:sp>
          <p:nvSpPr>
            <p:cNvPr id="19" name="Oval 18"/>
            <p:cNvSpPr/>
            <p:nvPr/>
          </p:nvSpPr>
          <p:spPr>
            <a:xfrm rot="2740550">
              <a:off x="2276871" y="1317012"/>
              <a:ext cx="550054" cy="24887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740550">
              <a:off x="2356399" y="1205387"/>
              <a:ext cx="610813" cy="24887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4019" y="31601"/>
            <a:ext cx="4801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Meteor Modeling Assumptions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9267" y="215842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Nominal Hot </a:t>
            </a:r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10,000° K</a:t>
            </a:r>
          </a:p>
        </p:txBody>
      </p:sp>
      <p:sp>
        <p:nvSpPr>
          <p:cNvPr id="2" name="Oval 1"/>
          <p:cNvSpPr/>
          <p:nvPr/>
        </p:nvSpPr>
        <p:spPr>
          <a:xfrm>
            <a:off x="5207961" y="990600"/>
            <a:ext cx="1828800" cy="1828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914400" h="9144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98761" y="16002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7156" y="1676400"/>
            <a:ext cx="149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EAF5FA"/>
                </a:solidFill>
              </a:rPr>
              <a:t>Nominal Warm </a:t>
            </a:r>
            <a:endParaRPr lang="en-US" sz="1600" dirty="0">
              <a:solidFill>
                <a:srgbClr val="EAF5FA"/>
              </a:solidFill>
            </a:endParaRPr>
          </a:p>
          <a:p>
            <a:pPr algn="ctr"/>
            <a:r>
              <a:rPr lang="en-US" sz="1600" dirty="0" smtClean="0">
                <a:solidFill>
                  <a:srgbClr val="EAF5FA"/>
                </a:solidFill>
              </a:rPr>
              <a:t>4500°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4557" y="2971800"/>
            <a:ext cx="3599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Nominal Hot/Warm Volume Ratio = 10</a:t>
            </a:r>
            <a:r>
              <a:rPr lang="en-US" sz="1600" b="1" baseline="30000" dirty="0" smtClean="0">
                <a:solidFill>
                  <a:schemeClr val="bg2">
                    <a:lumMod val="25000"/>
                  </a:schemeClr>
                </a:solidFill>
              </a:rPr>
              <a:t>-4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 w="57150" cmpd="dbl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886200"/>
            <a:ext cx="0" cy="2971800"/>
          </a:xfrm>
          <a:prstGeom prst="line">
            <a:avLst/>
          </a:prstGeom>
          <a:ln w="57150" cmpd="dbl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6851" y="762000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A9279A"/>
                </a:solidFill>
              </a:rPr>
              <a:t>MODEL</a:t>
            </a:r>
            <a:endParaRPr lang="en-US" sz="2000" b="1" i="1" dirty="0">
              <a:solidFill>
                <a:srgbClr val="A9279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109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A9279A"/>
                </a:solidFill>
              </a:rPr>
              <a:t>METEOR</a:t>
            </a:r>
            <a:endParaRPr lang="en-US" sz="2000" b="1" i="1" dirty="0">
              <a:solidFill>
                <a:srgbClr val="A9279A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200400" y="1905000"/>
            <a:ext cx="990600" cy="48202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740550">
            <a:off x="1545419" y="966134"/>
            <a:ext cx="340350" cy="24709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8951439">
            <a:off x="1526917" y="1425550"/>
            <a:ext cx="1624459" cy="339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" y="3319046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Hot Shock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960000">
            <a:off x="1265728" y="1860426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EAF5FA"/>
                </a:solidFill>
              </a:rPr>
              <a:t>Warm Wake</a:t>
            </a:r>
            <a:endParaRPr lang="en-US" sz="1600" dirty="0">
              <a:solidFill>
                <a:srgbClr val="EAF5F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3580" y="2467037"/>
            <a:ext cx="2483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Assume Element’s Abundance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is the same in both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Hot and Warm regions 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4129207"/>
            <a:ext cx="426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Optically Thin Warm Plasma</a:t>
            </a:r>
          </a:p>
          <a:p>
            <a:pPr algn="ctr">
              <a:spcBef>
                <a:spcPts val="1200"/>
              </a:spcBef>
            </a:pPr>
            <a:r>
              <a:rPr lang="en-US" sz="1600" i="1" dirty="0" smtClean="0">
                <a:solidFill>
                  <a:srgbClr val="002060"/>
                </a:solidFill>
              </a:rPr>
              <a:t>Column Density of Ions (or Neutrals) via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Saha</a:t>
            </a:r>
            <a:endParaRPr lang="en-US" sz="1600" b="1" i="1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600" i="1" dirty="0" smtClean="0">
                <a:solidFill>
                  <a:srgbClr val="002060"/>
                </a:solidFill>
              </a:rPr>
              <a:t>Assumes thermodynamic equilibrium</a:t>
            </a:r>
          </a:p>
          <a:p>
            <a:pPr algn="ctr">
              <a:spcBef>
                <a:spcPts val="600"/>
              </a:spcBef>
            </a:pPr>
            <a:r>
              <a:rPr lang="en-US" sz="1600" i="1" dirty="0" smtClean="0">
                <a:solidFill>
                  <a:srgbClr val="002060"/>
                </a:solidFill>
              </a:rPr>
              <a:t>Use fit elements + cosmic abundances  </a:t>
            </a:r>
            <a:r>
              <a:rPr lang="en-US" sz="16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 </a:t>
            </a:r>
            <a:r>
              <a:rPr lang="en-US" sz="1600" b="1" i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</a:t>
            </a:r>
            <a:r>
              <a:rPr lang="en-US" sz="1600" i="1" baseline="-25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electron</a:t>
            </a:r>
            <a:r>
              <a:rPr lang="en-US" sz="16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via iteration on warm neutrals</a:t>
            </a:r>
            <a:endParaRPr lang="en-US" sz="1600" i="1" baseline="-25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842" y="4173508"/>
            <a:ext cx="406707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Optically Thin Hot Plasma</a:t>
            </a:r>
          </a:p>
          <a:p>
            <a:pPr algn="ctr">
              <a:spcBef>
                <a:spcPts val="1200"/>
              </a:spcBef>
            </a:pPr>
            <a:r>
              <a:rPr lang="en-US" sz="1600" i="1" dirty="0" smtClean="0">
                <a:solidFill>
                  <a:srgbClr val="C00000"/>
                </a:solidFill>
              </a:rPr>
              <a:t>Electron density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n</a:t>
            </a:r>
            <a:r>
              <a:rPr lang="en-US" sz="1600" i="1" baseline="-25000" dirty="0" err="1" smtClean="0">
                <a:solidFill>
                  <a:srgbClr val="C00000"/>
                </a:solidFill>
              </a:rPr>
              <a:t>electron</a:t>
            </a:r>
            <a:r>
              <a:rPr lang="en-US" sz="1600" i="1" dirty="0" smtClean="0">
                <a:solidFill>
                  <a:srgbClr val="C00000"/>
                </a:solidFill>
              </a:rPr>
              <a:t> via </a:t>
            </a:r>
            <a:r>
              <a:rPr lang="en-US" sz="1600" b="1" i="1" dirty="0" smtClean="0">
                <a:solidFill>
                  <a:srgbClr val="C00000"/>
                </a:solidFill>
              </a:rPr>
              <a:t>Jones</a:t>
            </a:r>
          </a:p>
          <a:p>
            <a:pPr algn="ctr">
              <a:spcBef>
                <a:spcPts val="600"/>
              </a:spcBef>
            </a:pPr>
            <a:r>
              <a:rPr lang="en-US" sz="1600" i="1" dirty="0" smtClean="0">
                <a:solidFill>
                  <a:srgbClr val="C00000"/>
                </a:solidFill>
              </a:rPr>
              <a:t>Assumes electron loss only from 1</a:t>
            </a:r>
            <a:r>
              <a:rPr lang="en-US" sz="1600" i="1" baseline="30000" dirty="0" smtClean="0">
                <a:solidFill>
                  <a:srgbClr val="C00000"/>
                </a:solidFill>
              </a:rPr>
              <a:t>st</a:t>
            </a:r>
            <a:r>
              <a:rPr lang="en-US" sz="1600" i="1" dirty="0" smtClean="0">
                <a:solidFill>
                  <a:srgbClr val="C00000"/>
                </a:solidFill>
              </a:rPr>
              <a:t> air collision</a:t>
            </a:r>
          </a:p>
          <a:p>
            <a:pPr algn="ctr">
              <a:spcBef>
                <a:spcPts val="600"/>
              </a:spcBef>
            </a:pPr>
            <a:r>
              <a:rPr lang="en-US" sz="1600" i="1" dirty="0" smtClean="0">
                <a:solidFill>
                  <a:srgbClr val="C00000"/>
                </a:solidFill>
              </a:rPr>
              <a:t>Provides first guess for iterative </a:t>
            </a:r>
            <a:r>
              <a:rPr lang="en-US" sz="1600" b="1" i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en-US" sz="1600" i="1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electron</a:t>
            </a:r>
            <a:r>
              <a:rPr lang="en-US" sz="16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en-US" sz="1600" i="1" baseline="-25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1279" y="6096000"/>
            <a:ext cx="38117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N</a:t>
            </a:r>
            <a:r>
              <a:rPr lang="en-US" sz="1200" baseline="-25000" dirty="0" err="1" smtClean="0"/>
              <a:t>Ion</a:t>
            </a:r>
            <a:r>
              <a:rPr lang="en-US" sz="1200" dirty="0" smtClean="0"/>
              <a:t>/</a:t>
            </a:r>
            <a:r>
              <a:rPr lang="en-US" sz="1200" b="1" dirty="0" err="1" smtClean="0"/>
              <a:t>N</a:t>
            </a:r>
            <a:r>
              <a:rPr lang="en-US" sz="1200" baseline="-25000" dirty="0" err="1" smtClean="0"/>
              <a:t>Neutral</a:t>
            </a:r>
            <a:r>
              <a:rPr lang="en-US" sz="1200" dirty="0" smtClean="0"/>
              <a:t> = </a:t>
            </a:r>
            <a:r>
              <a:rPr lang="en-US" sz="1200" b="1" dirty="0" err="1" smtClean="0"/>
              <a:t>Saha</a:t>
            </a:r>
            <a:r>
              <a:rPr lang="en-US" sz="1200" dirty="0" smtClean="0"/>
              <a:t>[ </a:t>
            </a:r>
            <a:r>
              <a:rPr lang="en-US" sz="1200" b="1" dirty="0" smtClean="0"/>
              <a:t>n</a:t>
            </a:r>
            <a:r>
              <a:rPr lang="en-US" sz="1200" baseline="-25000" dirty="0" smtClean="0"/>
              <a:t>e</a:t>
            </a:r>
            <a:r>
              <a:rPr lang="en-US" sz="1200" dirty="0" smtClean="0"/>
              <a:t>, </a:t>
            </a:r>
            <a:r>
              <a:rPr lang="en-US" sz="1200" b="1" dirty="0" err="1" smtClean="0"/>
              <a:t>T</a:t>
            </a:r>
            <a:r>
              <a:rPr lang="en-US" sz="1200" baseline="-25000" dirty="0" err="1" smtClean="0"/>
              <a:t>warm</a:t>
            </a:r>
            <a:r>
              <a:rPr lang="en-US" sz="1200" dirty="0" smtClean="0"/>
              <a:t>, 	 </a:t>
            </a:r>
            <a:r>
              <a:rPr lang="en-US" sz="1200" dirty="0" err="1" smtClean="0"/>
              <a:t>IonEnergy</a:t>
            </a:r>
            <a:r>
              <a:rPr lang="en-US" sz="1200" dirty="0" smtClean="0"/>
              <a:t>(</a:t>
            </a:r>
            <a:r>
              <a:rPr lang="en-US" sz="1200" b="1" dirty="0" err="1" smtClean="0">
                <a:latin typeface="Symbol" panose="05050102010706020507" pitchFamily="18" charset="2"/>
              </a:rPr>
              <a:t>e</a:t>
            </a:r>
            <a:r>
              <a:rPr lang="en-US" sz="1200" baseline="-25000" dirty="0" err="1" smtClean="0"/>
              <a:t>Neutral</a:t>
            </a:r>
            <a:r>
              <a:rPr lang="en-US" sz="1200" dirty="0" smtClean="0"/>
              <a:t>, </a:t>
            </a:r>
            <a:r>
              <a:rPr lang="en-US" sz="1200" b="1" dirty="0" err="1" smtClean="0"/>
              <a:t>T</a:t>
            </a:r>
            <a:r>
              <a:rPr lang="en-US" sz="1200" baseline="-25000" dirty="0" err="1" smtClean="0"/>
              <a:t>warm</a:t>
            </a:r>
            <a:r>
              <a:rPr lang="en-US" sz="1200" dirty="0" smtClean="0"/>
              <a:t>), </a:t>
            </a:r>
          </a:p>
          <a:p>
            <a:r>
              <a:rPr lang="en-US" sz="1200" dirty="0" smtClean="0"/>
              <a:t>		 </a:t>
            </a:r>
            <a:r>
              <a:rPr lang="en-US" sz="1200" dirty="0" err="1" smtClean="0"/>
              <a:t>PartFunc</a:t>
            </a:r>
            <a:r>
              <a:rPr lang="en-US" sz="1200" dirty="0" smtClean="0"/>
              <a:t>(</a:t>
            </a:r>
            <a:r>
              <a:rPr lang="en-US" sz="1200" b="1" dirty="0" err="1" smtClean="0">
                <a:latin typeface="Symbol" panose="05050102010706020507" pitchFamily="18" charset="2"/>
              </a:rPr>
              <a:t>e</a:t>
            </a:r>
            <a:r>
              <a:rPr lang="en-US" sz="1200" baseline="-25000" dirty="0" err="1" smtClean="0"/>
              <a:t>Neutral</a:t>
            </a:r>
            <a:r>
              <a:rPr lang="en-US" sz="1200" dirty="0" smtClean="0"/>
              <a:t>, </a:t>
            </a:r>
            <a:r>
              <a:rPr lang="en-US" sz="1200" b="1" dirty="0" err="1" smtClean="0"/>
              <a:t>T</a:t>
            </a:r>
            <a:r>
              <a:rPr lang="en-US" sz="1200" baseline="-25000" dirty="0" err="1" smtClean="0"/>
              <a:t>warm</a:t>
            </a:r>
            <a:r>
              <a:rPr lang="en-US" sz="1200" dirty="0" smtClean="0"/>
              <a:t>), </a:t>
            </a:r>
          </a:p>
          <a:p>
            <a:pPr lvl="4"/>
            <a:r>
              <a:rPr lang="en-US" sz="1200" dirty="0" smtClean="0"/>
              <a:t> </a:t>
            </a:r>
            <a:r>
              <a:rPr lang="en-US" sz="1200" dirty="0" err="1" smtClean="0"/>
              <a:t>PartFunc</a:t>
            </a:r>
            <a:r>
              <a:rPr lang="en-US" sz="1200" dirty="0" smtClean="0"/>
              <a:t>(</a:t>
            </a:r>
            <a:r>
              <a:rPr lang="en-US" sz="1200" b="1" dirty="0" err="1" smtClean="0">
                <a:latin typeface="Symbol" panose="05050102010706020507" pitchFamily="18" charset="2"/>
              </a:rPr>
              <a:t>e</a:t>
            </a:r>
            <a:r>
              <a:rPr lang="en-US" sz="1200" baseline="-25000" dirty="0" err="1" smtClean="0"/>
              <a:t>Ion</a:t>
            </a:r>
            <a:r>
              <a:rPr lang="en-US" sz="1200" dirty="0" smtClean="0"/>
              <a:t>, </a:t>
            </a:r>
            <a:r>
              <a:rPr lang="en-US" sz="1200" b="1" dirty="0" err="1" smtClean="0"/>
              <a:t>T</a:t>
            </a:r>
            <a:r>
              <a:rPr lang="en-US" sz="1200" baseline="-25000" dirty="0" err="1" smtClean="0"/>
              <a:t>warm</a:t>
            </a:r>
            <a:r>
              <a:rPr lang="en-US" sz="1200" dirty="0" smtClean="0"/>
              <a:t>) ]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744" y="6088559"/>
            <a:ext cx="43770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N</a:t>
            </a:r>
            <a:r>
              <a:rPr lang="en-US" sz="1200" baseline="-25000" dirty="0" err="1" smtClean="0"/>
              <a:t>Ion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/ </a:t>
            </a:r>
            <a:r>
              <a:rPr lang="en-US" sz="1200" b="1" dirty="0" err="1" smtClean="0"/>
              <a:t>N</a:t>
            </a:r>
            <a:r>
              <a:rPr lang="en-US" sz="1200" baseline="-25000" dirty="0" err="1" smtClean="0"/>
              <a:t>Neutral</a:t>
            </a:r>
            <a:r>
              <a:rPr lang="en-US" sz="1200" dirty="0" smtClean="0"/>
              <a:t> = </a:t>
            </a:r>
            <a:r>
              <a:rPr lang="en-US" sz="1200" b="1" dirty="0" err="1" smtClean="0">
                <a:latin typeface="Symbol" charset="2"/>
                <a:cs typeface="Arial" charset="0"/>
              </a:rPr>
              <a:t>b</a:t>
            </a:r>
            <a:r>
              <a:rPr lang="en-US" sz="1200" baseline="-25000" dirty="0" err="1" smtClean="0">
                <a:latin typeface="+mj-lt"/>
                <a:cs typeface="Arial" charset="0"/>
              </a:rPr>
              <a:t>Jones</a:t>
            </a:r>
            <a:r>
              <a:rPr lang="en-US" sz="1200" baseline="-25000" dirty="0" smtClean="0">
                <a:latin typeface="+mj-lt"/>
                <a:cs typeface="Arial" charset="0"/>
              </a:rPr>
              <a:t>, </a:t>
            </a:r>
            <a:r>
              <a:rPr lang="en-US" sz="1200" baseline="-25000" dirty="0">
                <a:latin typeface="+mj-lt"/>
                <a:cs typeface="Arial" charset="0"/>
              </a:rPr>
              <a:t>Neutral </a:t>
            </a:r>
            <a:r>
              <a:rPr lang="en-US" sz="1200" dirty="0">
                <a:latin typeface="+mj-lt"/>
                <a:cs typeface="Arial" charset="0"/>
              </a:rPr>
              <a:t> </a:t>
            </a:r>
            <a:r>
              <a:rPr lang="en-US" sz="1200" b="1" dirty="0">
                <a:latin typeface="Arial" charset="0"/>
                <a:cs typeface="Arial" charset="0"/>
              </a:rPr>
              <a:t>/ ( 1 – </a:t>
            </a:r>
            <a:r>
              <a:rPr lang="en-US" sz="1200" b="1" dirty="0" err="1" smtClean="0">
                <a:latin typeface="Symbol" charset="2"/>
                <a:cs typeface="Arial" charset="0"/>
              </a:rPr>
              <a:t>b</a:t>
            </a:r>
            <a:r>
              <a:rPr lang="en-US" sz="1200" baseline="-25000" dirty="0" err="1" smtClean="0">
                <a:latin typeface="+mj-lt"/>
                <a:cs typeface="Arial" charset="0"/>
              </a:rPr>
              <a:t>Jones</a:t>
            </a:r>
            <a:r>
              <a:rPr lang="en-US" sz="1200" baseline="-25000" dirty="0" smtClean="0">
                <a:latin typeface="+mj-lt"/>
                <a:cs typeface="Arial" charset="0"/>
              </a:rPr>
              <a:t>, </a:t>
            </a:r>
            <a:r>
              <a:rPr lang="en-US" sz="1200" baseline="-25000" dirty="0">
                <a:latin typeface="+mj-lt"/>
                <a:cs typeface="Arial" charset="0"/>
              </a:rPr>
              <a:t>Neutral </a:t>
            </a:r>
            <a:r>
              <a:rPr lang="en-US" sz="1200" b="1" dirty="0" smtClean="0">
                <a:latin typeface="Arial" charset="0"/>
                <a:cs typeface="Arial" charset="0"/>
              </a:rPr>
              <a:t>)</a:t>
            </a:r>
          </a:p>
          <a:p>
            <a:pPr algn="ctr"/>
            <a:endParaRPr lang="en-US" sz="1200" b="1" dirty="0">
              <a:latin typeface="Arial" charset="0"/>
              <a:cs typeface="Arial" charset="0"/>
            </a:endParaRPr>
          </a:p>
          <a:p>
            <a:pPr algn="ctr"/>
            <a:r>
              <a:rPr lang="en-US" sz="1200" b="1" dirty="0" smtClean="0">
                <a:latin typeface="Symbol" panose="05050102010706020507" pitchFamily="18" charset="2"/>
                <a:cs typeface="Arial" charset="0"/>
              </a:rPr>
              <a:t>b</a:t>
            </a:r>
            <a:r>
              <a:rPr lang="en-US" sz="1200" b="1" dirty="0" smtClean="0">
                <a:latin typeface="Arial" charset="0"/>
                <a:cs typeface="Arial" charset="0"/>
              </a:rPr>
              <a:t> = </a:t>
            </a:r>
            <a:r>
              <a:rPr lang="en-US" sz="1200" b="1" dirty="0">
                <a:latin typeface="Symbol" panose="05050102010706020507" pitchFamily="18" charset="2"/>
                <a:cs typeface="Arial" charset="0"/>
              </a:rPr>
              <a:t>x</a:t>
            </a:r>
            <a:r>
              <a:rPr lang="en-US" sz="1200" b="1" dirty="0" smtClean="0">
                <a:latin typeface="Arial" charset="0"/>
                <a:cs typeface="Arial" charset="0"/>
              </a:rPr>
              <a:t> / ( 1 + </a:t>
            </a:r>
            <a:r>
              <a:rPr lang="en-US" sz="1200" b="1" dirty="0">
                <a:latin typeface="Symbol" panose="05050102010706020507" pitchFamily="18" charset="2"/>
                <a:cs typeface="Arial" charset="0"/>
              </a:rPr>
              <a:t>x</a:t>
            </a:r>
            <a:r>
              <a:rPr lang="en-US" sz="1200" b="1" dirty="0" smtClean="0">
                <a:latin typeface="Arial" charset="0"/>
                <a:cs typeface="Arial" charset="0"/>
              </a:rPr>
              <a:t> )               </a:t>
            </a:r>
            <a:r>
              <a:rPr lang="en-US" sz="1200" b="1" dirty="0" smtClean="0">
                <a:latin typeface="Symbol" panose="05050102010706020507" pitchFamily="18" charset="2"/>
                <a:cs typeface="Arial" charset="0"/>
              </a:rPr>
              <a:t>x</a:t>
            </a:r>
            <a:r>
              <a:rPr lang="en-US" sz="1200" b="1" dirty="0" smtClean="0">
                <a:latin typeface="Arial" charset="0"/>
                <a:cs typeface="Arial" charset="0"/>
              </a:rPr>
              <a:t> = c(</a:t>
            </a:r>
            <a:r>
              <a:rPr lang="en-US" sz="1200" b="1" dirty="0" smtClean="0">
                <a:latin typeface="Symbol" panose="05050102010706020507" pitchFamily="18" charset="2"/>
                <a:cs typeface="Arial" charset="0"/>
              </a:rPr>
              <a:t>e</a:t>
            </a:r>
            <a:r>
              <a:rPr lang="en-US" sz="1200" b="1" dirty="0" smtClean="0">
                <a:latin typeface="Arial" charset="0"/>
                <a:cs typeface="Arial" charset="0"/>
              </a:rPr>
              <a:t>)  [ V</a:t>
            </a:r>
            <a:r>
              <a:rPr lang="en-US" sz="1200" b="1" baseline="-25000" dirty="0" smtClean="0">
                <a:latin typeface="Arial" charset="0"/>
                <a:cs typeface="Arial" charset="0"/>
                <a:sym typeface="Symbol"/>
              </a:rPr>
              <a:t></a:t>
            </a:r>
            <a:r>
              <a:rPr lang="en-US" sz="1200" b="1" dirty="0" smtClean="0">
                <a:latin typeface="Arial" charset="0"/>
                <a:cs typeface="Arial" charset="0"/>
              </a:rPr>
              <a:t> – V</a:t>
            </a:r>
            <a:r>
              <a:rPr lang="en-US" sz="1200" b="1" baseline="-25000" dirty="0" smtClean="0">
                <a:latin typeface="Arial" charset="0"/>
                <a:cs typeface="Arial" charset="0"/>
              </a:rPr>
              <a:t>o</a:t>
            </a:r>
            <a:r>
              <a:rPr lang="en-US" sz="1200" b="1" dirty="0">
                <a:latin typeface="Arial" charset="0"/>
                <a:cs typeface="Arial" charset="0"/>
              </a:rPr>
              <a:t>(</a:t>
            </a:r>
            <a:r>
              <a:rPr lang="en-US" sz="1200" b="1" dirty="0">
                <a:latin typeface="Symbol" panose="05050102010706020507" pitchFamily="18" charset="2"/>
                <a:cs typeface="Arial" charset="0"/>
              </a:rPr>
              <a:t>e</a:t>
            </a:r>
            <a:r>
              <a:rPr lang="en-US" sz="1200" b="1" dirty="0">
                <a:latin typeface="Arial" charset="0"/>
                <a:cs typeface="Arial" charset="0"/>
              </a:rPr>
              <a:t>) </a:t>
            </a:r>
            <a:r>
              <a:rPr lang="en-US" sz="1200" b="1" dirty="0" smtClean="0">
                <a:latin typeface="Arial" charset="0"/>
                <a:cs typeface="Arial" charset="0"/>
              </a:rPr>
              <a:t>]</a:t>
            </a:r>
            <a:r>
              <a:rPr lang="en-US" sz="1200" b="1" baseline="30000" dirty="0" smtClean="0">
                <a:latin typeface="Arial" charset="0"/>
                <a:cs typeface="Arial" charset="0"/>
              </a:rPr>
              <a:t>2 </a:t>
            </a:r>
            <a:r>
              <a:rPr lang="en-US" sz="1200" b="1" dirty="0" smtClean="0">
                <a:latin typeface="Arial" charset="0"/>
                <a:cs typeface="Arial" charset="0"/>
              </a:rPr>
              <a:t> V</a:t>
            </a:r>
            <a:r>
              <a:rPr lang="en-US" sz="1200" b="1" baseline="-25000" dirty="0" smtClean="0">
                <a:latin typeface="Arial" charset="0"/>
                <a:cs typeface="Arial" charset="0"/>
                <a:sym typeface="Symbol"/>
              </a:rPr>
              <a:t> </a:t>
            </a:r>
            <a:r>
              <a:rPr lang="en-US" sz="1200" b="1" baseline="30000" dirty="0" smtClean="0">
                <a:latin typeface="Arial" charset="0"/>
                <a:cs typeface="Arial" charset="0"/>
              </a:rPr>
              <a:t>0.8</a:t>
            </a:r>
          </a:p>
          <a:p>
            <a:pPr algn="ctr"/>
            <a:endParaRPr lang="en-US" sz="1200" baseline="30000" dirty="0"/>
          </a:p>
        </p:txBody>
      </p:sp>
      <p:sp>
        <p:nvSpPr>
          <p:cNvPr id="31" name="Rectangle 30"/>
          <p:cNvSpPr/>
          <p:nvPr/>
        </p:nvSpPr>
        <p:spPr>
          <a:xfrm>
            <a:off x="5754903" y="3456801"/>
            <a:ext cx="2624501" cy="276999"/>
          </a:xfrm>
          <a:prstGeom prst="rect">
            <a:avLst/>
          </a:prstGeom>
          <a:solidFill>
            <a:srgbClr val="F8F8F8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HTW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mbol" charset="2"/>
              </a:rPr>
              <a:t>e</a:t>
            </a:r>
            <a:r>
              <a:rPr lang="en-US" sz="1200" baseline="-25000" dirty="0" err="1" smtClean="0">
                <a:solidFill>
                  <a:schemeClr val="bg1">
                    <a:lumMod val="50000"/>
                  </a:schemeClr>
                </a:solidFill>
              </a:rPr>
              <a:t>atom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200" baseline="-25000" dirty="0" err="1">
                <a:solidFill>
                  <a:schemeClr val="bg1">
                    <a:lumMod val="50000"/>
                  </a:schemeClr>
                </a:solidFill>
              </a:rPr>
              <a:t>hot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  /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Symbol" charset="2"/>
              </a:rPr>
              <a:t>e</a:t>
            </a:r>
            <a:r>
              <a:rPr lang="en-US" sz="1200" baseline="-25000" dirty="0" err="1">
                <a:solidFill>
                  <a:schemeClr val="bg1">
                    <a:lumMod val="50000"/>
                  </a:schemeClr>
                </a:solidFill>
              </a:rPr>
              <a:t>atom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200" baseline="-25000" dirty="0" err="1">
                <a:solidFill>
                  <a:schemeClr val="bg1">
                    <a:lumMod val="50000"/>
                  </a:schemeClr>
                </a:solidFill>
              </a:rPr>
              <a:t>warm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72268" y="5424607"/>
            <a:ext cx="369847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60947" y="863025"/>
            <a:ext cx="9653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FF"/>
                </a:solidFill>
              </a:rPr>
              <a:t>Plasma Radius</a:t>
            </a:r>
            <a:endParaRPr lang="en-US" sz="10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AMSS\CAMSS.bmp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25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23648" y="1219200"/>
            <a:ext cx="9109719" cy="47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8416" y="31601"/>
            <a:ext cx="503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SP_Coincidence</a:t>
            </a:r>
            <a:r>
              <a:rPr lang="en-US" sz="2800" b="1" dirty="0" smtClean="0"/>
              <a:t> Interactive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046" y="685800"/>
            <a:ext cx="2314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3C6ED"/>
                </a:solidFill>
              </a:rPr>
              <a:t>Warm / Hot / Neutral / Ion</a:t>
            </a:r>
          </a:p>
          <a:p>
            <a:r>
              <a:rPr lang="en-US" sz="1400" b="1" dirty="0" smtClean="0"/>
              <a:t>       </a:t>
            </a:r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</a:rPr>
              <a:t>Responsivity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 / Extinction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6700" y="990600"/>
            <a:ext cx="97466" cy="27622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7202" y="1190625"/>
            <a:ext cx="347332" cy="1084249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15067" y="609600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Measured Spectrum</a:t>
            </a:r>
          </a:p>
          <a:p>
            <a:r>
              <a:rPr lang="en-US" sz="1600" dirty="0" smtClean="0"/>
              <a:t>       </a:t>
            </a:r>
            <a:r>
              <a:rPr lang="en-US" sz="1600" b="1" dirty="0" smtClean="0">
                <a:solidFill>
                  <a:srgbClr val="03C6ED"/>
                </a:solidFill>
              </a:rPr>
              <a:t>Model Spectrum</a:t>
            </a:r>
            <a:endParaRPr lang="en-US" sz="1600" b="1" dirty="0">
              <a:solidFill>
                <a:srgbClr val="03C6ED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200650" y="857250"/>
            <a:ext cx="457200" cy="7620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53075" y="1085850"/>
            <a:ext cx="381000" cy="63817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01000" y="167640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350-660 nm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633" y="2457758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640-950 nm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685800"/>
            <a:ext cx="187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Emission Line </a:t>
            </a:r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</a:rPr>
              <a:t>Fiducials</a:t>
            </a:r>
            <a:endParaRPr lang="en-US" sz="1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1400" b="1" baseline="30000" dirty="0" smtClean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 and 2</a:t>
            </a:r>
            <a:r>
              <a:rPr lang="en-US" sz="14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 order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837465" y="1023610"/>
            <a:ext cx="114300" cy="2313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18887" y="6093023"/>
            <a:ext cx="1524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Element Selection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2789" y="6051590"/>
            <a:ext cx="34550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Selection:  Column Density,  Hot/Warm, 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400" b="1" baseline="-25000" dirty="0" err="1" smtClean="0">
                <a:solidFill>
                  <a:schemeClr val="bg1">
                    <a:lumMod val="50000"/>
                  </a:schemeClr>
                </a:solidFill>
              </a:rPr>
              <a:t>air</a:t>
            </a:r>
            <a:endParaRPr lang="en-US" sz="1400" b="1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400" b="1" baseline="-25000" dirty="0" err="1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400" b="1" baseline="-25000" dirty="0" err="1" smtClean="0">
                <a:solidFill>
                  <a:schemeClr val="bg1">
                    <a:lumMod val="50000"/>
                  </a:schemeClr>
                </a:solidFill>
              </a:rPr>
              <a:t>tie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 H</a:t>
            </a:r>
            <a:r>
              <a:rPr lang="en-US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 Grating Roll, Pitch, Yaw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ines/mm,  Line width, 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400" b="1" baseline="-25000" dirty="0" err="1" smtClean="0">
                <a:solidFill>
                  <a:schemeClr val="bg1">
                    <a:lumMod val="50000"/>
                  </a:schemeClr>
                </a:solidFill>
              </a:rPr>
              <a:t>warm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400" b="1" baseline="-25000" dirty="0" err="1" smtClean="0">
                <a:solidFill>
                  <a:schemeClr val="bg1">
                    <a:lumMod val="50000"/>
                  </a:schemeClr>
                </a:solidFill>
              </a:rPr>
              <a:t>hot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3911025"/>
            <a:ext cx="277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Imagery: 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Single-frame,  Multi-frame,  Movie 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3957004" y="4438650"/>
            <a:ext cx="704183" cy="166602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071303" y="5977159"/>
            <a:ext cx="234933" cy="52134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59866" y="6486029"/>
            <a:ext cx="2789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CAMSS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↔ CAMS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Coincidence Info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19736" y="5977159"/>
            <a:ext cx="0" cy="36933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0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700"/>
            <a:ext cx="9144000" cy="59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2212" y="31601"/>
            <a:ext cx="774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Work Flow:    Trajectory and Spectrum Coincidence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0371" y="3765699"/>
            <a:ext cx="429021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Tie Spectrum Time </a:t>
            </a: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lice to Trajectory </a:t>
            </a:r>
            <a:r>
              <a:rPr lang="en-US" b="1" dirty="0" err="1" smtClean="0">
                <a:solidFill>
                  <a:srgbClr val="009900"/>
                </a:solidFill>
              </a:rPr>
              <a:t>H</a:t>
            </a:r>
            <a:r>
              <a:rPr lang="en-US" b="1" baseline="-25000" dirty="0" err="1" smtClean="0">
                <a:solidFill>
                  <a:srgbClr val="009900"/>
                </a:solidFill>
              </a:rPr>
              <a:t>frame</a:t>
            </a:r>
            <a:endParaRPr lang="en-US" b="1" baseline="-25000" dirty="0" smtClean="0">
              <a:solidFill>
                <a:srgbClr val="0099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US" sz="1600" i="1" dirty="0">
                <a:solidFill>
                  <a:srgbClr val="002060"/>
                </a:solidFill>
              </a:rPr>
              <a:t>F</a:t>
            </a:r>
            <a:r>
              <a:rPr lang="en-US" sz="1600" i="1" dirty="0" smtClean="0">
                <a:solidFill>
                  <a:srgbClr val="002060"/>
                </a:solidFill>
              </a:rPr>
              <a:t>or frame-by-frame abundance vs height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682706"/>
            <a:ext cx="9144000" cy="0"/>
          </a:xfrm>
          <a:prstGeom prst="line">
            <a:avLst/>
          </a:prstGeom>
          <a:ln w="57150" cmpd="dbl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3682706"/>
            <a:ext cx="0" cy="3175294"/>
          </a:xfrm>
          <a:prstGeom prst="line">
            <a:avLst/>
          </a:prstGeom>
          <a:ln w="57150" cmpd="dbl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4952" y="3756835"/>
            <a:ext cx="372268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Define Spectral </a:t>
            </a:r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beg</a:t>
            </a:r>
            <a:r>
              <a:rPr lang="en-US" b="1" dirty="0" smtClean="0">
                <a:solidFill>
                  <a:srgbClr val="00206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</a:rPr>
              <a:t>H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end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ts val="300"/>
              </a:spcBef>
            </a:pPr>
            <a:r>
              <a:rPr lang="en-US" sz="1600" i="1" dirty="0">
                <a:solidFill>
                  <a:srgbClr val="002060"/>
                </a:solidFill>
              </a:rPr>
              <a:t>F</a:t>
            </a:r>
            <a:r>
              <a:rPr lang="en-US" sz="1600" i="1" dirty="0" smtClean="0">
                <a:solidFill>
                  <a:srgbClr val="002060"/>
                </a:solidFill>
              </a:rPr>
              <a:t>or multi-frame integrated spectrum limits</a:t>
            </a:r>
            <a:endParaRPr lang="en-US" sz="1600" i="1" baseline="-25000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455241"/>
            <a:ext cx="1381776" cy="819383"/>
            <a:chOff x="1981200" y="1752600"/>
            <a:chExt cx="1981200" cy="1371600"/>
          </a:xfrm>
        </p:grpSpPr>
        <p:sp>
          <p:nvSpPr>
            <p:cNvPr id="38" name="Rounded Rectangle 37"/>
            <p:cNvSpPr/>
            <p:nvPr/>
          </p:nvSpPr>
          <p:spPr>
            <a:xfrm>
              <a:off x="1981200" y="1752600"/>
              <a:ext cx="198120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514600" y="2133600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667000" y="2057400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667000" y="2554224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087624" y="2209800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468624" y="1981200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011424" y="2782824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67000" y="2209800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544824" y="2630424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209800" y="2782824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401824" y="2286000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297936" y="2209800"/>
              <a:ext cx="54864" cy="548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38400" y="2362200"/>
              <a:ext cx="54864" cy="548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209800" y="2438400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96312" y="2877312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58312" y="2362200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648712" y="2801112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438400" y="1905000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715512" y="1905000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415762" y="1898737"/>
            <a:ext cx="68026" cy="1706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96891" y="1907430"/>
            <a:ext cx="68026" cy="1706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44915" y="1907430"/>
            <a:ext cx="68026" cy="1706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06650" y="1907430"/>
            <a:ext cx="68026" cy="1706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2053" y="1907430"/>
            <a:ext cx="68026" cy="1706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75198" y="1907430"/>
            <a:ext cx="68026" cy="1706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81488" y="1907430"/>
            <a:ext cx="68026" cy="17068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72376" y="1551746"/>
            <a:ext cx="850324" cy="15390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96891" y="2274624"/>
            <a:ext cx="2125809" cy="8161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4190939">
            <a:off x="5890750" y="1714383"/>
            <a:ext cx="1261668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1166372" y="2819400"/>
            <a:ext cx="6606028" cy="1265099"/>
          </a:xfrm>
          <a:prstGeom prst="arc">
            <a:avLst>
              <a:gd name="adj1" fmla="val 11073017"/>
              <a:gd name="adj2" fmla="val 21351921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2"/>
            <a:endCxn id="32" idx="0"/>
          </p:cNvCxnSpPr>
          <p:nvPr/>
        </p:nvCxnSpPr>
        <p:spPr>
          <a:xfrm flipH="1">
            <a:off x="5788977" y="1145023"/>
            <a:ext cx="515287" cy="18786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33" idx="0"/>
          </p:cNvCxnSpPr>
          <p:nvPr/>
        </p:nvCxnSpPr>
        <p:spPr>
          <a:xfrm flipH="1">
            <a:off x="6380529" y="2329462"/>
            <a:ext cx="358374" cy="9334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 flipH="1">
            <a:off x="3557874" y="1724014"/>
            <a:ext cx="1242726" cy="160647"/>
          </a:xfrm>
          <a:prstGeom prst="rightArrow">
            <a:avLst>
              <a:gd name="adj1" fmla="val 50000"/>
              <a:gd name="adj2" fmla="val 68727"/>
            </a:avLst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48275" y="1884661"/>
            <a:ext cx="2766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[3]  </a:t>
            </a:r>
            <a:r>
              <a:rPr lang="en-US" sz="1400" dirty="0" smtClean="0">
                <a:solidFill>
                  <a:srgbClr val="C00000"/>
                </a:solidFill>
              </a:rPr>
              <a:t>Geometrically feasible to be within grating camera FOV in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1</a:t>
            </a:r>
            <a:r>
              <a:rPr lang="en-US" sz="1400" baseline="30000" dirty="0" smtClean="0">
                <a:solidFill>
                  <a:srgbClr val="C00000"/>
                </a:solidFill>
              </a:rPr>
              <a:t>st</a:t>
            </a:r>
            <a:r>
              <a:rPr lang="en-US" sz="1400" dirty="0" smtClean="0">
                <a:solidFill>
                  <a:srgbClr val="C00000"/>
                </a:solidFill>
              </a:rPr>
              <a:t> or 2</a:t>
            </a:r>
            <a:r>
              <a:rPr lang="en-US" sz="1400" baseline="30000" dirty="0" smtClean="0">
                <a:solidFill>
                  <a:srgbClr val="C00000"/>
                </a:solidFill>
              </a:rPr>
              <a:t>nd</a:t>
            </a:r>
            <a:r>
              <a:rPr lang="en-US" sz="1400" dirty="0" smtClean="0">
                <a:solidFill>
                  <a:srgbClr val="C00000"/>
                </a:solidFill>
              </a:rPr>
              <a:t> order wavelengths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7312" y="685800"/>
            <a:ext cx="2291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[1]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Trajectory obtained from standard CAMS processing on ALL cameras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9000" y="1297471"/>
            <a:ext cx="1894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[2]  </a:t>
            </a:r>
            <a:r>
              <a:rPr lang="en-US" sz="1400" dirty="0" smtClean="0">
                <a:solidFill>
                  <a:srgbClr val="7030A0"/>
                </a:solidFill>
              </a:rPr>
              <a:t>Temporally meteor must be within clock synchronization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8952" y="685800"/>
            <a:ext cx="479848" cy="3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sym typeface="Wingdings"/>
              </a:rPr>
              <a:t>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6629400" y="990600"/>
            <a:ext cx="423621" cy="36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sym typeface="Wingdings"/>
              </a:rPr>
              <a:t>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3829" y="3076297"/>
            <a:ext cx="820705" cy="130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Grating Camera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3023665"/>
            <a:ext cx="605153" cy="144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f</a:t>
            </a:r>
            <a:r>
              <a:rPr lang="en-US" sz="14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beg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l</a:t>
            </a:r>
            <a:r>
              <a:rPr lang="en-US" sz="14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beg</a:t>
            </a:r>
            <a:endParaRPr lang="en-US" sz="14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2965" y="3262898"/>
            <a:ext cx="615127" cy="144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f</a:t>
            </a:r>
            <a:r>
              <a:rPr lang="en-US" sz="1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l</a:t>
            </a:r>
            <a:r>
              <a:rPr lang="en-US" sz="1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</a:t>
            </a:r>
            <a:endParaRPr lang="en-US" sz="14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100" y="2590800"/>
            <a:ext cx="327799" cy="144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4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</a:t>
            </a:r>
            <a:endParaRPr lang="en-US" sz="14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2261479"/>
            <a:ext cx="322209" cy="144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4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beg</a:t>
            </a:r>
            <a:endParaRPr lang="en-US" sz="14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637" y="1971694"/>
            <a:ext cx="261837" cy="144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</a:t>
            </a:r>
            <a:endParaRPr lang="en-US" sz="14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8305" y="3228730"/>
            <a:ext cx="638739" cy="144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f</a:t>
            </a:r>
            <a:r>
              <a:rPr lang="en-US" sz="14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l</a:t>
            </a:r>
            <a:r>
              <a:rPr lang="en-US" sz="14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</a:t>
            </a:r>
            <a:endParaRPr lang="en-US" sz="14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17000" contrast="25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40"/>
          <a:stretch/>
        </p:blipFill>
        <p:spPr bwMode="auto">
          <a:xfrm>
            <a:off x="484240" y="4470243"/>
            <a:ext cx="3614658" cy="120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lum bright="17000" contrast="25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5126140" y="4479556"/>
            <a:ext cx="3484460" cy="11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5126140" y="5686425"/>
            <a:ext cx="34844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lum bright="25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484241" y="5673497"/>
            <a:ext cx="3614657" cy="11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1162</Words>
  <Application>Microsoft Macintosh PowerPoint</Application>
  <PresentationFormat>On-screen Show (4:3)</PresentationFormat>
  <Paragraphs>197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CAMSS Meteoroid Elemental Abundance Application  and  Modeling Development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Leidos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CAMSS Meteoroid Elemental Abundance Application  and  Modeling Results</dc:title>
  <dc:creator>guralp</dc:creator>
  <cp:lastModifiedBy>Petrus Jenniskens</cp:lastModifiedBy>
  <cp:revision>126</cp:revision>
  <dcterms:created xsi:type="dcterms:W3CDTF">2016-06-07T19:05:10Z</dcterms:created>
  <dcterms:modified xsi:type="dcterms:W3CDTF">2016-06-07T20:08:27Z</dcterms:modified>
</cp:coreProperties>
</file>