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8" r:id="rId3"/>
    <p:sldId id="272" r:id="rId4"/>
    <p:sldId id="263" r:id="rId5"/>
    <p:sldId id="275" r:id="rId6"/>
    <p:sldId id="276" r:id="rId7"/>
    <p:sldId id="279" r:id="rId8"/>
    <p:sldId id="277" r:id="rId9"/>
    <p:sldId id="266" r:id="rId10"/>
    <p:sldId id="269" r:id="rId11"/>
    <p:sldId id="265" r:id="rId12"/>
    <p:sldId id="274" r:id="rId13"/>
    <p:sldId id="281" r:id="rId14"/>
    <p:sldId id="282" r:id="rId15"/>
    <p:sldId id="280" r:id="rId16"/>
    <p:sldId id="27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18"/>
    <a:srgbClr val="FF8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37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8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6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8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3ED6-5385-B948-9752-28D4CD92178F}" type="datetimeFigureOut">
              <a:rPr lang="en-US" smtClean="0"/>
              <a:t>2016-06-09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45F1-0A8A-724F-A555-1BF4539F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sasclu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2231" y="561143"/>
            <a:ext cx="6734317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Properties of meteoroids observed by the</a:t>
            </a:r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Earth-orbiting Cluster spacecraft</a:t>
            </a:r>
          </a:p>
          <a:p>
            <a:pPr algn="ctr"/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		       </a:t>
            </a:r>
            <a:r>
              <a:rPr lang="en-US" sz="3600" b="1" dirty="0" smtClean="0">
                <a:solidFill>
                  <a:srgbClr val="FF6718"/>
                </a:solidFill>
                <a:latin typeface="Times New Roman"/>
                <a:cs typeface="Times New Roman"/>
              </a:rPr>
              <a:t/>
            </a:r>
            <a:br>
              <a:rPr lang="en-US" sz="3600" b="1" dirty="0" smtClean="0">
                <a:solidFill>
                  <a:srgbClr val="FF6718"/>
                </a:solidFill>
                <a:latin typeface="Times New Roman"/>
                <a:cs typeface="Times New Roman"/>
              </a:rPr>
            </a:br>
            <a:endParaRPr lang="en-US" sz="3600" dirty="0">
              <a:solidFill>
                <a:srgbClr val="FF671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643" y="4392305"/>
            <a:ext cx="68779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Jakub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Vaverka</a:t>
            </a:r>
            <a:r>
              <a:rPr lang="en-US" sz="24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Asta Pellinen-Wannberg</a:t>
            </a:r>
            <a:r>
              <a:rPr lang="en-US" sz="2400" i="1" u="sng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1,2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Johan Kero</a:t>
            </a:r>
            <a:r>
              <a:rPr lang="en-US" sz="24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, Ingrid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Mann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3,1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Carol, Norberg</a:t>
            </a:r>
            <a:r>
              <a:rPr lang="en-US" sz="24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Maria Hamrin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,Timo Pitkänen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Alexandr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De Spiegeleer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2400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r"/>
            <a:r>
              <a:rPr lang="en-US" sz="1200" i="1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1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Umeå University</a:t>
            </a:r>
          </a:p>
          <a:p>
            <a:pPr algn="r"/>
            <a:r>
              <a:rPr lang="en-US" sz="1200" i="1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1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Swedish Institute of Space Physics</a:t>
            </a:r>
          </a:p>
          <a:p>
            <a:pPr algn="r"/>
            <a:r>
              <a:rPr lang="en-US" sz="1200" i="1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en-US" sz="1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EISCAT HQ</a:t>
            </a:r>
            <a:endParaRPr lang="en-US" sz="1200" i="1" baseline="30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r"/>
            <a:endParaRPr lang="en-US" sz="1400" i="1" dirty="0">
              <a:solidFill>
                <a:srgbClr val="FF6718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Meteoroids 2016, ESTEC, </a:t>
            </a:r>
            <a:r>
              <a:rPr lang="en-US" sz="1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Noordwijk</a:t>
            </a:r>
            <a:r>
              <a:rPr lang="en-US" sz="1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the Netherlands, June 6-10, 2016</a:t>
            </a:r>
          </a:p>
        </p:txBody>
      </p:sp>
    </p:spTree>
    <p:extLst>
      <p:ext uri="{BB962C8B-B14F-4D97-AF65-F5344CB8AC3E}">
        <p14:creationId xmlns:p14="http://schemas.microsoft.com/office/powerpoint/2010/main" val="238842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520" y="206988"/>
            <a:ext cx="7550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One of the first identified impacts </a:t>
            </a:r>
            <a:endParaRPr lang="en-US" sz="4000" b="1" dirty="0" smtClean="0">
              <a:latin typeface="Times New Roman"/>
              <a:cs typeface="Times New Roman"/>
            </a:endParaRPr>
          </a:p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occurred </a:t>
            </a:r>
            <a:r>
              <a:rPr lang="en-US" sz="4000" b="1" dirty="0" smtClean="0">
                <a:latin typeface="Times New Roman"/>
                <a:cs typeface="Times New Roman"/>
              </a:rPr>
              <a:t>on </a:t>
            </a:r>
            <a:r>
              <a:rPr lang="en-US" sz="4000" b="1" dirty="0" smtClean="0">
                <a:latin typeface="Times New Roman"/>
                <a:cs typeface="Times New Roman"/>
              </a:rPr>
              <a:t>December </a:t>
            </a:r>
            <a:r>
              <a:rPr lang="en-US" sz="4000" b="1" dirty="0" smtClean="0">
                <a:latin typeface="Times New Roman"/>
                <a:cs typeface="Times New Roman"/>
              </a:rPr>
              <a:t>10, </a:t>
            </a:r>
            <a:r>
              <a:rPr lang="en-US" sz="4000" b="1" dirty="0" smtClean="0">
                <a:latin typeface="Times New Roman"/>
                <a:cs typeface="Times New Roman"/>
              </a:rPr>
              <a:t>2009</a:t>
            </a:r>
            <a:r>
              <a:rPr lang="en-US" sz="4000" b="1" dirty="0" smtClean="0">
                <a:latin typeface="Times New Roman"/>
                <a:cs typeface="Times New Roman"/>
              </a:rPr>
              <a:t>: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0" y="1509060"/>
            <a:ext cx="8960342" cy="357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28" y="5269300"/>
            <a:ext cx="870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Fit (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blue</a:t>
            </a:r>
            <a:r>
              <a:rPr lang="en-US" dirty="0">
                <a:latin typeface="Times New Roman"/>
                <a:cs typeface="Times New Roman"/>
              </a:rPr>
              <a:t>) and simulation (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dirty="0">
                <a:latin typeface="Times New Roman"/>
                <a:cs typeface="Times New Roman"/>
              </a:rPr>
              <a:t>) of the theoretical pulse to the measured data (</a:t>
            </a:r>
            <a:r>
              <a:rPr lang="en-US" b="1" dirty="0">
                <a:latin typeface="Times New Roman"/>
                <a:cs typeface="Times New Roman"/>
              </a:rPr>
              <a:t>black</a:t>
            </a:r>
            <a:r>
              <a:rPr lang="en-US" dirty="0">
                <a:latin typeface="Times New Roman"/>
                <a:cs typeface="Times New Roman"/>
              </a:rPr>
              <a:t>). The best fit parameters are </a:t>
            </a:r>
            <a:r>
              <a:rPr lang="en-US" b="1" dirty="0" err="1">
                <a:latin typeface="Times New Roman"/>
                <a:cs typeface="Times New Roman"/>
              </a:rPr>
              <a:t>Δ</a:t>
            </a:r>
            <a:r>
              <a:rPr lang="en-US" dirty="0" err="1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= 80 </a:t>
            </a:r>
            <a:r>
              <a:rPr lang="en-US" dirty="0" err="1">
                <a:latin typeface="Times New Roman"/>
                <a:cs typeface="Times New Roman"/>
              </a:rPr>
              <a:t>μs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b="1" dirty="0" err="1">
                <a:latin typeface="Times New Roman"/>
                <a:cs typeface="Times New Roman"/>
              </a:rPr>
              <a:t>τ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 255 </a:t>
            </a:r>
            <a:r>
              <a:rPr lang="en-US" dirty="0" err="1">
                <a:latin typeface="Times New Roman"/>
                <a:cs typeface="Times New Roman"/>
              </a:rPr>
              <a:t>μs</a:t>
            </a:r>
            <a:r>
              <a:rPr lang="en-US" dirty="0">
                <a:latin typeface="Times New Roman"/>
                <a:cs typeface="Times New Roman"/>
              </a:rPr>
              <a:t>, and </a:t>
            </a:r>
            <a:r>
              <a:rPr lang="en-US" b="1" dirty="0">
                <a:latin typeface="Times New Roman"/>
                <a:cs typeface="Times New Roman"/>
              </a:rPr>
              <a:t>Δ</a:t>
            </a:r>
            <a:r>
              <a:rPr lang="en-US" dirty="0">
                <a:latin typeface="Times New Roman"/>
                <a:cs typeface="Times New Roman"/>
              </a:rPr>
              <a:t>E = 1.6 mV/m. Parameters for the simulation are n</a:t>
            </a:r>
            <a:r>
              <a:rPr lang="en-US" baseline="-25000" dirty="0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 err="1">
                <a:latin typeface="Times New Roman"/>
                <a:cs typeface="Times New Roman"/>
              </a:rPr>
              <a:t>n</a:t>
            </a:r>
            <a:r>
              <a:rPr lang="en-US" baseline="-25000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= 0.4 cm</a:t>
            </a:r>
            <a:r>
              <a:rPr lang="en-US" baseline="30000" dirty="0">
                <a:latin typeface="Times New Roman"/>
                <a:cs typeface="Times New Roman"/>
              </a:rPr>
              <a:t>-3</a:t>
            </a:r>
            <a:r>
              <a:rPr lang="en-US" dirty="0">
                <a:latin typeface="Times New Roman"/>
                <a:cs typeface="Times New Roman"/>
              </a:rPr>
              <a:t>, and </a:t>
            </a:r>
            <a:r>
              <a:rPr lang="en-US" dirty="0" err="1">
                <a:latin typeface="Times New Roman"/>
                <a:cs typeface="Times New Roman"/>
              </a:rPr>
              <a:t>T</a:t>
            </a:r>
            <a:r>
              <a:rPr lang="en-US" baseline="-25000" dirty="0" err="1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 = T</a:t>
            </a:r>
            <a:r>
              <a:rPr lang="en-US" baseline="-25000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= 8 </a:t>
            </a:r>
            <a:r>
              <a:rPr lang="en-US" dirty="0" err="1">
                <a:latin typeface="Times New Roman"/>
                <a:cs typeface="Times New Roman"/>
              </a:rPr>
              <a:t>eV</a:t>
            </a:r>
            <a:r>
              <a:rPr lang="en-US" dirty="0">
                <a:latin typeface="Times New Roman"/>
                <a:cs typeface="Times New Roman"/>
              </a:rPr>
              <a:t>. The saturation </a:t>
            </a:r>
            <a:r>
              <a:rPr lang="en-US" dirty="0" smtClean="0">
                <a:latin typeface="Times New Roman"/>
                <a:cs typeface="Times New Roman"/>
              </a:rPr>
              <a:t>in the </a:t>
            </a:r>
            <a:r>
              <a:rPr lang="en-US" dirty="0">
                <a:latin typeface="Times New Roman"/>
                <a:cs typeface="Times New Roman"/>
              </a:rPr>
              <a:t>measured electric field is caused by the automatic gain control. The expected amplitude (</a:t>
            </a:r>
            <a:r>
              <a:rPr lang="en-US" b="1" dirty="0">
                <a:latin typeface="Times New Roman"/>
                <a:cs typeface="Times New Roman"/>
              </a:rPr>
              <a:t>Δ</a:t>
            </a:r>
            <a:r>
              <a:rPr lang="en-US" dirty="0">
                <a:latin typeface="Times New Roman"/>
                <a:cs typeface="Times New Roman"/>
              </a:rPr>
              <a:t>E = 1.6 mV/m) is cut of at </a:t>
            </a:r>
            <a:r>
              <a:rPr lang="en-US" dirty="0" smtClean="0">
                <a:latin typeface="Times New Roman"/>
                <a:cs typeface="Times New Roman"/>
              </a:rPr>
              <a:t>0.14 mV</a:t>
            </a:r>
            <a:r>
              <a:rPr lang="en-US" dirty="0">
                <a:latin typeface="Times New Roman"/>
                <a:cs typeface="Times New Roman"/>
              </a:rPr>
              <a:t>/m (gain level = 55 dB</a:t>
            </a:r>
            <a:r>
              <a:rPr lang="en-US" dirty="0" smtClean="0">
                <a:latin typeface="Times New Roman"/>
                <a:cs typeface="Times New Roman"/>
              </a:rPr>
              <a:t>), the duration of the saturation is </a:t>
            </a:r>
            <a:r>
              <a:rPr lang="en-US" dirty="0">
                <a:latin typeface="Times New Roman"/>
                <a:cs typeface="Times New Roman"/>
              </a:rPr>
              <a:t>about 700 </a:t>
            </a:r>
            <a:r>
              <a:rPr lang="en-US" dirty="0" err="1">
                <a:latin typeface="Times New Roman"/>
                <a:cs typeface="Times New Roman"/>
              </a:rPr>
              <a:t>μs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5044" y="4612794"/>
            <a:ext cx="2085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Vaverka</a:t>
            </a:r>
            <a:r>
              <a:rPr lang="en-US" sz="1200" dirty="0"/>
              <a:t> et </a:t>
            </a:r>
            <a:r>
              <a:rPr lang="en-US" sz="1200" dirty="0" err="1"/>
              <a:t>al.,GRL</a:t>
            </a:r>
            <a:r>
              <a:rPr lang="en-US" sz="1200" dirty="0"/>
              <a:t>  in rev </a:t>
            </a:r>
            <a:r>
              <a:rPr lang="en-US" sz="1200" dirty="0" smtClean="0"/>
              <a:t>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22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733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Cluster method opportunities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5"/>
            <a:ext cx="8229600" cy="51098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Has collected data </a:t>
            </a:r>
            <a:r>
              <a:rPr lang="en-US" dirty="0" smtClean="0">
                <a:latin typeface="Times New Roman"/>
                <a:cs typeface="Times New Roman"/>
              </a:rPr>
              <a:t>for</a:t>
            </a:r>
            <a:r>
              <a:rPr lang="en-US" dirty="0" smtClean="0">
                <a:latin typeface="Times New Roman"/>
                <a:cs typeface="Times New Roman"/>
              </a:rPr>
              <a:t> 15 years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Dust presence can be observed 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in the solar wind 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inside the </a:t>
            </a:r>
            <a:r>
              <a:rPr lang="en-US" dirty="0" smtClean="0">
                <a:latin typeface="Times New Roman"/>
                <a:cs typeface="Times New Roman"/>
              </a:rPr>
              <a:t>magnetosphere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Separate </a:t>
            </a:r>
            <a:r>
              <a:rPr lang="en-US" dirty="0" smtClean="0">
                <a:latin typeface="Times New Roman"/>
                <a:cs typeface="Times New Roman"/>
              </a:rPr>
              <a:t>between different dust sources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Solar wind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Interstellar wind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Sporadic dust in planetary orbits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Dust from </a:t>
            </a:r>
            <a:r>
              <a:rPr lang="en-US" dirty="0" err="1" smtClean="0">
                <a:latin typeface="Times New Roman"/>
                <a:cs typeface="Times New Roman"/>
              </a:rPr>
              <a:t>cometary</a:t>
            </a:r>
            <a:r>
              <a:rPr lang="en-US" dirty="0" smtClean="0">
                <a:latin typeface="Times New Roman"/>
                <a:cs typeface="Times New Roman"/>
              </a:rPr>
              <a:t> swarms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3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23" y="99718"/>
            <a:ext cx="8531411" cy="8813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Limitations </a:t>
            </a:r>
            <a:r>
              <a:rPr lang="en-US" b="1" dirty="0" smtClean="0">
                <a:latin typeface="Times New Roman"/>
                <a:cs typeface="Times New Roman"/>
              </a:rPr>
              <a:t>of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the method for Cluster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520"/>
            <a:ext cx="8229600" cy="53540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WBD is recording </a:t>
            </a:r>
            <a:r>
              <a:rPr lang="en-US" dirty="0" smtClean="0">
                <a:latin typeface="Times New Roman"/>
                <a:cs typeface="Times New Roman"/>
              </a:rPr>
              <a:t>when </a:t>
            </a:r>
            <a:r>
              <a:rPr lang="en-US" dirty="0" smtClean="0">
                <a:latin typeface="Times New Roman"/>
                <a:cs typeface="Times New Roman"/>
              </a:rPr>
              <a:t>Cluster passes regions of </a:t>
            </a:r>
            <a:r>
              <a:rPr lang="en-US" dirty="0" err="1" smtClean="0">
                <a:latin typeface="Times New Roman"/>
                <a:cs typeface="Times New Roman"/>
              </a:rPr>
              <a:t>magnetospheric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interest 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=&gt; </a:t>
            </a:r>
            <a:r>
              <a:rPr lang="en-US" dirty="0" smtClean="0">
                <a:latin typeface="Times New Roman"/>
                <a:cs typeface="Times New Roman"/>
              </a:rPr>
              <a:t>~ </a:t>
            </a: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 smtClean="0">
                <a:latin typeface="Times New Roman"/>
                <a:cs typeface="Times New Roman"/>
              </a:rPr>
              <a:t>% of an </a:t>
            </a:r>
            <a:r>
              <a:rPr lang="en-US" dirty="0" smtClean="0">
                <a:latin typeface="Times New Roman"/>
                <a:cs typeface="Times New Roman"/>
              </a:rPr>
              <a:t>orbit covered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 automatic gain control provides 75 dB dynamic range for 8-bit resolution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16 </a:t>
            </a:r>
            <a:r>
              <a:rPr lang="en-US" dirty="0" smtClean="0">
                <a:latin typeface="Times New Roman"/>
                <a:cs typeface="Times New Roman"/>
              </a:rPr>
              <a:t>levels with 5 dB steps </a:t>
            </a:r>
            <a:endParaRPr lang="en-US" dirty="0">
              <a:latin typeface="Times New Roman"/>
              <a:cs typeface="Times New Roman"/>
            </a:endParaRP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=&gt; </a:t>
            </a:r>
            <a:r>
              <a:rPr lang="en-US" dirty="0" smtClean="0">
                <a:latin typeface="Times New Roman"/>
                <a:cs typeface="Times New Roman"/>
              </a:rPr>
              <a:t>saturation </a:t>
            </a:r>
            <a:r>
              <a:rPr lang="en-US" dirty="0" smtClean="0">
                <a:latin typeface="Times New Roman"/>
                <a:cs typeface="Times New Roman"/>
              </a:rPr>
              <a:t>level range: 0.014 </a:t>
            </a:r>
            <a:r>
              <a:rPr lang="en-US" dirty="0" smtClean="0">
                <a:latin typeface="Times New Roman"/>
                <a:cs typeface="Times New Roman"/>
              </a:rPr>
              <a:t>mV/m (gain 75 dB) 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78 mV/m (gain 0)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Influences the dust impact detection </a:t>
            </a:r>
            <a:endParaRPr lang="en-US" dirty="0" smtClean="0">
              <a:latin typeface="Times New Roman"/>
              <a:cs typeface="Times New Roman"/>
            </a:endParaRP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if reaching </a:t>
            </a:r>
            <a:r>
              <a:rPr lang="en-US" dirty="0" smtClean="0">
                <a:latin typeface="Times New Roman"/>
                <a:cs typeface="Times New Roman"/>
              </a:rPr>
              <a:t>the saturation at </a:t>
            </a:r>
            <a:r>
              <a:rPr lang="en-US" dirty="0">
                <a:latin typeface="Times New Roman"/>
                <a:cs typeface="Times New Roman"/>
              </a:rPr>
              <a:t>h</a:t>
            </a:r>
            <a:r>
              <a:rPr lang="en-US" dirty="0" smtClean="0">
                <a:latin typeface="Times New Roman"/>
                <a:cs typeface="Times New Roman"/>
              </a:rPr>
              <a:t>igh gain </a:t>
            </a:r>
            <a:r>
              <a:rPr lang="en-US" dirty="0" smtClean="0">
                <a:latin typeface="Times New Roman"/>
                <a:cs typeface="Times New Roman"/>
              </a:rPr>
              <a:t>levels or  </a:t>
            </a:r>
          </a:p>
          <a:p>
            <a:pPr lvl="3"/>
            <a:r>
              <a:rPr lang="en-US" dirty="0" smtClean="0">
                <a:latin typeface="Times New Roman"/>
                <a:cs typeface="Times New Roman"/>
              </a:rPr>
              <a:t>if </a:t>
            </a:r>
            <a:r>
              <a:rPr lang="en-US" dirty="0" smtClean="0">
                <a:latin typeface="Times New Roman"/>
                <a:cs typeface="Times New Roman"/>
              </a:rPr>
              <a:t>reducing the sensitivity at low gain levels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gain control </a:t>
            </a:r>
            <a:r>
              <a:rPr lang="en-US" dirty="0" smtClean="0">
                <a:latin typeface="Times New Roman"/>
                <a:cs typeface="Times New Roman"/>
              </a:rPr>
              <a:t>generates </a:t>
            </a:r>
            <a:r>
              <a:rPr lang="en-US" dirty="0" smtClean="0">
                <a:latin typeface="Times New Roman"/>
                <a:cs typeface="Times New Roman"/>
              </a:rPr>
              <a:t>pulses when changing the gain level </a:t>
            </a:r>
            <a:endParaRPr lang="en-US" dirty="0" smtClean="0">
              <a:latin typeface="Times New Roman"/>
              <a:cs typeface="Times New Roman"/>
            </a:endParaRP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=</a:t>
            </a:r>
            <a:r>
              <a:rPr lang="en-US" dirty="0" smtClean="0">
                <a:latin typeface="Times New Roman"/>
                <a:cs typeface="Times New Roman"/>
              </a:rPr>
              <a:t>&gt; removed data around the gain </a:t>
            </a:r>
            <a:r>
              <a:rPr lang="en-US" dirty="0" smtClean="0">
                <a:latin typeface="Times New Roman"/>
                <a:cs typeface="Times New Roman"/>
              </a:rPr>
              <a:t>level changes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Even n</a:t>
            </a:r>
            <a:r>
              <a:rPr lang="en-US" dirty="0" smtClean="0">
                <a:latin typeface="Times New Roman"/>
                <a:cs typeface="Times New Roman"/>
              </a:rPr>
              <a:t>atural </a:t>
            </a:r>
            <a:r>
              <a:rPr lang="en-US" dirty="0" smtClean="0">
                <a:latin typeface="Times New Roman"/>
                <a:cs typeface="Times New Roman"/>
              </a:rPr>
              <a:t>waves can </a:t>
            </a:r>
            <a:r>
              <a:rPr lang="en-US" dirty="0" smtClean="0">
                <a:latin typeface="Times New Roman"/>
                <a:cs typeface="Times New Roman"/>
              </a:rPr>
              <a:t>be mistaken </a:t>
            </a:r>
            <a:r>
              <a:rPr lang="en-US" dirty="0" smtClean="0">
                <a:latin typeface="Times New Roman"/>
                <a:cs typeface="Times New Roman"/>
              </a:rPr>
              <a:t>as dust impacts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58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/>
          <p:nvPr/>
        </p:nvPicPr>
        <p:blipFill>
          <a:blip r:embed="rId2"/>
          <a:stretch>
            <a:fillRect/>
          </a:stretch>
        </p:blipFill>
        <p:spPr>
          <a:xfrm>
            <a:off x="-327" y="2117580"/>
            <a:ext cx="5799876" cy="3172778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3"/>
          <a:stretch>
            <a:fillRect/>
          </a:stretch>
        </p:blipFill>
        <p:spPr>
          <a:xfrm>
            <a:off x="4136424" y="881454"/>
            <a:ext cx="4941372" cy="2703148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/>
          <p:nvPr/>
        </p:nvPicPr>
        <p:blipFill>
          <a:blip r:embed="rId4"/>
          <a:stretch>
            <a:fillRect/>
          </a:stretch>
        </p:blipFill>
        <p:spPr>
          <a:xfrm>
            <a:off x="3918288" y="3657431"/>
            <a:ext cx="4775811" cy="2612684"/>
          </a:xfrm>
          <a:prstGeom prst="rect">
            <a:avLst/>
          </a:prstGeom>
          <a:ln>
            <a:noFill/>
          </a:ln>
        </p:spPr>
      </p:pic>
      <p:sp>
        <p:nvSpPr>
          <p:cNvPr id="99" name="Line 1"/>
          <p:cNvSpPr/>
          <p:nvPr/>
        </p:nvSpPr>
        <p:spPr>
          <a:xfrm flipH="1">
            <a:off x="1796358" y="2488581"/>
            <a:ext cx="3263226" cy="1528420"/>
          </a:xfrm>
          <a:prstGeom prst="line">
            <a:avLst/>
          </a:prstGeom>
          <a:ln w="3672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100" name="TextShape 2"/>
          <p:cNvSpPr txBox="1"/>
          <p:nvPr/>
        </p:nvSpPr>
        <p:spPr>
          <a:xfrm>
            <a:off x="2743030" y="5127392"/>
            <a:ext cx="1240894" cy="314175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x-none">
                <a:latin typeface="Times New Roman"/>
              </a:rPr>
              <a:t>500 ms</a:t>
            </a:r>
            <a:endParaRPr/>
          </a:p>
        </p:txBody>
      </p:sp>
      <p:sp>
        <p:nvSpPr>
          <p:cNvPr id="101" name="TextShape 3"/>
          <p:cNvSpPr txBox="1"/>
          <p:nvPr/>
        </p:nvSpPr>
        <p:spPr>
          <a:xfrm>
            <a:off x="7380057" y="3408899"/>
            <a:ext cx="1240894" cy="314175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x-none">
                <a:latin typeface="Times New Roman"/>
              </a:rPr>
              <a:t>40 ms</a:t>
            </a:r>
            <a:endParaRPr/>
          </a:p>
        </p:txBody>
      </p:sp>
      <p:sp>
        <p:nvSpPr>
          <p:cNvPr id="102" name="TextShape 4"/>
          <p:cNvSpPr txBox="1"/>
          <p:nvPr/>
        </p:nvSpPr>
        <p:spPr>
          <a:xfrm>
            <a:off x="7184126" y="6282851"/>
            <a:ext cx="1240894" cy="314175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x-none">
                <a:latin typeface="Times New Roman"/>
              </a:rPr>
              <a:t>10 ms</a:t>
            </a:r>
            <a:endParaRPr/>
          </a:p>
        </p:txBody>
      </p:sp>
      <p:sp>
        <p:nvSpPr>
          <p:cNvPr id="103" name="TextShape 5"/>
          <p:cNvSpPr txBox="1"/>
          <p:nvPr/>
        </p:nvSpPr>
        <p:spPr>
          <a:xfrm>
            <a:off x="1030941" y="273352"/>
            <a:ext cx="7656300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000" b="1" dirty="0">
                <a:latin typeface="Times New Roman"/>
              </a:rPr>
              <a:t>P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ulses generated by the change of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   the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gain </a:t>
            </a:r>
            <a:r>
              <a:rPr lang="en-US" sz="4000" b="1" dirty="0" smtClean="0">
                <a:solidFill>
                  <a:srgbClr val="000000"/>
                </a:solidFill>
                <a:latin typeface="Times New Roman"/>
              </a:rPr>
              <a:t>level:  </a:t>
            </a:r>
            <a:endParaRPr dirty="0"/>
          </a:p>
        </p:txBody>
      </p:sp>
      <p:sp>
        <p:nvSpPr>
          <p:cNvPr id="104" name="TextShape 6"/>
          <p:cNvSpPr txBox="1"/>
          <p:nvPr/>
        </p:nvSpPr>
        <p:spPr>
          <a:xfrm rot="16200000">
            <a:off x="-29790" y="2699249"/>
            <a:ext cx="1410196" cy="390229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 sz="2200">
                <a:latin typeface="Times New Roman"/>
              </a:rPr>
              <a:t>Gain level</a:t>
            </a:r>
            <a:endParaRPr/>
          </a:p>
        </p:txBody>
      </p:sp>
      <p:sp>
        <p:nvSpPr>
          <p:cNvPr id="105" name="TextShape 7"/>
          <p:cNvSpPr txBox="1"/>
          <p:nvPr/>
        </p:nvSpPr>
        <p:spPr>
          <a:xfrm rot="16200000">
            <a:off x="3975687" y="1375272"/>
            <a:ext cx="1410196" cy="390229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 sz="2200">
                <a:latin typeface="Times New Roman"/>
              </a:rPr>
              <a:t>Gain level</a:t>
            </a:r>
            <a:endParaRPr/>
          </a:p>
        </p:txBody>
      </p:sp>
      <p:sp>
        <p:nvSpPr>
          <p:cNvPr id="106" name="TextShape 8"/>
          <p:cNvSpPr txBox="1"/>
          <p:nvPr/>
        </p:nvSpPr>
        <p:spPr>
          <a:xfrm rot="16200000">
            <a:off x="-64081" y="4158757"/>
            <a:ext cx="1460490" cy="341899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>
                <a:latin typeface="Arial"/>
              </a:rPr>
              <a:t>ΔE [mV/m]</a:t>
            </a:r>
            <a:endParaRPr/>
          </a:p>
        </p:txBody>
      </p:sp>
      <p:sp>
        <p:nvSpPr>
          <p:cNvPr id="107" name="TextShape 9"/>
          <p:cNvSpPr txBox="1"/>
          <p:nvPr/>
        </p:nvSpPr>
        <p:spPr>
          <a:xfrm rot="16200000">
            <a:off x="3725872" y="5222120"/>
            <a:ext cx="1460490" cy="341899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>
                <a:latin typeface="Arial"/>
              </a:rPr>
              <a:t>ΔE [mV/m]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719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385004" y="1847821"/>
            <a:ext cx="4147200" cy="3077415"/>
          </a:xfrm>
          <a:prstGeom prst="rect">
            <a:avLst/>
          </a:prstGeom>
          <a:ln>
            <a:noFill/>
          </a:ln>
        </p:spPr>
      </p:pic>
      <p:pic>
        <p:nvPicPr>
          <p:cNvPr id="109" name="Pictur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4874756" y="1851413"/>
            <a:ext cx="4147200" cy="3110727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458805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Natural waves  </a:t>
            </a:r>
            <a:endParaRPr dirty="0"/>
          </a:p>
        </p:txBody>
      </p:sp>
      <p:sp>
        <p:nvSpPr>
          <p:cNvPr id="111" name="TextShape 2"/>
          <p:cNvSpPr txBox="1"/>
          <p:nvPr/>
        </p:nvSpPr>
        <p:spPr>
          <a:xfrm>
            <a:off x="48983" y="5082976"/>
            <a:ext cx="3932329" cy="798501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/>
              </a:rPr>
              <a:t>ESW - electrostatic solitary waves</a:t>
            </a:r>
            <a:endParaRPr/>
          </a:p>
        </p:txBody>
      </p:sp>
      <p:sp>
        <p:nvSpPr>
          <p:cNvPr id="112" name="TextShape 3"/>
          <p:cNvSpPr txBox="1"/>
          <p:nvPr/>
        </p:nvSpPr>
        <p:spPr>
          <a:xfrm>
            <a:off x="4669029" y="5082976"/>
            <a:ext cx="4456771" cy="798501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 sz="2500">
                <a:solidFill>
                  <a:srgbClr val="000000"/>
                </a:solidFill>
                <a:latin typeface="Times New Roman"/>
              </a:rPr>
              <a:t>AMEW - amplitude modulated electrostatic waves</a:t>
            </a:r>
            <a:endParaRPr/>
          </a:p>
        </p:txBody>
      </p:sp>
      <p:sp>
        <p:nvSpPr>
          <p:cNvPr id="113" name="TextShape 4"/>
          <p:cNvSpPr txBox="1"/>
          <p:nvPr/>
        </p:nvSpPr>
        <p:spPr>
          <a:xfrm rot="16200000">
            <a:off x="-219846" y="3128054"/>
            <a:ext cx="1460490" cy="341899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>
                <a:latin typeface="Arial"/>
              </a:rPr>
              <a:t>ΔE [mV/m]</a:t>
            </a:r>
            <a:endParaRPr/>
          </a:p>
        </p:txBody>
      </p:sp>
      <p:sp>
        <p:nvSpPr>
          <p:cNvPr id="114" name="TextShape 5"/>
          <p:cNvSpPr txBox="1"/>
          <p:nvPr/>
        </p:nvSpPr>
        <p:spPr>
          <a:xfrm rot="16200000">
            <a:off x="4286561" y="3128054"/>
            <a:ext cx="1460490" cy="341899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>
                <a:latin typeface="Arial"/>
              </a:rPr>
              <a:t>ΔE [mV/m]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643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WBD instrument sampling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86563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470"/>
                <a:gridCol w="2022916"/>
                <a:gridCol w="2289090"/>
                <a:gridCol w="21161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Sampling frequency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27.4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kHz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54.9 kHz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219.5 kHz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Time resolution 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36 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60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600" dirty="0" err="1" smtClean="0">
                          <a:latin typeface="Times New Roman"/>
                          <a:cs typeface="Times New Roman"/>
                        </a:rPr>
                        <a:t>s</a:t>
                      </a:r>
                      <a:endParaRPr lang="en-US" sz="160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Signal resolution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8-bit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4-bit, 8-bit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1-bit, 4-bit,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8-bit</a:t>
                      </a:r>
                      <a:endParaRPr lang="en-US" sz="160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1-bit 100%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4-bit 100%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- continuous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4-bit 25%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Total data coverage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100% - continuous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8-bit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50% - half time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8-bit 12.5%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25" y="4303643"/>
            <a:ext cx="4877624" cy="23728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34476" y="4007947"/>
            <a:ext cx="1916447" cy="12244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8476"/>
            <a:ext cx="8229600" cy="6537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Conclusions and future work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5165" y="1566441"/>
            <a:ext cx="8575685" cy="450168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/>
                <a:cs typeface="Times New Roman"/>
              </a:rPr>
              <a:t>We have shown that hypervelocity impacts can be found in old </a:t>
            </a:r>
            <a:r>
              <a:rPr lang="en-US" sz="3000" dirty="0" err="1" smtClean="0">
                <a:latin typeface="Times New Roman"/>
                <a:cs typeface="Times New Roman"/>
              </a:rPr>
              <a:t>magnetospheric</a:t>
            </a:r>
            <a:r>
              <a:rPr lang="en-US" sz="3000" dirty="0" smtClean="0">
                <a:latin typeface="Times New Roman"/>
                <a:cs typeface="Times New Roman"/>
              </a:rPr>
              <a:t> satellite data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There exists a lot of such data to be evaluated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Since the instruments were not </a:t>
            </a:r>
            <a:r>
              <a:rPr lang="en-US" sz="3000" dirty="0" smtClean="0">
                <a:latin typeface="Times New Roman"/>
                <a:cs typeface="Times New Roman"/>
              </a:rPr>
              <a:t>built </a:t>
            </a:r>
            <a:r>
              <a:rPr lang="en-US" sz="3000" dirty="0" smtClean="0">
                <a:latin typeface="Times New Roman"/>
                <a:cs typeface="Times New Roman"/>
              </a:rPr>
              <a:t>for this purpose there </a:t>
            </a:r>
            <a:r>
              <a:rPr lang="en-US" sz="3000" dirty="0" smtClean="0">
                <a:latin typeface="Times New Roman"/>
                <a:cs typeface="Times New Roman"/>
              </a:rPr>
              <a:t>are many limitations </a:t>
            </a:r>
            <a:r>
              <a:rPr lang="en-US" sz="3000" dirty="0" smtClean="0">
                <a:latin typeface="Times New Roman"/>
                <a:cs typeface="Times New Roman"/>
              </a:rPr>
              <a:t>in the old data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The electric field instruments could be better applied even for dust impact purposes in future missions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385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sasclu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2231" y="561143"/>
            <a:ext cx="6734317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Properties of meteoroids observed by the</a:t>
            </a:r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Earth-orbiting Cluster spacecraft</a:t>
            </a:r>
          </a:p>
          <a:p>
            <a:pPr algn="ctr"/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		        </a:t>
            </a:r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Thank you!</a:t>
            </a:r>
            <a:r>
              <a:rPr lang="en-US" sz="3600" b="1" dirty="0" smtClean="0">
                <a:solidFill>
                  <a:srgbClr val="FF6718"/>
                </a:solidFill>
                <a:latin typeface="Times New Roman"/>
                <a:cs typeface="Times New Roman"/>
              </a:rPr>
              <a:t/>
            </a:r>
            <a:br>
              <a:rPr lang="en-US" sz="3600" b="1" dirty="0" smtClean="0">
                <a:solidFill>
                  <a:srgbClr val="FF6718"/>
                </a:solidFill>
                <a:latin typeface="Times New Roman"/>
                <a:cs typeface="Times New Roman"/>
              </a:rPr>
            </a:br>
            <a:endParaRPr lang="en-US" sz="3600" dirty="0">
              <a:solidFill>
                <a:srgbClr val="FF671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643" y="4392305"/>
            <a:ext cx="68779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Jakub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Vaverka</a:t>
            </a:r>
            <a:r>
              <a:rPr lang="en-US" sz="24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u="sng" dirty="0" smtClean="0">
                <a:solidFill>
                  <a:schemeClr val="bg1"/>
                </a:solidFill>
                <a:latin typeface="Times New Roman"/>
                <a:cs typeface="Times New Roman"/>
              </a:rPr>
              <a:t>Asta Pellinen-Wannberg</a:t>
            </a:r>
            <a:r>
              <a:rPr lang="en-US" sz="2400" i="1" u="sng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1,2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Johan Kero</a:t>
            </a:r>
            <a:r>
              <a:rPr lang="en-US" sz="24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, Ingrid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Mann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3,1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Carol, Norberg</a:t>
            </a:r>
            <a:r>
              <a:rPr lang="en-US" sz="2400" i="1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Maria Hamrin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,Timo Pitkänen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Alexandr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De Spiegeleer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2400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r"/>
            <a:r>
              <a:rPr lang="en-US" sz="1200" i="1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sz="1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Umeå University</a:t>
            </a:r>
          </a:p>
          <a:p>
            <a:pPr algn="r"/>
            <a:r>
              <a:rPr lang="en-US" sz="1200" i="1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1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Swedish Institute of Space Physics</a:t>
            </a:r>
          </a:p>
          <a:p>
            <a:pPr algn="r"/>
            <a:r>
              <a:rPr lang="en-US" sz="1200" i="1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en-US" sz="1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EISCAT HQ</a:t>
            </a:r>
            <a:endParaRPr lang="en-US" sz="1200" i="1" baseline="30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r"/>
            <a:endParaRPr lang="en-US" sz="1400" i="1" dirty="0">
              <a:solidFill>
                <a:srgbClr val="FF6718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Meteoroids 2016, ESTEC, </a:t>
            </a:r>
            <a:r>
              <a:rPr lang="en-US" sz="1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Noordwijk</a:t>
            </a:r>
            <a:r>
              <a:rPr lang="en-US" sz="1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the Netherlands, June 6-10, 2016</a:t>
            </a:r>
          </a:p>
        </p:txBody>
      </p:sp>
    </p:spTree>
    <p:extLst>
      <p:ext uri="{BB962C8B-B14F-4D97-AF65-F5344CB8AC3E}">
        <p14:creationId xmlns:p14="http://schemas.microsoft.com/office/powerpoint/2010/main" val="189852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70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Background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118"/>
            <a:ext cx="8229600" cy="56477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Large uncertainty </a:t>
            </a:r>
            <a:r>
              <a:rPr lang="en-US" dirty="0" smtClean="0">
                <a:latin typeface="Times New Roman"/>
                <a:cs typeface="Times New Roman"/>
              </a:rPr>
              <a:t>about </a:t>
            </a:r>
            <a:r>
              <a:rPr lang="en-US" dirty="0" smtClean="0">
                <a:latin typeface="Times New Roman"/>
                <a:cs typeface="Times New Roman"/>
              </a:rPr>
              <a:t>the global </a:t>
            </a:r>
            <a:r>
              <a:rPr lang="en-US" dirty="0" smtClean="0">
                <a:latin typeface="Times New Roman"/>
                <a:cs typeface="Times New Roman"/>
              </a:rPr>
              <a:t>extra- terrestrial </a:t>
            </a:r>
            <a:r>
              <a:rPr lang="en-US" dirty="0" smtClean="0">
                <a:latin typeface="Times New Roman"/>
                <a:cs typeface="Times New Roman"/>
              </a:rPr>
              <a:t>matter influx into the atmosphere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Voyager 2 was the first </a:t>
            </a:r>
            <a:r>
              <a:rPr lang="en-US" dirty="0" smtClean="0">
                <a:latin typeface="Times New Roman"/>
                <a:cs typeface="Times New Roman"/>
              </a:rPr>
              <a:t>spacecraft to </a:t>
            </a:r>
            <a:r>
              <a:rPr lang="en-US" dirty="0" smtClean="0">
                <a:latin typeface="Times New Roman"/>
                <a:cs typeface="Times New Roman"/>
              </a:rPr>
              <a:t>detect dust grains </a:t>
            </a:r>
            <a:r>
              <a:rPr lang="en-US" dirty="0" smtClean="0">
                <a:latin typeface="Times New Roman"/>
                <a:cs typeface="Times New Roman"/>
              </a:rPr>
              <a:t>at</a:t>
            </a:r>
            <a:r>
              <a:rPr lang="en-US" dirty="0" smtClean="0">
                <a:latin typeface="Times New Roman"/>
                <a:cs typeface="Times New Roman"/>
              </a:rPr>
              <a:t> Saturn’s rings with the plasma </a:t>
            </a:r>
            <a:r>
              <a:rPr lang="en-US" dirty="0" smtClean="0">
                <a:latin typeface="Times New Roman"/>
                <a:cs typeface="Times New Roman"/>
              </a:rPr>
              <a:t>wave </a:t>
            </a:r>
            <a:r>
              <a:rPr lang="en-US" dirty="0" smtClean="0">
                <a:latin typeface="Times New Roman"/>
                <a:cs typeface="Times New Roman"/>
              </a:rPr>
              <a:t>instrument [Scarf </a:t>
            </a:r>
            <a:r>
              <a:rPr lang="en-US" dirty="0" smtClean="0">
                <a:latin typeface="Times New Roman"/>
                <a:cs typeface="Times New Roman"/>
              </a:rPr>
              <a:t>et al., </a:t>
            </a:r>
            <a:r>
              <a:rPr lang="en-US" dirty="0" smtClean="0">
                <a:latin typeface="Times New Roman"/>
                <a:cs typeface="Times New Roman"/>
              </a:rPr>
              <a:t>1982 </a:t>
            </a:r>
            <a:r>
              <a:rPr lang="en-US" dirty="0" err="1" smtClean="0">
                <a:latin typeface="Times New Roman"/>
                <a:cs typeface="Times New Roman"/>
              </a:rPr>
              <a:t>etc</a:t>
            </a:r>
            <a:r>
              <a:rPr lang="en-US" dirty="0" smtClean="0">
                <a:latin typeface="Times New Roman"/>
                <a:cs typeface="Times New Roman"/>
              </a:rPr>
              <a:t>]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method has not been applied to </a:t>
            </a:r>
            <a:r>
              <a:rPr lang="en-US" dirty="0" smtClean="0">
                <a:latin typeface="Times New Roman"/>
                <a:cs typeface="Times New Roman"/>
              </a:rPr>
              <a:t>similar instruments </a:t>
            </a:r>
            <a:r>
              <a:rPr lang="en-US" dirty="0" smtClean="0">
                <a:latin typeface="Times New Roman"/>
                <a:cs typeface="Times New Roman"/>
              </a:rPr>
              <a:t>on </a:t>
            </a:r>
            <a:r>
              <a:rPr lang="en-US" dirty="0" err="1" smtClean="0">
                <a:latin typeface="Times New Roman"/>
                <a:cs typeface="Times New Roman"/>
              </a:rPr>
              <a:t>magnetospheric</a:t>
            </a:r>
            <a:r>
              <a:rPr lang="en-US" dirty="0" smtClean="0">
                <a:latin typeface="Times New Roman"/>
                <a:cs typeface="Times New Roman"/>
              </a:rPr>
              <a:t> satellites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latin typeface="Times New Roman"/>
                <a:cs typeface="Times New Roman"/>
              </a:rPr>
              <a:t>Cluster </a:t>
            </a:r>
            <a:r>
              <a:rPr lang="en-US" dirty="0" smtClean="0">
                <a:latin typeface="Times New Roman"/>
                <a:cs typeface="Times New Roman"/>
              </a:rPr>
              <a:t>satellites have been in orbit </a:t>
            </a:r>
            <a:r>
              <a:rPr lang="en-US" dirty="0" smtClean="0">
                <a:latin typeface="Times New Roman"/>
                <a:cs typeface="Times New Roman"/>
              </a:rPr>
              <a:t>for</a:t>
            </a:r>
            <a:r>
              <a:rPr lang="en-US" dirty="0" smtClean="0">
                <a:latin typeface="Times New Roman"/>
                <a:cs typeface="Times New Roman"/>
              </a:rPr>
              <a:t> 16 years – can the method be employed on them? 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1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Why not Cluster so far?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766"/>
            <a:ext cx="8229600" cy="5244352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Times New Roman"/>
                <a:cs typeface="Times New Roman"/>
              </a:rPr>
              <a:t>Magnetospheric</a:t>
            </a:r>
            <a:r>
              <a:rPr lang="en-US" sz="3000" dirty="0" smtClean="0">
                <a:latin typeface="Times New Roman"/>
                <a:cs typeface="Times New Roman"/>
              </a:rPr>
              <a:t> scientists not interested in </a:t>
            </a:r>
            <a:r>
              <a:rPr lang="en-US" sz="3000" dirty="0" smtClean="0">
                <a:latin typeface="Times New Roman"/>
                <a:cs typeface="Times New Roman"/>
              </a:rPr>
              <a:t>micro-meteoroid</a:t>
            </a:r>
            <a:r>
              <a:rPr lang="en-US" sz="3000" dirty="0" smtClean="0">
                <a:latin typeface="Times New Roman"/>
                <a:cs typeface="Times New Roman"/>
              </a:rPr>
              <a:t>/dust hypervelocity impacts</a:t>
            </a:r>
          </a:p>
          <a:p>
            <a:r>
              <a:rPr lang="en-US" sz="3000" dirty="0" smtClean="0">
                <a:latin typeface="Times New Roman"/>
                <a:cs typeface="Times New Roman"/>
              </a:rPr>
              <a:t>Several observers have though mentioned signals </a:t>
            </a:r>
            <a:r>
              <a:rPr lang="en-US" sz="3000" dirty="0" smtClean="0">
                <a:latin typeface="Times New Roman"/>
                <a:cs typeface="Times New Roman"/>
              </a:rPr>
              <a:t>similar to dust </a:t>
            </a:r>
            <a:r>
              <a:rPr lang="en-US" sz="3000" dirty="0" smtClean="0">
                <a:latin typeface="Times New Roman"/>
                <a:cs typeface="Times New Roman"/>
              </a:rPr>
              <a:t>impacts observed close to comets such as P/</a:t>
            </a:r>
            <a:r>
              <a:rPr lang="en-US" sz="3000" dirty="0" err="1" smtClean="0">
                <a:latin typeface="Times New Roman"/>
                <a:cs typeface="Times New Roman"/>
              </a:rPr>
              <a:t>Borrelly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smtClean="0">
                <a:latin typeface="Times New Roman"/>
                <a:cs typeface="Times New Roman"/>
              </a:rPr>
              <a:t>by </a:t>
            </a:r>
            <a:r>
              <a:rPr lang="en-US" sz="3000" dirty="0" err="1" smtClean="0">
                <a:latin typeface="Times New Roman"/>
                <a:cs typeface="Times New Roman"/>
              </a:rPr>
              <a:t>Tsurutani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smtClean="0">
                <a:latin typeface="Times New Roman"/>
                <a:cs typeface="Times New Roman"/>
              </a:rPr>
              <a:t>et al., </a:t>
            </a:r>
            <a:r>
              <a:rPr lang="en-US" sz="3000" dirty="0" smtClean="0">
                <a:latin typeface="Times New Roman"/>
                <a:cs typeface="Times New Roman"/>
              </a:rPr>
              <a:t>2004</a:t>
            </a:r>
            <a:endParaRPr lang="en-US" sz="3000" dirty="0" smtClean="0">
              <a:latin typeface="Times New Roman"/>
              <a:cs typeface="Times New Roman"/>
            </a:endParaRPr>
          </a:p>
          <a:p>
            <a:r>
              <a:rPr lang="en-US" sz="3000" dirty="0" smtClean="0">
                <a:latin typeface="Times New Roman"/>
                <a:cs typeface="Times New Roman"/>
              </a:rPr>
              <a:t>Some Cluster people even asked why do “we” not do anything for </a:t>
            </a:r>
            <a:r>
              <a:rPr lang="en-US" sz="3000" dirty="0" smtClean="0">
                <a:latin typeface="Times New Roman"/>
                <a:cs typeface="Times New Roman"/>
              </a:rPr>
              <a:t>this!</a:t>
            </a:r>
            <a:endParaRPr lang="en-US" sz="3000" dirty="0" smtClean="0">
              <a:latin typeface="Times New Roman"/>
              <a:cs typeface="Times New Roman"/>
            </a:endParaRPr>
          </a:p>
          <a:p>
            <a:r>
              <a:rPr lang="en-US" sz="3000" dirty="0" smtClean="0">
                <a:latin typeface="Times New Roman"/>
                <a:cs typeface="Times New Roman"/>
              </a:rPr>
              <a:t>Hired </a:t>
            </a:r>
            <a:r>
              <a:rPr lang="en-US" sz="3000" dirty="0">
                <a:latin typeface="Times New Roman"/>
                <a:cs typeface="Times New Roman"/>
              </a:rPr>
              <a:t>p</a:t>
            </a:r>
            <a:r>
              <a:rPr lang="en-US" sz="3000" dirty="0" smtClean="0">
                <a:latin typeface="Times New Roman"/>
                <a:cs typeface="Times New Roman"/>
              </a:rPr>
              <a:t>ostdoc </a:t>
            </a:r>
            <a:r>
              <a:rPr lang="en-US" sz="3000" dirty="0" err="1" smtClean="0">
                <a:latin typeface="Times New Roman"/>
                <a:cs typeface="Times New Roman"/>
              </a:rPr>
              <a:t>Jakub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Vaverka</a:t>
            </a:r>
            <a:r>
              <a:rPr lang="en-US" sz="3000" dirty="0" smtClean="0">
                <a:latin typeface="Times New Roman"/>
                <a:cs typeface="Times New Roman"/>
              </a:rPr>
              <a:t> for searching for </a:t>
            </a:r>
            <a:r>
              <a:rPr lang="en-US" sz="3000" dirty="0" smtClean="0">
                <a:latin typeface="Times New Roman"/>
                <a:cs typeface="Times New Roman"/>
              </a:rPr>
              <a:t>hypervelocity </a:t>
            </a:r>
            <a:r>
              <a:rPr lang="en-US" sz="3000" dirty="0" smtClean="0">
                <a:latin typeface="Times New Roman"/>
                <a:cs typeface="Times New Roman"/>
              </a:rPr>
              <a:t>impacts on Cluster satellites</a:t>
            </a:r>
          </a:p>
        </p:txBody>
      </p:sp>
    </p:spTree>
    <p:extLst>
      <p:ext uri="{BB962C8B-B14F-4D97-AF65-F5344CB8AC3E}">
        <p14:creationId xmlns:p14="http://schemas.microsoft.com/office/powerpoint/2010/main" val="353705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7" y="1262465"/>
            <a:ext cx="9264366" cy="5651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6571" y="125119"/>
            <a:ext cx="640707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/>
                <a:cs typeface="Times New Roman"/>
              </a:rPr>
              <a:t>Cluster orbits</a:t>
            </a: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rom the </a:t>
            </a:r>
            <a:r>
              <a:rPr lang="en-US" sz="2400" dirty="0" err="1" smtClean="0">
                <a:latin typeface="Times New Roman"/>
                <a:cs typeface="Times New Roman"/>
              </a:rPr>
              <a:t>magnetospheric</a:t>
            </a:r>
            <a:r>
              <a:rPr lang="en-US" sz="2400" dirty="0" smtClean="0">
                <a:latin typeface="Times New Roman"/>
                <a:cs typeface="Times New Roman"/>
              </a:rPr>
              <a:t> scientist’s point-of-view: 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54371" y="1140782"/>
            <a:ext cx="1464449" cy="1406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86575" y="1140782"/>
            <a:ext cx="486717" cy="1406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4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etch_v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1" y="1097594"/>
            <a:ext cx="5323464" cy="5629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8197" y="68223"/>
            <a:ext cx="630488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Cluster orbits</a:t>
            </a: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from the </a:t>
            </a:r>
            <a:r>
              <a:rPr lang="en-US" sz="2400" dirty="0" smtClean="0">
                <a:latin typeface="Times New Roman"/>
                <a:cs typeface="Times New Roman"/>
              </a:rPr>
              <a:t>meteoroid/dust </a:t>
            </a:r>
            <a:r>
              <a:rPr lang="en-US" sz="2400" dirty="0">
                <a:latin typeface="Times New Roman"/>
                <a:cs typeface="Times New Roman"/>
              </a:rPr>
              <a:t>scientist’s point-</a:t>
            </a:r>
            <a:r>
              <a:rPr lang="en-US" sz="2400" dirty="0" smtClean="0">
                <a:latin typeface="Times New Roman"/>
                <a:cs typeface="Times New Roman"/>
              </a:rPr>
              <a:t>of-view: </a:t>
            </a:r>
            <a:endParaRPr lang="en-US" sz="2400" dirty="0"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33341" y="1097594"/>
            <a:ext cx="342222" cy="598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8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4" y="1704533"/>
            <a:ext cx="7563176" cy="48357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99479">
            <a:off x="2825255" y="3821673"/>
            <a:ext cx="350075" cy="459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877" y="296603"/>
            <a:ext cx="8681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The instrument </a:t>
            </a:r>
            <a:r>
              <a:rPr lang="en-US" dirty="0" smtClean="0">
                <a:latin typeface="Times New Roman"/>
                <a:cs typeface="Times New Roman"/>
              </a:rPr>
              <a:t>for observing the hypervelocity impacts: Electric Fields and Waves (EFW)</a:t>
            </a:r>
          </a:p>
          <a:p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ith </a:t>
            </a:r>
            <a:r>
              <a:rPr lang="en-US" dirty="0" smtClean="0">
                <a:latin typeface="Times New Roman"/>
                <a:cs typeface="Times New Roman"/>
              </a:rPr>
              <a:t>two sets of </a:t>
            </a:r>
            <a:r>
              <a:rPr lang="en-US" dirty="0" smtClean="0">
                <a:latin typeface="Times New Roman"/>
                <a:cs typeface="Times New Roman"/>
              </a:rPr>
              <a:t>44 m long booms and a 8-cm sphere at the end of the </a:t>
            </a:r>
            <a:r>
              <a:rPr lang="en-US" dirty="0" smtClean="0">
                <a:latin typeface="Times New Roman"/>
                <a:cs typeface="Times New Roman"/>
              </a:rPr>
              <a:t>antennas at each side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 signals from the antennas are processed by the </a:t>
            </a:r>
            <a:r>
              <a:rPr lang="en-US" b="1" dirty="0" smtClean="0">
                <a:latin typeface="Times New Roman"/>
                <a:cs typeface="Times New Roman"/>
              </a:rPr>
              <a:t>Wide-Band Data (WBD)</a:t>
            </a:r>
            <a:r>
              <a:rPr lang="en-US" dirty="0" smtClean="0">
                <a:latin typeface="Times New Roman"/>
                <a:cs typeface="Times New Roman"/>
              </a:rPr>
              <a:t> instrument</a:t>
            </a:r>
          </a:p>
        </p:txBody>
      </p:sp>
      <p:sp>
        <p:nvSpPr>
          <p:cNvPr id="9" name="TextBox 8"/>
          <p:cNvSpPr txBox="1"/>
          <p:nvPr/>
        </p:nvSpPr>
        <p:spPr>
          <a:xfrm rot="20873212">
            <a:off x="5908245" y="3491925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44m 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29933" y="3445161"/>
            <a:ext cx="2251065" cy="486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24944" y="4707626"/>
            <a:ext cx="220544" cy="1003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41878" y="4509891"/>
            <a:ext cx="2222138" cy="486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076252" y="2730271"/>
            <a:ext cx="190124" cy="851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5506952">
            <a:off x="3687522" y="3011226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44m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 rot="15475308">
            <a:off x="4200458" y="524510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44m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 rot="20873212">
            <a:off x="1997505" y="4340614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44m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10322" y="3582055"/>
            <a:ext cx="6639120" cy="1490624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873212">
            <a:off x="6095560" y="3847660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endParaRPr lang="en-US" sz="1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99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sasclu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8351">
            <a:off x="4949791" y="2800860"/>
            <a:ext cx="1328039" cy="8022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334" y="250971"/>
            <a:ext cx="438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Cluster 1 in November 2009 (?):</a:t>
            </a:r>
            <a:endParaRPr 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99067" y="3323478"/>
            <a:ext cx="5044933" cy="1011493"/>
          </a:xfrm>
          <a:prstGeom prst="line">
            <a:avLst/>
          </a:prstGeom>
          <a:ln w="31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xplosion 1 14"/>
          <p:cNvSpPr/>
          <p:nvPr/>
        </p:nvSpPr>
        <p:spPr>
          <a:xfrm>
            <a:off x="4674261" y="3350241"/>
            <a:ext cx="168237" cy="16680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4" y="1704533"/>
            <a:ext cx="7563176" cy="4835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931" y="1807685"/>
            <a:ext cx="46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Cluster 1 – only one boom left from Nov 2009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99479">
            <a:off x="2931725" y="3740708"/>
            <a:ext cx="350075" cy="459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1754" y="395650"/>
            <a:ext cx="756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Monopole antennas generally detect much stronger signals than dipoles since they m</a:t>
            </a:r>
            <a:r>
              <a:rPr lang="en-US" sz="2000" dirty="0" smtClean="0">
                <a:latin typeface="Times New Roman"/>
                <a:cs typeface="Times New Roman"/>
              </a:rPr>
              <a:t>easure the </a:t>
            </a:r>
            <a:r>
              <a:rPr lang="en-US" sz="2000" dirty="0" smtClean="0">
                <a:latin typeface="Times New Roman"/>
                <a:cs typeface="Times New Roman"/>
              </a:rPr>
              <a:t>potential </a:t>
            </a:r>
            <a:r>
              <a:rPr lang="en-US" sz="2000" dirty="0">
                <a:latin typeface="Times New Roman"/>
                <a:cs typeface="Times New Roman"/>
              </a:rPr>
              <a:t>difference between the spacecraft body and one probe [Meyer-</a:t>
            </a:r>
            <a:r>
              <a:rPr lang="en-US" sz="2000" dirty="0" err="1">
                <a:latin typeface="Times New Roman"/>
                <a:cs typeface="Times New Roman"/>
              </a:rPr>
              <a:t>Vernet</a:t>
            </a:r>
            <a:r>
              <a:rPr lang="en-US" sz="2000" dirty="0">
                <a:latin typeface="Times New Roman"/>
                <a:cs typeface="Times New Roman"/>
              </a:rPr>
              <a:t> et al., 2014]</a:t>
            </a:r>
          </a:p>
        </p:txBody>
      </p:sp>
      <p:sp>
        <p:nvSpPr>
          <p:cNvPr id="10" name="TextBox 9"/>
          <p:cNvSpPr txBox="1"/>
          <p:nvPr/>
        </p:nvSpPr>
        <p:spPr>
          <a:xfrm rot="20820560">
            <a:off x="5702636" y="3425668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1x44m </a:t>
            </a:r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22328" y="3437556"/>
            <a:ext cx="2197830" cy="4791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0504" y="3159426"/>
            <a:ext cx="281684" cy="256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0504" y="3159426"/>
            <a:ext cx="258568" cy="256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56500" y="5310365"/>
            <a:ext cx="258568" cy="256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44363" y="4534929"/>
            <a:ext cx="258568" cy="256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44363" y="4534928"/>
            <a:ext cx="281684" cy="256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56500" y="5310365"/>
            <a:ext cx="281684" cy="256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5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The </a:t>
            </a:r>
            <a:r>
              <a:rPr lang="en-US" sz="4000" b="1" dirty="0" smtClean="0">
                <a:latin typeface="Times New Roman"/>
                <a:cs typeface="Times New Roman"/>
              </a:rPr>
              <a:t>method: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29" y="1366267"/>
            <a:ext cx="7410824" cy="4119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528" y="5463535"/>
            <a:ext cx="870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sketch of the plasma cloud generation by the hypervelocity dust impact and consequent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electron </a:t>
            </a:r>
            <a:r>
              <a:rPr lang="en-US" dirty="0">
                <a:latin typeface="Times New Roman"/>
                <a:cs typeface="Times New Roman"/>
              </a:rPr>
              <a:t>recollection by </a:t>
            </a:r>
            <a:r>
              <a:rPr lang="en-US" dirty="0" smtClean="0">
                <a:latin typeface="Times New Roman"/>
                <a:cs typeface="Times New Roman"/>
              </a:rPr>
              <a:t>the positively </a:t>
            </a:r>
            <a:r>
              <a:rPr lang="en-US" dirty="0">
                <a:latin typeface="Times New Roman"/>
                <a:cs typeface="Times New Roman"/>
              </a:rPr>
              <a:t>charged spacecraft body. The black line represents dip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>
                <a:latin typeface="Times New Roman"/>
                <a:cs typeface="Times New Roman"/>
              </a:rPr>
              <a:t>the temporal evolution of the spacecraft potential, </a:t>
            </a:r>
            <a:r>
              <a:rPr lang="en-US" b="1" dirty="0">
                <a:latin typeface="Times New Roman"/>
                <a:cs typeface="Times New Roman"/>
              </a:rPr>
              <a:t>Φ</a:t>
            </a:r>
            <a:r>
              <a:rPr lang="en-US" baseline="-25000" dirty="0">
                <a:latin typeface="Times New Roman"/>
                <a:cs typeface="Times New Roman"/>
              </a:rPr>
              <a:t>SC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caused by </a:t>
            </a:r>
            <a:r>
              <a:rPr lang="en-US" dirty="0">
                <a:latin typeface="Times New Roman"/>
                <a:cs typeface="Times New Roman"/>
              </a:rPr>
              <a:t>this </a:t>
            </a:r>
            <a:r>
              <a:rPr lang="en-US" dirty="0" smtClean="0">
                <a:latin typeface="Times New Roman"/>
                <a:cs typeface="Times New Roman"/>
              </a:rPr>
              <a:t>impact according to a model by </a:t>
            </a:r>
            <a:r>
              <a:rPr lang="en-US" dirty="0" err="1" smtClean="0">
                <a:latin typeface="Times New Roman"/>
                <a:cs typeface="Times New Roman"/>
              </a:rPr>
              <a:t>Zaslavsky</a:t>
            </a:r>
            <a:r>
              <a:rPr lang="en-US" dirty="0" smtClean="0">
                <a:latin typeface="Times New Roman"/>
                <a:cs typeface="Times New Roman"/>
              </a:rPr>
              <a:t> et al., 2015.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6926" y="4906415"/>
            <a:ext cx="2085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Vaverka</a:t>
            </a:r>
            <a:r>
              <a:rPr lang="en-US" sz="1200" dirty="0" smtClean="0"/>
              <a:t> et </a:t>
            </a:r>
            <a:r>
              <a:rPr lang="en-US" sz="1200" dirty="0" err="1" smtClean="0"/>
              <a:t>al.,GRL</a:t>
            </a:r>
            <a:r>
              <a:rPr lang="en-US" sz="1200" dirty="0" smtClean="0"/>
              <a:t>  in rev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4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977</Words>
  <Application>Microsoft Macintosh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Background</vt:lpstr>
      <vt:lpstr>Why not Cluster so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method:</vt:lpstr>
      <vt:lpstr>PowerPoint Presentation</vt:lpstr>
      <vt:lpstr>Cluster method opportunities</vt:lpstr>
      <vt:lpstr>Limitations of the method for Cluster</vt:lpstr>
      <vt:lpstr>PowerPoint Presentation</vt:lpstr>
      <vt:lpstr>PowerPoint Presentation</vt:lpstr>
      <vt:lpstr>WBD instrument sampling</vt:lpstr>
      <vt:lpstr>Conclusions and future work</vt:lpstr>
      <vt:lpstr>PowerPoint Presentation</vt:lpstr>
    </vt:vector>
  </TitlesOfParts>
  <Company>Umeå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 Pellinen-Wannberg</dc:creator>
  <cp:lastModifiedBy>Asta Pellinen-Wannberg</cp:lastModifiedBy>
  <cp:revision>115</cp:revision>
  <dcterms:created xsi:type="dcterms:W3CDTF">2015-05-12T14:20:28Z</dcterms:created>
  <dcterms:modified xsi:type="dcterms:W3CDTF">2016-06-09T22:40:25Z</dcterms:modified>
</cp:coreProperties>
</file>