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310" r:id="rId3"/>
    <p:sldId id="292" r:id="rId4"/>
    <p:sldId id="259" r:id="rId5"/>
    <p:sldId id="312" r:id="rId6"/>
    <p:sldId id="311" r:id="rId7"/>
    <p:sldId id="274" r:id="rId8"/>
    <p:sldId id="281"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062D72-8537-19D9-B142-C24A7A01BFC0}" name="Wojciech" initials="WM" userId="Wojciech" providerId="None"/>
  <p188:author id="{AEE6C1CD-027B-88C2-75C8-FEFDF75A25F3}" name="antarcilla antarcilla" initials="aa" userId="345d6a8a239a803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5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8" autoAdjust="0"/>
    <p:restoredTop sz="94830"/>
  </p:normalViewPr>
  <p:slideViewPr>
    <p:cSldViewPr snapToGrid="0">
      <p:cViewPr varScale="1">
        <p:scale>
          <a:sx n="33" d="100"/>
          <a:sy n="33" d="100"/>
        </p:scale>
        <p:origin x="81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96426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82769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66049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12"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Attribuzione</a:t>
            </a:r>
          </a:p>
        </p:txBody>
      </p:sp>
      <p:sp>
        <p:nvSpPr>
          <p:cNvPr id="116" name="Corpo livello uno…"/>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iotola con frittelle al salmone, insalat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Pappardelle con burro al prezzemolo, nocciole tostate e scaglie di parmigi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Autore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24" name="Corpo livello uno…"/>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1206500" y="1270000"/>
            <a:ext cx="9779000" cy="5882273"/>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61" name="Corpo livello uno…"/>
          <p:cNvSpPr txBox="1">
            <a:spLocks noGrp="1"/>
          </p:cNvSpPr>
          <p:nvPr>
            <p:ph type="body" sz="half" idx="1" hasCustomPrompt="1"/>
          </p:nvPr>
        </p:nvSpPr>
        <p:spPr>
          <a:xfrm>
            <a:off x="1206500" y="4248504"/>
            <a:ext cx="9779000" cy="8256630"/>
          </a:xfrm>
          <a:prstGeom prst="rect">
            <a:avLst/>
          </a:prstGeom>
        </p:spPr>
        <p:txBody>
          <a:bodyPr/>
          <a:lstStyle/>
          <a:p>
            <a:r>
              <a:t>Testo elenco puntato diapositiva</a:t>
            </a:r>
          </a:p>
          <a:p>
            <a:pPr lvl="1"/>
            <a:endParaRPr/>
          </a:p>
          <a:p>
            <a:pPr lvl="2"/>
            <a:endParaRPr/>
          </a:p>
          <a:p>
            <a:pPr lvl="3"/>
            <a:endParaRPr/>
          </a:p>
          <a:p>
            <a:pPr lvl="4"/>
            <a:endParaRPr/>
          </a:p>
        </p:txBody>
      </p:sp>
      <p:sp>
        <p:nvSpPr>
          <p:cNvPr id="62" name="Pappardelle con burro al prezzemolo, nocciole tostate e scaglie di parmigi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49"/>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utore e data"/>
          <p:cNvSpPr txBox="1">
            <a:spLocks noGrp="1"/>
          </p:cNvSpPr>
          <p:nvPr>
            <p:ph type="body" idx="21"/>
          </p:nvPr>
        </p:nvSpPr>
        <p:spPr>
          <a:xfrm>
            <a:off x="1188191" y="8728943"/>
            <a:ext cx="21971003" cy="2299214"/>
          </a:xfrm>
          <a:prstGeom prst="rect">
            <a:avLst/>
          </a:prstGeom>
        </p:spPr>
        <p:txBody>
          <a:bodyPr>
            <a:normAutofit fontScale="77500" lnSpcReduction="20000"/>
          </a:bodyPr>
          <a:lstStyle/>
          <a:p>
            <a:pPr>
              <a:defRPr>
                <a:solidFill>
                  <a:srgbClr val="244566"/>
                </a:solidFill>
              </a:defRPr>
            </a:pPr>
            <a:r>
              <a:rPr lang="it-IT" dirty="0">
                <a:latin typeface="Arial" panose="020B0604020202020204" pitchFamily="34" charset="0"/>
                <a:cs typeface="Arial" panose="020B0604020202020204" pitchFamily="34" charset="0"/>
              </a:rPr>
              <a:t>Lucilla Alfonsi, Wojciech J. </a:t>
            </a:r>
            <a:r>
              <a:rPr lang="it-IT" dirty="0" err="1">
                <a:latin typeface="Arial" panose="020B0604020202020204" pitchFamily="34" charset="0"/>
                <a:cs typeface="Arial" panose="020B0604020202020204" pitchFamily="34" charset="0"/>
              </a:rPr>
              <a:t>Miloch</a:t>
            </a:r>
            <a:r>
              <a:rPr lang="it-IT" dirty="0">
                <a:latin typeface="Arial" panose="020B0604020202020204" pitchFamily="34" charset="0"/>
                <a:cs typeface="Arial" panose="020B0604020202020204" pitchFamily="34" charset="0"/>
              </a:rPr>
              <a:t>, Nicolas </a:t>
            </a:r>
            <a:r>
              <a:rPr lang="it-IT" dirty="0" err="1">
                <a:latin typeface="Arial" panose="020B0604020202020204" pitchFamily="34" charset="0"/>
                <a:cs typeface="Arial" panose="020B0604020202020204" pitchFamily="34" charset="0"/>
              </a:rPr>
              <a:t>Bergeot</a:t>
            </a:r>
            <a:endParaRPr lang="it-IT" dirty="0">
              <a:latin typeface="Arial" panose="020B0604020202020204" pitchFamily="34" charset="0"/>
              <a:cs typeface="Arial" panose="020B0604020202020204" pitchFamily="34" charset="0"/>
            </a:endParaRPr>
          </a:p>
          <a:p>
            <a:pPr>
              <a:defRPr>
                <a:solidFill>
                  <a:srgbClr val="244566"/>
                </a:solidFill>
              </a:defRPr>
            </a:pPr>
            <a:r>
              <a:rPr lang="it-IT" dirty="0">
                <a:latin typeface="Arial" panose="020B0604020202020204" pitchFamily="34" charset="0"/>
                <a:cs typeface="Arial" panose="020B0604020202020204" pitchFamily="34" charset="0"/>
              </a:rPr>
              <a:t> </a:t>
            </a:r>
            <a:endParaRPr lang="it-IT" sz="2800" dirty="0">
              <a:latin typeface="Arial" panose="020B0604020202020204" pitchFamily="34" charset="0"/>
              <a:cs typeface="Arial" panose="020B0604020202020204" pitchFamily="34" charset="0"/>
            </a:endParaRPr>
          </a:p>
          <a:p>
            <a:pPr>
              <a:defRPr>
                <a:solidFill>
                  <a:srgbClr val="244566"/>
                </a:solidFill>
              </a:defRPr>
            </a:pPr>
            <a:r>
              <a:rPr lang="it-IT" sz="2800" dirty="0">
                <a:latin typeface="Arial" panose="020B0604020202020204" pitchFamily="34" charset="0"/>
                <a:cs typeface="Arial" panose="020B0604020202020204" pitchFamily="34" charset="0"/>
              </a:rPr>
              <a:t>Istituto Nazionale di Geofisica e Vulcanologia</a:t>
            </a:r>
          </a:p>
          <a:p>
            <a:pPr>
              <a:defRPr>
                <a:solidFill>
                  <a:srgbClr val="244566"/>
                </a:solidFill>
              </a:defRPr>
            </a:pPr>
            <a:r>
              <a:rPr lang="it-IT" sz="2800" dirty="0">
                <a:latin typeface="Arial" panose="020B0604020202020204" pitchFamily="34" charset="0"/>
                <a:cs typeface="Arial" panose="020B0604020202020204" pitchFamily="34" charset="0"/>
              </a:rPr>
              <a:t>University of Oslo</a:t>
            </a:r>
          </a:p>
          <a:p>
            <a:pPr>
              <a:defRPr>
                <a:solidFill>
                  <a:srgbClr val="244566"/>
                </a:solidFill>
              </a:defRPr>
            </a:pPr>
            <a:r>
              <a:rPr lang="it-IT" sz="2800" dirty="0">
                <a:latin typeface="Arial" panose="020B0604020202020204" pitchFamily="34" charset="0"/>
                <a:cs typeface="Arial" panose="020B0604020202020204" pitchFamily="34" charset="0"/>
              </a:rPr>
              <a:t>Royal </a:t>
            </a:r>
            <a:r>
              <a:rPr lang="it-IT" sz="2800" dirty="0" err="1">
                <a:latin typeface="Arial" panose="020B0604020202020204" pitchFamily="34" charset="0"/>
                <a:cs typeface="Arial" panose="020B0604020202020204" pitchFamily="34" charset="0"/>
              </a:rPr>
              <a:t>Observatory</a:t>
            </a:r>
            <a:r>
              <a:rPr lang="it-IT" sz="2800" dirty="0">
                <a:latin typeface="Arial" panose="020B0604020202020204" pitchFamily="34" charset="0"/>
                <a:cs typeface="Arial" panose="020B0604020202020204" pitchFamily="34" charset="0"/>
              </a:rPr>
              <a:t> of </a:t>
            </a:r>
            <a:r>
              <a:rPr lang="it-IT" sz="2800" dirty="0" err="1">
                <a:latin typeface="Arial" panose="020B0604020202020204" pitchFamily="34" charset="0"/>
                <a:cs typeface="Arial" panose="020B0604020202020204" pitchFamily="34" charset="0"/>
              </a:rPr>
              <a:t>Belgium</a:t>
            </a:r>
            <a:endParaRPr lang="it-IT" sz="2800" dirty="0">
              <a:latin typeface="Arial" panose="020B0604020202020204" pitchFamily="34" charset="0"/>
              <a:cs typeface="Arial" panose="020B0604020202020204" pitchFamily="34" charset="0"/>
            </a:endParaRPr>
          </a:p>
          <a:p>
            <a:pPr>
              <a:defRPr>
                <a:solidFill>
                  <a:srgbClr val="244566"/>
                </a:solidFill>
              </a:defRPr>
            </a:pPr>
            <a:endParaRPr lang="it-IT" dirty="0">
              <a:latin typeface="Arial" panose="020B0604020202020204" pitchFamily="34" charset="0"/>
              <a:cs typeface="Arial" panose="020B0604020202020204" pitchFamily="34" charset="0"/>
            </a:endParaRPr>
          </a:p>
          <a:p>
            <a:pPr>
              <a:defRPr>
                <a:solidFill>
                  <a:srgbClr val="244566"/>
                </a:solidFill>
              </a:defRPr>
            </a:pPr>
            <a:r>
              <a:rPr lang="it-IT" dirty="0">
                <a:latin typeface="Arial" panose="020B0604020202020204" pitchFamily="34" charset="0"/>
                <a:cs typeface="Arial" panose="020B0604020202020204" pitchFamily="34" charset="0"/>
              </a:rPr>
              <a:t>On </a:t>
            </a:r>
            <a:r>
              <a:rPr lang="it-IT" dirty="0" err="1">
                <a:latin typeface="Arial" panose="020B0604020202020204" pitchFamily="34" charset="0"/>
                <a:cs typeface="Arial" panose="020B0604020202020204" pitchFamily="34" charset="0"/>
              </a:rPr>
              <a:t>behalf</a:t>
            </a:r>
            <a:r>
              <a:rPr lang="it-IT" dirty="0">
                <a:latin typeface="Arial" panose="020B0604020202020204" pitchFamily="34" charset="0"/>
                <a:cs typeface="Arial" panose="020B0604020202020204" pitchFamily="34" charset="0"/>
              </a:rPr>
              <a:t> of the AGATA Team</a:t>
            </a:r>
            <a:endParaRPr dirty="0">
              <a:latin typeface="Arial" panose="020B0604020202020204" pitchFamily="34" charset="0"/>
              <a:cs typeface="Arial" panose="020B0604020202020204" pitchFamily="34" charset="0"/>
            </a:endParaRPr>
          </a:p>
        </p:txBody>
      </p:sp>
      <p:sp>
        <p:nvSpPr>
          <p:cNvPr id="152" name="Titolo presentazione"/>
          <p:cNvSpPr txBox="1">
            <a:spLocks noGrp="1"/>
          </p:cNvSpPr>
          <p:nvPr>
            <p:ph type="ctrTitle"/>
          </p:nvPr>
        </p:nvSpPr>
        <p:spPr>
          <a:prstGeom prst="rect">
            <a:avLst/>
          </a:prstGeom>
        </p:spPr>
        <p:txBody>
          <a:bodyPr/>
          <a:lstStyle/>
          <a:p>
            <a:pPr>
              <a:defRPr>
                <a:solidFill>
                  <a:srgbClr val="244566"/>
                </a:solidFill>
              </a:defRPr>
            </a:pPr>
            <a:r>
              <a:rPr lang="en-US" dirty="0">
                <a:latin typeface="Arial" panose="020B0604020202020204" pitchFamily="34" charset="0"/>
                <a:cs typeface="Arial" panose="020B0604020202020204" pitchFamily="34" charset="0"/>
              </a:rPr>
              <a:t>AGATA</a:t>
            </a:r>
            <a:endParaRPr dirty="0">
              <a:latin typeface="Arial" panose="020B0604020202020204" pitchFamily="34" charset="0"/>
              <a:cs typeface="Arial" panose="020B0604020202020204" pitchFamily="34" charset="0"/>
            </a:endParaRPr>
          </a:p>
        </p:txBody>
      </p:sp>
      <p:sp>
        <p:nvSpPr>
          <p:cNvPr id="153" name="Sottotitolo presentazione"/>
          <p:cNvSpPr txBox="1">
            <a:spLocks noGrp="1"/>
          </p:cNvSpPr>
          <p:nvPr>
            <p:ph type="subTitle" sz="quarter" idx="1"/>
          </p:nvPr>
        </p:nvSpPr>
        <p:spPr>
          <a:prstGeom prst="rect">
            <a:avLst/>
          </a:prstGeom>
        </p:spPr>
        <p:txBody>
          <a:bodyPr/>
          <a:lstStyle/>
          <a:p>
            <a:pPr>
              <a:defRPr>
                <a:solidFill>
                  <a:srgbClr val="244566"/>
                </a:solidFill>
              </a:defRPr>
            </a:pPr>
            <a:r>
              <a:rPr lang="en-US" dirty="0">
                <a:latin typeface="Arial" panose="020B0604020202020204" pitchFamily="34" charset="0"/>
                <a:cs typeface="Arial" panose="020B0604020202020204" pitchFamily="34" charset="0"/>
              </a:rPr>
              <a:t>SCAR Scientific Research </a:t>
            </a:r>
            <a:r>
              <a:rPr lang="en-US" dirty="0" err="1">
                <a:latin typeface="Arial" panose="020B0604020202020204" pitchFamily="34" charset="0"/>
                <a:cs typeface="Arial" panose="020B0604020202020204" pitchFamily="34" charset="0"/>
              </a:rPr>
              <a:t>Programme</a:t>
            </a:r>
            <a:endParaRPr lang="en-US"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804459DA-ACE3-1048-1ABE-314657B5697D}"/>
              </a:ext>
            </a:extLst>
          </p:cNvPr>
          <p:cNvPicPr>
            <a:picLocks noChangeAspect="1"/>
          </p:cNvPicPr>
          <p:nvPr/>
        </p:nvPicPr>
        <p:blipFill>
          <a:blip r:embed="rId2"/>
          <a:stretch>
            <a:fillRect/>
          </a:stretch>
        </p:blipFill>
        <p:spPr>
          <a:xfrm>
            <a:off x="7239744" y="1219159"/>
            <a:ext cx="9894193" cy="2858322"/>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55" y="12063425"/>
            <a:ext cx="1804420" cy="1624587"/>
          </a:xfrm>
          <a:prstGeom prst="rect">
            <a:avLst/>
          </a:prstGeom>
        </p:spPr>
      </p:pic>
      <p:pic>
        <p:nvPicPr>
          <p:cNvPr id="1028" name="Picture 4" descr="Royal Observatory of Belg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235" y="12672008"/>
            <a:ext cx="3687720" cy="709177"/>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5"/>
          <a:stretch>
            <a:fillRect/>
          </a:stretch>
        </p:blipFill>
        <p:spPr>
          <a:xfrm>
            <a:off x="5874930" y="12430851"/>
            <a:ext cx="1191491" cy="1191491"/>
          </a:xfrm>
          <a:prstGeom prst="rect">
            <a:avLst/>
          </a:prstGeom>
        </p:spPr>
      </p:pic>
      <p:pic>
        <p:nvPicPr>
          <p:cNvPr id="13" name="Picture 3">
            <a:extLst>
              <a:ext uri="{FF2B5EF4-FFF2-40B4-BE49-F238E27FC236}">
                <a16:creationId xmlns:a16="http://schemas.microsoft.com/office/drawing/2014/main" id="{B71C1769-F294-409B-88B5-FE4C9BADC729}"/>
              </a:ext>
            </a:extLst>
          </p:cNvPr>
          <p:cNvPicPr/>
          <p:nvPr/>
        </p:nvPicPr>
        <p:blipFill rotWithShape="1">
          <a:blip r:embed="rId6" cstate="print">
            <a:extLst>
              <a:ext uri="{28A0092B-C50C-407E-A947-70E740481C1C}">
                <a14:useLocalDpi xmlns:a14="http://schemas.microsoft.com/office/drawing/2010/main" val="0"/>
              </a:ext>
            </a:extLst>
          </a:blip>
          <a:srcRect r="63063"/>
          <a:stretch/>
        </p:blipFill>
        <p:spPr>
          <a:xfrm>
            <a:off x="21696217" y="228865"/>
            <a:ext cx="2503921" cy="2280457"/>
          </a:xfrm>
          <a:prstGeom prst="rect">
            <a:avLst/>
          </a:prstGeom>
        </p:spPr>
      </p:pic>
      <p:pic>
        <p:nvPicPr>
          <p:cNvPr id="8" name="Picture 7" descr="A logo of a university of oslo&#10;&#10;Description automatically generated">
            <a:extLst>
              <a:ext uri="{FF2B5EF4-FFF2-40B4-BE49-F238E27FC236}">
                <a16:creationId xmlns:a16="http://schemas.microsoft.com/office/drawing/2014/main" id="{BC162B4A-3DF1-C8A5-6FC3-CFDF9C984D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32" t="27550" r="14677" b="30205"/>
          <a:stretch/>
        </p:blipFill>
        <p:spPr>
          <a:xfrm>
            <a:off x="7286371" y="12234528"/>
            <a:ext cx="4073504" cy="1453484"/>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93899" y="4050299"/>
            <a:ext cx="23325826" cy="2308324"/>
          </a:xfrm>
          <a:prstGeom prst="rect">
            <a:avLst/>
          </a:prstGeom>
        </p:spPr>
        <p:txBody>
          <a:bodyPr wrap="square">
            <a:spAutoFit/>
          </a:bodyPr>
          <a:lstStyle/>
          <a:p>
            <a:pPr marL="0" marR="0" lvl="0" indent="0" algn="just" defTabSz="2438338" rtl="0" eaLnBrk="1" fontAlgn="auto" latinLnBrk="0" hangingPunct="0">
              <a:lnSpc>
                <a:spcPct val="100000"/>
              </a:lnSpc>
              <a:spcBef>
                <a:spcPts val="0"/>
              </a:spcBef>
              <a:spcAft>
                <a:spcPts val="0"/>
              </a:spcAft>
              <a:buClrTx/>
              <a:buSzTx/>
              <a:buFontTx/>
              <a:buNone/>
              <a:tabLst/>
              <a:defRPr/>
            </a:pPr>
            <a:r>
              <a:rPr lang="en-US" sz="3600" b="1" dirty="0">
                <a:solidFill>
                  <a:srgbClr val="244566"/>
                </a:solidFill>
                <a:latin typeface="Arial"/>
                <a:cs typeface="Arial"/>
              </a:rPr>
              <a:t>The Scientific Committee on Antarctic Research (SCAR) </a:t>
            </a:r>
            <a:r>
              <a:rPr lang="en-US" sz="3600" dirty="0">
                <a:solidFill>
                  <a:srgbClr val="244566"/>
                </a:solidFill>
                <a:latin typeface="Arial"/>
                <a:cs typeface="Arial"/>
              </a:rPr>
              <a:t>is a thematic </a:t>
            </a:r>
            <a:r>
              <a:rPr lang="en-US" sz="3600" dirty="0" err="1">
                <a:solidFill>
                  <a:srgbClr val="244566"/>
                </a:solidFill>
                <a:latin typeface="Arial"/>
                <a:cs typeface="Arial"/>
              </a:rPr>
              <a:t>organisation</a:t>
            </a:r>
            <a:r>
              <a:rPr lang="en-US" sz="3600" dirty="0">
                <a:solidFill>
                  <a:srgbClr val="244566"/>
                </a:solidFill>
                <a:latin typeface="Arial"/>
                <a:cs typeface="Arial"/>
              </a:rPr>
              <a:t> of the International Science Council (ISC). It was created in 1958. SCAR has a mandate and goal to </a:t>
            </a:r>
            <a:r>
              <a:rPr lang="en-US" sz="3600" b="1" dirty="0">
                <a:solidFill>
                  <a:srgbClr val="244566"/>
                </a:solidFill>
                <a:latin typeface="Arial"/>
                <a:cs typeface="Arial"/>
              </a:rPr>
              <a:t>initiate, develop and coordinate high quality international scientific research in the Antarctic region </a:t>
            </a:r>
            <a:r>
              <a:rPr lang="en-US" sz="3600" dirty="0">
                <a:solidFill>
                  <a:srgbClr val="244566"/>
                </a:solidFill>
                <a:latin typeface="Arial"/>
                <a:cs typeface="Arial"/>
              </a:rPr>
              <a:t>(including the Southern Ocean), and on the role of the Antarctic region in the Earth system.</a:t>
            </a:r>
            <a:endParaRPr lang="it-IT" sz="3600" dirty="0">
              <a:solidFill>
                <a:srgbClr val="244566"/>
              </a:solidFill>
              <a:latin typeface="Arial"/>
              <a:cs typeface="Arial"/>
            </a:endParaRPr>
          </a:p>
        </p:txBody>
      </p:sp>
      <p:pic>
        <p:nvPicPr>
          <p:cNvPr id="1026" name="Picture 2" descr="space banne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98" y="166899"/>
            <a:ext cx="23469600" cy="344805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1236796" y="12945041"/>
            <a:ext cx="3071004" cy="646331"/>
          </a:xfrm>
          <a:prstGeom prst="rect">
            <a:avLst/>
          </a:prstGeom>
          <a:noFill/>
        </p:spPr>
        <p:txBody>
          <a:bodyPr wrap="squar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lang="it-IT" sz="3600" dirty="0">
                <a:solidFill>
                  <a:srgbClr val="244566"/>
                </a:solidFill>
                <a:latin typeface="Arial"/>
                <a:cs typeface="Arial"/>
              </a:rPr>
              <a:t>scar.org</a:t>
            </a:r>
          </a:p>
        </p:txBody>
      </p:sp>
      <p:sp>
        <p:nvSpPr>
          <p:cNvPr id="6" name="Rettangolo 5"/>
          <p:cNvSpPr/>
          <p:nvPr/>
        </p:nvSpPr>
        <p:spPr>
          <a:xfrm>
            <a:off x="293898" y="6697177"/>
            <a:ext cx="23469600" cy="5693866"/>
          </a:xfrm>
          <a:prstGeom prst="rect">
            <a:avLst/>
          </a:prstGeom>
        </p:spPr>
        <p:txBody>
          <a:bodyPr wrap="square">
            <a:spAutoFit/>
          </a:bodyPr>
          <a:lstStyle/>
          <a:p>
            <a:pPr marL="0" marR="0" lvl="0" indent="0" algn="just" defTabSz="2438338" rtl="0" eaLnBrk="1" fontAlgn="auto" latinLnBrk="0" hangingPunct="0">
              <a:lnSpc>
                <a:spcPct val="100000"/>
              </a:lnSpc>
              <a:spcBef>
                <a:spcPts val="0"/>
              </a:spcBef>
              <a:spcAft>
                <a:spcPts val="0"/>
              </a:spcAft>
              <a:buClrTx/>
              <a:buSzTx/>
              <a:buFontTx/>
              <a:buNone/>
              <a:tabLst/>
              <a:defRPr/>
            </a:pPr>
            <a:r>
              <a:rPr lang="en-US" sz="3600" dirty="0">
                <a:solidFill>
                  <a:srgbClr val="244566"/>
                </a:solidFill>
                <a:latin typeface="Arial"/>
                <a:cs typeface="Arial"/>
              </a:rPr>
              <a:t>The Science within SCAR is carried out through the permanent Science Groups (SGs):</a:t>
            </a:r>
          </a:p>
          <a:p>
            <a:pPr marL="571500" marR="0" lvl="0" indent="-571500" algn="just"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3600" dirty="0" err="1">
                <a:solidFill>
                  <a:srgbClr val="244566"/>
                </a:solidFill>
                <a:latin typeface="Arial"/>
                <a:cs typeface="Arial"/>
              </a:rPr>
              <a:t>GeoSciences</a:t>
            </a:r>
            <a:endParaRPr lang="en-US" sz="3600" dirty="0">
              <a:solidFill>
                <a:srgbClr val="244566"/>
              </a:solidFill>
              <a:latin typeface="Arial"/>
              <a:cs typeface="Arial"/>
            </a:endParaRPr>
          </a:p>
          <a:p>
            <a:pPr marL="571500" marR="0" lvl="0" indent="-571500" algn="just"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3600" dirty="0">
                <a:solidFill>
                  <a:srgbClr val="244566"/>
                </a:solidFill>
                <a:latin typeface="Arial"/>
                <a:cs typeface="Arial"/>
              </a:rPr>
              <a:t>Life Sciences</a:t>
            </a:r>
          </a:p>
          <a:p>
            <a:pPr marL="571500" marR="0" lvl="0" indent="-571500" algn="just"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3600" dirty="0">
                <a:solidFill>
                  <a:srgbClr val="244566"/>
                </a:solidFill>
                <a:latin typeface="Arial"/>
                <a:cs typeface="Arial"/>
              </a:rPr>
              <a:t>Physical Sciences</a:t>
            </a:r>
          </a:p>
          <a:p>
            <a:pPr marL="0" marR="0" lvl="0" indent="0" algn="just" defTabSz="2438338" rtl="0" eaLnBrk="1" fontAlgn="auto" latinLnBrk="0" hangingPunct="0">
              <a:lnSpc>
                <a:spcPct val="100000"/>
              </a:lnSpc>
              <a:spcBef>
                <a:spcPts val="0"/>
              </a:spcBef>
              <a:spcAft>
                <a:spcPts val="0"/>
              </a:spcAft>
              <a:buClrTx/>
              <a:buSzTx/>
              <a:buFontTx/>
              <a:buNone/>
              <a:tabLst/>
              <a:defRPr/>
            </a:pPr>
            <a:endParaRPr lang="en-US" sz="3600" dirty="0">
              <a:solidFill>
                <a:srgbClr val="244566"/>
              </a:solidFill>
              <a:latin typeface="Arial"/>
              <a:cs typeface="Arial"/>
            </a:endParaRPr>
          </a:p>
          <a:p>
            <a:pPr lvl="0" algn="just" defTabSz="2438338"/>
            <a:r>
              <a:rPr lang="en-US" sz="3600" b="1" dirty="0">
                <a:solidFill>
                  <a:srgbClr val="244566"/>
                </a:solidFill>
                <a:latin typeface="Arial"/>
                <a:cs typeface="Arial"/>
              </a:rPr>
              <a:t>Scientific Research </a:t>
            </a:r>
            <a:r>
              <a:rPr lang="en-US" sz="3600" b="1" dirty="0" err="1">
                <a:solidFill>
                  <a:srgbClr val="244566"/>
                </a:solidFill>
                <a:latin typeface="Arial"/>
                <a:cs typeface="Arial"/>
              </a:rPr>
              <a:t>Programmes</a:t>
            </a:r>
            <a:r>
              <a:rPr lang="en-US" sz="3600" b="1" dirty="0">
                <a:solidFill>
                  <a:srgbClr val="244566"/>
                </a:solidFill>
                <a:latin typeface="Arial"/>
                <a:cs typeface="Arial"/>
              </a:rPr>
              <a:t> (SRPs) </a:t>
            </a:r>
            <a:r>
              <a:rPr lang="en-US" sz="3600" dirty="0">
                <a:solidFill>
                  <a:srgbClr val="244566"/>
                </a:solidFill>
                <a:latin typeface="Arial"/>
                <a:cs typeface="Arial"/>
              </a:rPr>
              <a:t>are established by the three permanent Science Groups to focus efforts on </a:t>
            </a:r>
            <a:r>
              <a:rPr lang="en-US" sz="3600" b="1" dirty="0">
                <a:solidFill>
                  <a:srgbClr val="244566"/>
                </a:solidFill>
                <a:latin typeface="Arial"/>
                <a:cs typeface="Arial"/>
              </a:rPr>
              <a:t>high priority topical areas</a:t>
            </a:r>
            <a:r>
              <a:rPr lang="en-US" sz="3600" dirty="0">
                <a:solidFill>
                  <a:srgbClr val="244566"/>
                </a:solidFill>
                <a:latin typeface="Arial"/>
                <a:cs typeface="Arial"/>
              </a:rPr>
              <a:t>. They are </a:t>
            </a:r>
            <a:r>
              <a:rPr lang="en-US" sz="3600" b="1" dirty="0">
                <a:solidFill>
                  <a:srgbClr val="244566"/>
                </a:solidFill>
                <a:latin typeface="Arial"/>
                <a:cs typeface="Arial"/>
              </a:rPr>
              <a:t>large, overarching </a:t>
            </a:r>
            <a:r>
              <a:rPr lang="en-US" sz="3600" b="1" dirty="0" err="1">
                <a:solidFill>
                  <a:srgbClr val="244566"/>
                </a:solidFill>
                <a:latin typeface="Arial"/>
                <a:cs typeface="Arial"/>
              </a:rPr>
              <a:t>programmes</a:t>
            </a:r>
            <a:r>
              <a:rPr lang="en-US" sz="3600" b="1" dirty="0">
                <a:solidFill>
                  <a:srgbClr val="244566"/>
                </a:solidFill>
                <a:latin typeface="Arial"/>
                <a:cs typeface="Arial"/>
              </a:rPr>
              <a:t> </a:t>
            </a:r>
            <a:r>
              <a:rPr lang="en-US" sz="3600" dirty="0">
                <a:solidFill>
                  <a:srgbClr val="244566"/>
                </a:solidFill>
                <a:latin typeface="Arial"/>
                <a:cs typeface="Arial"/>
              </a:rPr>
              <a:t>in scope, are often </a:t>
            </a:r>
            <a:r>
              <a:rPr lang="en-US" sz="3600" b="1" dirty="0">
                <a:solidFill>
                  <a:srgbClr val="244566"/>
                </a:solidFill>
                <a:latin typeface="Arial"/>
                <a:cs typeface="Arial"/>
              </a:rPr>
              <a:t>multi-disciplinary</a:t>
            </a:r>
            <a:r>
              <a:rPr lang="en-US" sz="3600" dirty="0">
                <a:solidFill>
                  <a:srgbClr val="244566"/>
                </a:solidFill>
                <a:latin typeface="Arial"/>
                <a:cs typeface="Arial"/>
              </a:rPr>
              <a:t> and have a lifetime of around eight years. </a:t>
            </a:r>
          </a:p>
          <a:p>
            <a:pPr lvl="0" algn="just" defTabSz="2438338"/>
            <a:endParaRPr lang="en-US" sz="3600" dirty="0">
              <a:solidFill>
                <a:srgbClr val="244566"/>
              </a:solidFill>
              <a:latin typeface="Arial"/>
              <a:cs typeface="Arial"/>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E5E5E"/>
              </a:solidFill>
              <a:effectLst/>
              <a:uLnTx/>
              <a:uFillTx/>
              <a:latin typeface="Helvetica Neue"/>
              <a:sym typeface="Helvetica Neue"/>
            </a:endParaRPr>
          </a:p>
        </p:txBody>
      </p:sp>
      <p:pic>
        <p:nvPicPr>
          <p:cNvPr id="2" name="Immagine 1">
            <a:extLst>
              <a:ext uri="{FF2B5EF4-FFF2-40B4-BE49-F238E27FC236}">
                <a16:creationId xmlns:a16="http://schemas.microsoft.com/office/drawing/2014/main" id="{F7765A0D-6B9F-06A2-0E08-8B46596CDB8B}"/>
              </a:ext>
            </a:extLst>
          </p:cNvPr>
          <p:cNvPicPr>
            <a:picLocks noChangeAspect="1"/>
          </p:cNvPicPr>
          <p:nvPr/>
        </p:nvPicPr>
        <p:blipFill>
          <a:blip r:embed="rId3"/>
          <a:stretch>
            <a:fillRect/>
          </a:stretch>
        </p:blipFill>
        <p:spPr>
          <a:xfrm>
            <a:off x="76200" y="12323168"/>
            <a:ext cx="1186988" cy="1278295"/>
          </a:xfrm>
          <a:prstGeom prst="rect">
            <a:avLst/>
          </a:prstGeom>
        </p:spPr>
      </p:pic>
    </p:spTree>
    <p:extLst>
      <p:ext uri="{BB962C8B-B14F-4D97-AF65-F5344CB8AC3E}">
        <p14:creationId xmlns:p14="http://schemas.microsoft.com/office/powerpoint/2010/main" val="11810717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41292" y="-26076"/>
            <a:ext cx="11570400" cy="13768152"/>
          </a:xfrm>
          <a:prstGeom prst="rect">
            <a:avLst/>
          </a:prstGeom>
          <a:solidFill>
            <a:srgbClr val="24456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200">
              <a:solidFill>
                <a:srgbClr val="244566"/>
              </a:solidFill>
            </a:endParaRPr>
          </a:p>
        </p:txBody>
      </p:sp>
      <p:pic>
        <p:nvPicPr>
          <p:cNvPr id="2" name="Immagine 1">
            <a:extLst>
              <a:ext uri="{FF2B5EF4-FFF2-40B4-BE49-F238E27FC236}">
                <a16:creationId xmlns:a16="http://schemas.microsoft.com/office/drawing/2014/main" id="{369D787B-65D3-57FC-BF5B-A781437CD2B2}"/>
              </a:ext>
            </a:extLst>
          </p:cNvPr>
          <p:cNvPicPr>
            <a:picLocks noChangeAspect="1"/>
          </p:cNvPicPr>
          <p:nvPr/>
        </p:nvPicPr>
        <p:blipFill>
          <a:blip r:embed="rId4"/>
          <a:stretch>
            <a:fillRect/>
          </a:stretch>
        </p:blipFill>
        <p:spPr>
          <a:xfrm>
            <a:off x="22562975" y="11922369"/>
            <a:ext cx="1563227" cy="1683476"/>
          </a:xfrm>
          <a:prstGeom prst="rect">
            <a:avLst/>
          </a:prstGeom>
        </p:spPr>
      </p:pic>
      <p:pic>
        <p:nvPicPr>
          <p:cNvPr id="8" name="Picture 3">
            <a:extLst>
              <a:ext uri="{FF2B5EF4-FFF2-40B4-BE49-F238E27FC236}">
                <a16:creationId xmlns:a16="http://schemas.microsoft.com/office/drawing/2014/main" id="{B71C1769-F294-409B-88B5-FE4C9BADC729}"/>
              </a:ext>
            </a:extLst>
          </p:cNvPr>
          <p:cNvPicPr/>
          <p:nvPr/>
        </p:nvPicPr>
        <p:blipFill rotWithShape="1">
          <a:blip r:embed="rId5" cstate="print">
            <a:extLst>
              <a:ext uri="{28A0092B-C50C-407E-A947-70E740481C1C}">
                <a14:useLocalDpi xmlns:a14="http://schemas.microsoft.com/office/drawing/2010/main" val="0"/>
              </a:ext>
            </a:extLst>
          </a:blip>
          <a:srcRect r="63063"/>
          <a:stretch/>
        </p:blipFill>
        <p:spPr>
          <a:xfrm>
            <a:off x="146479" y="12465726"/>
            <a:ext cx="1019909" cy="1064288"/>
          </a:xfrm>
          <a:prstGeom prst="rect">
            <a:avLst/>
          </a:prstGeom>
        </p:spPr>
      </p:pic>
      <p:sp>
        <p:nvSpPr>
          <p:cNvPr id="9" name="Rettangolo 8"/>
          <p:cNvSpPr/>
          <p:nvPr/>
        </p:nvSpPr>
        <p:spPr>
          <a:xfrm>
            <a:off x="287322" y="322820"/>
            <a:ext cx="10205173" cy="2554545"/>
          </a:xfrm>
          <a:prstGeom prst="rect">
            <a:avLst/>
          </a:prstGeom>
        </p:spPr>
        <p:txBody>
          <a:bodyPr wrap="square">
            <a:spAutoFit/>
          </a:bodyPr>
          <a:lstStyle/>
          <a:p>
            <a:pPr algn="l"/>
            <a:r>
              <a:rPr lang="en-US" sz="3200" b="1" dirty="0">
                <a:solidFill>
                  <a:schemeClr val="bg1"/>
                </a:solidFill>
                <a:latin typeface="Arial" panose="020B0604020202020204" pitchFamily="34" charset="0"/>
                <a:cs typeface="Arial" panose="020B0604020202020204" pitchFamily="34" charset="0"/>
              </a:rPr>
              <a:t>AGATA SRP approved in 2024</a:t>
            </a:r>
          </a:p>
          <a:p>
            <a:pPr algn="l"/>
            <a:endParaRPr lang="en-US" sz="3200" b="1"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3200" b="1"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3200" b="1"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3200" b="1" dirty="0">
              <a:solidFill>
                <a:schemeClr val="bg1"/>
              </a:solidFill>
              <a:latin typeface="Arial" panose="020B0604020202020204" pitchFamily="34" charset="0"/>
              <a:cs typeface="Arial" panose="020B0604020202020204" pitchFamily="34" charset="0"/>
            </a:endParaRPr>
          </a:p>
        </p:txBody>
      </p:sp>
      <p:pic>
        <p:nvPicPr>
          <p:cNvPr id="10" name="Picture 2" descr="2021 Map of member countries 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7" y="5033695"/>
            <a:ext cx="11467201" cy="6039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DC2108-5BFF-1818-0608-7863810FF4C7}"/>
              </a:ext>
            </a:extLst>
          </p:cNvPr>
          <p:cNvSpPr txBox="1"/>
          <p:nvPr/>
        </p:nvSpPr>
        <p:spPr>
          <a:xfrm>
            <a:off x="146479" y="11284910"/>
            <a:ext cx="1221058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it-IT" sz="2400" b="1" i="0" u="none" strike="noStrike" cap="none" spc="0" normalizeH="0" dirty="0">
                <a:ln>
                  <a:noFill/>
                </a:ln>
                <a:solidFill>
                  <a:schemeClr val="bg1"/>
                </a:solidFill>
                <a:effectLst/>
                <a:uFillTx/>
                <a:latin typeface="Arial" panose="020B0604020202020204" pitchFamily="34" charset="0"/>
                <a:cs typeface="Arial" panose="020B0604020202020204" pitchFamily="34" charset="0"/>
                <a:sym typeface="Helvetica Neue"/>
              </a:rPr>
              <a:t>SCAR full </a:t>
            </a:r>
            <a:r>
              <a:rPr kumimoji="0" lang="it-IT" sz="2400" b="1" i="0" u="none" strike="noStrike" cap="none" spc="0" normalizeH="0" dirty="0" err="1">
                <a:ln>
                  <a:noFill/>
                </a:ln>
                <a:solidFill>
                  <a:schemeClr val="bg1"/>
                </a:solidFill>
                <a:effectLst/>
                <a:uFillTx/>
                <a:latin typeface="Arial" panose="020B0604020202020204" pitchFamily="34" charset="0"/>
                <a:cs typeface="Arial" panose="020B0604020202020204" pitchFamily="34" charset="0"/>
                <a:sym typeface="Helvetica Neue"/>
              </a:rPr>
              <a:t>members</a:t>
            </a:r>
            <a:r>
              <a:rPr kumimoji="0" lang="it-IT" sz="2400" b="1" i="0" u="none" strike="noStrike" cap="none" spc="0" normalizeH="0" dirty="0">
                <a:ln>
                  <a:noFill/>
                </a:ln>
                <a:solidFill>
                  <a:schemeClr val="bg1"/>
                </a:solidFill>
                <a:effectLst/>
                <a:uFillTx/>
                <a:latin typeface="Arial" panose="020B0604020202020204" pitchFamily="34" charset="0"/>
                <a:cs typeface="Arial" panose="020B0604020202020204" pitchFamily="34" charset="0"/>
                <a:sym typeface="Helvetica Neue"/>
              </a:rPr>
              <a:t> in dark blue </a:t>
            </a:r>
          </a:p>
          <a:p>
            <a:pPr algn="l"/>
            <a:r>
              <a:rPr kumimoji="0" lang="it-IT" sz="2400" i="1" u="none" strike="noStrike" cap="none" spc="0" normalizeH="0" dirty="0">
                <a:ln>
                  <a:noFill/>
                </a:ln>
                <a:solidFill>
                  <a:schemeClr val="bg1"/>
                </a:solidFill>
                <a:effectLst/>
                <a:uFillTx/>
                <a:latin typeface="Arial" panose="020B0604020202020204" pitchFamily="34" charset="0"/>
                <a:cs typeface="Arial" panose="020B0604020202020204" pitchFamily="34" charset="0"/>
                <a:sym typeface="Helvetica Neue"/>
              </a:rPr>
              <a:t>SCAR Associate </a:t>
            </a:r>
            <a:r>
              <a:rPr kumimoji="0" lang="it-IT" sz="2400" i="1" u="none" strike="noStrike" cap="none" spc="0" normalizeH="0" dirty="0" err="1">
                <a:ln>
                  <a:noFill/>
                </a:ln>
                <a:solidFill>
                  <a:schemeClr val="bg1"/>
                </a:solidFill>
                <a:effectLst/>
                <a:uFillTx/>
                <a:latin typeface="Arial" panose="020B0604020202020204" pitchFamily="34" charset="0"/>
                <a:cs typeface="Arial" panose="020B0604020202020204" pitchFamily="34" charset="0"/>
                <a:sym typeface="Helvetica Neue"/>
              </a:rPr>
              <a:t>members</a:t>
            </a:r>
            <a:r>
              <a:rPr kumimoji="0" lang="it-IT" sz="2400" i="1" u="none" strike="noStrike" cap="none" spc="0" normalizeH="0" dirty="0">
                <a:ln>
                  <a:noFill/>
                </a:ln>
                <a:solidFill>
                  <a:schemeClr val="bg1"/>
                </a:solidFill>
                <a:effectLst/>
                <a:uFillTx/>
                <a:latin typeface="Arial" panose="020B0604020202020204" pitchFamily="34" charset="0"/>
                <a:cs typeface="Arial" panose="020B0604020202020204" pitchFamily="34" charset="0"/>
                <a:sym typeface="Helvetica Neue"/>
              </a:rPr>
              <a:t> in light blue</a:t>
            </a:r>
            <a:endParaRPr kumimoji="0" lang="it-IT" sz="2400" i="1"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6" name="aurora_img_2005254_lrg">
            <a:hlinkClick r:id="" action="ppaction://media"/>
            <a:extLst>
              <a:ext uri="{FF2B5EF4-FFF2-40B4-BE49-F238E27FC236}">
                <a16:creationId xmlns:a16="http://schemas.microsoft.com/office/drawing/2014/main" id="{DC240F2C-0F7C-FDBB-670E-7104241B14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12801" y="2306408"/>
            <a:ext cx="12674661" cy="9505996"/>
          </a:xfrm>
          <a:prstGeom prst="rect">
            <a:avLst/>
          </a:prstGeom>
        </p:spPr>
      </p:pic>
      <p:sp>
        <p:nvSpPr>
          <p:cNvPr id="11" name="TextBox 10">
            <a:extLst>
              <a:ext uri="{FF2B5EF4-FFF2-40B4-BE49-F238E27FC236}">
                <a16:creationId xmlns:a16="http://schemas.microsoft.com/office/drawing/2014/main" id="{6AF021CA-D547-E114-BC91-BCC338D4F6A6}"/>
              </a:ext>
            </a:extLst>
          </p:cNvPr>
          <p:cNvSpPr txBox="1"/>
          <p:nvPr/>
        </p:nvSpPr>
        <p:spPr>
          <a:xfrm>
            <a:off x="287321" y="1928890"/>
            <a:ext cx="10533787"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defTabSz="2438338"/>
            <a:r>
              <a:rPr lang="en-US" sz="2800" dirty="0">
                <a:solidFill>
                  <a:schemeClr val="bg1"/>
                </a:solidFill>
                <a:latin typeface="Arial"/>
                <a:cs typeface="Arial"/>
              </a:rPr>
              <a:t>Until August 2024 SCAR was running 3 SRPs, none of them on dealt with upper atmosphere physics and solar-terrestrial relationships. In August 2024, during the Delegates Meeting the AGATA Scientific Research Program was approved.</a:t>
            </a:r>
          </a:p>
        </p:txBody>
      </p:sp>
    </p:spTree>
    <p:extLst>
      <p:ext uri="{BB962C8B-B14F-4D97-AF65-F5344CB8AC3E}">
        <p14:creationId xmlns:p14="http://schemas.microsoft.com/office/powerpoint/2010/main" val="871847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20646" y="-26076"/>
            <a:ext cx="11570399" cy="13768152"/>
          </a:xfrm>
          <a:prstGeom prst="rect">
            <a:avLst/>
          </a:prstGeom>
          <a:solidFill>
            <a:srgbClr val="24456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it-IT" dirty="0"/>
          </a:p>
          <a:p>
            <a:pPr defTabSz="825500">
              <a:defRPr sz="3200">
                <a:solidFill>
                  <a:srgbClr val="FFFFFF"/>
                </a:solidFill>
                <a:latin typeface="Helvetica Neue Medium"/>
                <a:ea typeface="Helvetica Neue Medium"/>
                <a:cs typeface="Helvetica Neue Medium"/>
                <a:sym typeface="Helvetica Neue Medium"/>
              </a:defRPr>
            </a:pPr>
            <a:endParaRPr lang="it-IT" dirty="0"/>
          </a:p>
          <a:p>
            <a:pPr defTabSz="825500">
              <a:defRPr sz="3200">
                <a:solidFill>
                  <a:srgbClr val="FFFFFF"/>
                </a:solidFill>
                <a:latin typeface="Helvetica Neue Medium"/>
                <a:ea typeface="Helvetica Neue Medium"/>
                <a:cs typeface="Helvetica Neue Medium"/>
                <a:sym typeface="Helvetica Neue Medium"/>
              </a:defRPr>
            </a:pPr>
            <a:endParaRPr lang="it-IT" dirty="0"/>
          </a:p>
          <a:p>
            <a:pPr defTabSz="825500">
              <a:defRPr sz="3200">
                <a:solidFill>
                  <a:srgbClr val="FFFFFF"/>
                </a:solidFill>
                <a:latin typeface="Helvetica Neue Medium"/>
                <a:ea typeface="Helvetica Neue Medium"/>
                <a:cs typeface="Helvetica Neue Medium"/>
                <a:sym typeface="Helvetica Neue Medium"/>
              </a:defRPr>
            </a:pPr>
            <a:endParaRPr lang="it-IT" dirty="0"/>
          </a:p>
          <a:p>
            <a:pPr defTabSz="825500">
              <a:defRPr sz="3200">
                <a:solidFill>
                  <a:srgbClr val="FFFFFF"/>
                </a:solidFill>
                <a:latin typeface="Helvetica Neue Medium"/>
                <a:ea typeface="Helvetica Neue Medium"/>
                <a:cs typeface="Helvetica Neue Medium"/>
                <a:sym typeface="Helvetica Neue Medium"/>
              </a:defRPr>
            </a:pPr>
            <a:endParaRPr lang="it-IT" dirty="0"/>
          </a:p>
        </p:txBody>
      </p:sp>
      <p:sp>
        <p:nvSpPr>
          <p:cNvPr id="4" name="Rettangolo 3"/>
          <p:cNvSpPr/>
          <p:nvPr/>
        </p:nvSpPr>
        <p:spPr>
          <a:xfrm>
            <a:off x="214001" y="7557438"/>
            <a:ext cx="10740148" cy="4524315"/>
          </a:xfrm>
          <a:prstGeom prst="rect">
            <a:avLst/>
          </a:prstGeom>
        </p:spPr>
        <p:txBody>
          <a:bodyPr wrap="square">
            <a:spAutoFit/>
          </a:bodyPr>
          <a:lstStyle/>
          <a:p>
            <a:pPr marL="457200" indent="-457200" algn="l" fontAlgn="base">
              <a:buFont typeface="Wingdings" pitchFamily="2" charset="2"/>
              <a:buChar char="ü"/>
            </a:pPr>
            <a:r>
              <a:rPr lang="en-US" sz="3200" b="1" dirty="0">
                <a:solidFill>
                  <a:schemeClr val="bg1"/>
                </a:solidFill>
                <a:latin typeface="Arial" panose="020B0604020202020204" pitchFamily="34" charset="0"/>
                <a:cs typeface="Arial" panose="020B0604020202020204" pitchFamily="34" charset="0"/>
              </a:rPr>
              <a:t>How are different atmospheric layers coupled in the Antarctic?</a:t>
            </a:r>
          </a:p>
          <a:p>
            <a:pPr marL="457200" indent="-457200" algn="l" fontAlgn="base">
              <a:buFont typeface="Wingdings" pitchFamily="2" charset="2"/>
              <a:buChar char="ü"/>
            </a:pPr>
            <a:endParaRPr lang="en-US" sz="3200" b="1" dirty="0">
              <a:solidFill>
                <a:schemeClr val="bg1"/>
              </a:solidFill>
              <a:latin typeface="Arial" panose="020B0604020202020204" pitchFamily="34" charset="0"/>
              <a:cs typeface="Arial" panose="020B0604020202020204" pitchFamily="34" charset="0"/>
            </a:endParaRPr>
          </a:p>
          <a:p>
            <a:pPr marL="457200" indent="-457200" algn="just" fontAlgn="base">
              <a:buFont typeface="Wingdings" pitchFamily="2" charset="2"/>
              <a:buChar char="ü"/>
            </a:pPr>
            <a:r>
              <a:rPr lang="en-US" sz="3200" b="1" dirty="0">
                <a:solidFill>
                  <a:schemeClr val="bg1"/>
                </a:solidFill>
                <a:latin typeface="Arial" panose="020B0604020202020204" pitchFamily="34" charset="0"/>
                <a:cs typeface="Arial" panose="020B0604020202020204" pitchFamily="34" charset="0"/>
              </a:rPr>
              <a:t>How does the Antarctic upper atmosphere respond to increased geomagnetic activity, including energy transfer from space?</a:t>
            </a:r>
          </a:p>
          <a:p>
            <a:pPr marL="457200" indent="-457200" algn="just" fontAlgn="base">
              <a:buFont typeface="Wingdings" pitchFamily="2" charset="2"/>
              <a:buChar char="ü"/>
            </a:pPr>
            <a:endParaRPr lang="en-US" sz="3200" b="1" dirty="0">
              <a:solidFill>
                <a:schemeClr val="bg1"/>
              </a:solidFill>
              <a:latin typeface="Arial" panose="020B0604020202020204" pitchFamily="34" charset="0"/>
              <a:cs typeface="Arial" panose="020B0604020202020204" pitchFamily="34" charset="0"/>
            </a:endParaRPr>
          </a:p>
          <a:p>
            <a:pPr marL="457200" indent="-457200" algn="just" fontAlgn="base">
              <a:buFont typeface="Wingdings" pitchFamily="2" charset="2"/>
              <a:buChar char="ü"/>
            </a:pPr>
            <a:r>
              <a:rPr lang="en-US" sz="3200" b="1" dirty="0">
                <a:solidFill>
                  <a:schemeClr val="bg1"/>
                </a:solidFill>
                <a:latin typeface="Arial" panose="020B0604020202020204" pitchFamily="34" charset="0"/>
                <a:cs typeface="Arial" panose="020B0604020202020204" pitchFamily="34" charset="0"/>
              </a:rPr>
              <a:t>How does the whole polar atmosphere impact short- and long-term climate variations?</a:t>
            </a:r>
          </a:p>
        </p:txBody>
      </p:sp>
      <p:sp>
        <p:nvSpPr>
          <p:cNvPr id="7" name="Rettangolo 6"/>
          <p:cNvSpPr/>
          <p:nvPr/>
        </p:nvSpPr>
        <p:spPr>
          <a:xfrm>
            <a:off x="214001" y="3488136"/>
            <a:ext cx="11007246" cy="2062103"/>
          </a:xfrm>
          <a:prstGeom prst="rect">
            <a:avLst/>
          </a:prstGeom>
          <a:ln w="66675">
            <a:solidFill>
              <a:schemeClr val="bg1"/>
            </a:solidFill>
          </a:ln>
        </p:spPr>
        <p:txBody>
          <a:bodyPr wrap="square">
            <a:spAutoFit/>
          </a:bodyPr>
          <a:lstStyle/>
          <a:p>
            <a:pPr algn="l"/>
            <a:r>
              <a:rPr lang="en-US" sz="3200" b="1" dirty="0">
                <a:solidFill>
                  <a:schemeClr val="bg1"/>
                </a:solidFill>
                <a:latin typeface="Arial" panose="020B0604020202020204" pitchFamily="34" charset="0"/>
                <a:cs typeface="Arial" panose="020B0604020202020204" pitchFamily="34" charset="0"/>
              </a:rPr>
              <a:t>The AGATA SRP aims to significantly advance the current knowledge of the Antarctic atmosphere and </a:t>
            </a:r>
            <a:r>
              <a:rPr lang="en-US" sz="3200" b="1" dirty="0" err="1">
                <a:solidFill>
                  <a:schemeClr val="bg1"/>
                </a:solidFill>
                <a:latin typeface="Arial" panose="020B0604020202020204" pitchFamily="34" charset="0"/>
                <a:cs typeface="Arial" panose="020B0604020202020204" pitchFamily="34" charset="0"/>
              </a:rPr>
              <a:t>geospace</a:t>
            </a:r>
            <a:r>
              <a:rPr lang="en-US" sz="3200" b="1" dirty="0">
                <a:solidFill>
                  <a:schemeClr val="bg1"/>
                </a:solidFill>
                <a:latin typeface="Arial" panose="020B0604020202020204" pitchFamily="34" charset="0"/>
                <a:cs typeface="Arial" panose="020B0604020202020204" pitchFamily="34" charset="0"/>
              </a:rPr>
              <a:t>, also in the global and interhemispheric context.</a:t>
            </a:r>
            <a:endParaRPr lang="it-IT" sz="3200" b="1" dirty="0">
              <a:solidFill>
                <a:schemeClr val="bg1"/>
              </a:solidFill>
              <a:latin typeface="Arial" panose="020B0604020202020204" pitchFamily="34" charset="0"/>
              <a:cs typeface="Arial" panose="020B0604020202020204" pitchFamily="34" charset="0"/>
            </a:endParaRP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01" y="273108"/>
            <a:ext cx="11113127" cy="1944797"/>
          </a:xfrm>
          <a:prstGeom prst="rect">
            <a:avLst/>
          </a:prstGeom>
        </p:spPr>
      </p:pic>
      <p:sp>
        <p:nvSpPr>
          <p:cNvPr id="3" name="CasellaDiTesto 2">
            <a:extLst>
              <a:ext uri="{FF2B5EF4-FFF2-40B4-BE49-F238E27FC236}">
                <a16:creationId xmlns:a16="http://schemas.microsoft.com/office/drawing/2014/main" id="{3ED6F301-17B8-9326-4539-B3CB216D1FD4}"/>
              </a:ext>
            </a:extLst>
          </p:cNvPr>
          <p:cNvSpPr txBox="1"/>
          <p:nvPr/>
        </p:nvSpPr>
        <p:spPr>
          <a:xfrm>
            <a:off x="362889" y="2494649"/>
            <a:ext cx="279563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3600" b="1" dirty="0">
                <a:solidFill>
                  <a:schemeClr val="bg1"/>
                </a:solidFill>
                <a:latin typeface="Arial" panose="020B0604020202020204" pitchFamily="34" charset="0"/>
                <a:cs typeface="Arial" panose="020B0604020202020204" pitchFamily="34" charset="0"/>
              </a:rPr>
              <a:t>RATIONALE</a:t>
            </a:r>
          </a:p>
          <a:p>
            <a:pPr marL="0" marR="0" indent="0" algn="ctr" defTabSz="2438338" rtl="0" fontAlgn="auto" latinLnBrk="0" hangingPunct="0">
              <a:lnSpc>
                <a:spcPct val="100000"/>
              </a:lnSpc>
              <a:spcBef>
                <a:spcPts val="0"/>
              </a:spcBef>
              <a:spcAft>
                <a:spcPts val="0"/>
              </a:spcAft>
              <a:buClrTx/>
              <a:buSzTx/>
              <a:buFontTx/>
              <a:buNone/>
              <a:tabLst/>
            </a:pPr>
            <a:endParaRPr kumimoji="0" lang="it-IT"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2" name="aurora_img_2005254_lrg">
            <a:hlinkClick r:id="" action="ppaction://media"/>
            <a:extLst>
              <a:ext uri="{FF2B5EF4-FFF2-40B4-BE49-F238E27FC236}">
                <a16:creationId xmlns:a16="http://schemas.microsoft.com/office/drawing/2014/main" id="{E7919DDF-6E39-5470-6379-9E22E517D2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12801" y="2306408"/>
            <a:ext cx="12674661" cy="9505996"/>
          </a:xfrm>
          <a:prstGeom prst="rect">
            <a:avLst/>
          </a:prstGeom>
        </p:spPr>
      </p:pic>
    </p:spTree>
    <p:extLst>
      <p:ext uri="{BB962C8B-B14F-4D97-AF65-F5344CB8AC3E}">
        <p14:creationId xmlns:p14="http://schemas.microsoft.com/office/powerpoint/2010/main" val="434125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remove"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41291" y="-26076"/>
            <a:ext cx="11570399" cy="13768152"/>
          </a:xfrm>
          <a:prstGeom prst="rect">
            <a:avLst/>
          </a:prstGeom>
          <a:solidFill>
            <a:srgbClr val="24456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9600" b="1" dirty="0">
              <a:latin typeface="Arial" panose="020B0604020202020204" pitchFamily="34" charset="0"/>
              <a:cs typeface="Arial" panose="020B0604020202020204" pitchFamily="34" charset="0"/>
            </a:endParaRPr>
          </a:p>
        </p:txBody>
      </p:sp>
      <p:sp>
        <p:nvSpPr>
          <p:cNvPr id="163" name="Lorem ipsum dolor sit amet, consectetur adipiscing elit, sed do eiusmod tempor incididunt ut labore et dolore magna aliqua.…"/>
          <p:cNvSpPr txBox="1"/>
          <p:nvPr/>
        </p:nvSpPr>
        <p:spPr>
          <a:xfrm>
            <a:off x="11802845" y="67796"/>
            <a:ext cx="11915981" cy="13706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What is the </a:t>
            </a:r>
            <a:r>
              <a:rPr lang="en-US" sz="2600" b="1" dirty="0"/>
              <a:t>role of coupling between the neutral and the ionized layers </a:t>
            </a:r>
            <a:r>
              <a:rPr lang="en-US" sz="2600" dirty="0"/>
              <a:t>in the atmosphere at the poles </a:t>
            </a:r>
            <a:r>
              <a:rPr lang="en-US" sz="2600" b="1" dirty="0"/>
              <a:t>for the global atmospheric circulation and energy transfer through different atmospheric layers?</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How can we </a:t>
            </a:r>
            <a:r>
              <a:rPr lang="en-US" sz="2600" b="1" dirty="0"/>
              <a:t>improve the modeling of the coupling</a:t>
            </a:r>
            <a:r>
              <a:rPr lang="en-US" sz="2600" dirty="0"/>
              <a:t> of the neutral atmosphere to the ionized atmosphere at high latitudes?</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Due to the nearly vertical geometry of the geomagnetic field lines, the magnetic reconnection between the Earth’s magnetic field and the IMF results in a prompt response of the high latitude ionosphere to fluctuations in the solar wind. </a:t>
            </a:r>
            <a:r>
              <a:rPr lang="en-US" sz="2600" b="1" dirty="0"/>
              <a:t>How prompt is that reaction and how does the electric field penetrate to low latitude?</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The effects of solar perturbations on the upper atmosphere over the poles are often </a:t>
            </a:r>
            <a:r>
              <a:rPr lang="en-US" sz="2600" b="1" dirty="0"/>
              <a:t>asymmetric</a:t>
            </a:r>
            <a:r>
              <a:rPr lang="en-US" sz="2600" dirty="0"/>
              <a:t>. </a:t>
            </a:r>
            <a:r>
              <a:rPr lang="en-US" sz="2600" b="1" dirty="0"/>
              <a:t>Do we fully understand the reason for such asymmetries?</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Can we interpret </a:t>
            </a:r>
            <a:r>
              <a:rPr lang="en-US" sz="2600" b="1" dirty="0" err="1"/>
              <a:t>plasmaspheric</a:t>
            </a:r>
            <a:r>
              <a:rPr lang="en-US" sz="2600" b="1" dirty="0"/>
              <a:t> erosion as the signature of electric field penetration</a:t>
            </a:r>
            <a:r>
              <a:rPr lang="en-US" sz="2600" dirty="0"/>
              <a:t> from high to low latitudes during geomagnetic storms?</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Can we identify when ionospheric plasma structuring at high latitudes appears as </a:t>
            </a:r>
            <a:r>
              <a:rPr lang="en-US" sz="2600" b="1" dirty="0"/>
              <a:t>fragmentation</a:t>
            </a:r>
            <a:r>
              <a:rPr lang="en-US" sz="2600" dirty="0"/>
              <a:t> from large to smaller-scale structures or vice versa as </a:t>
            </a:r>
            <a:r>
              <a:rPr lang="en-US" sz="2600" b="1" dirty="0"/>
              <a:t>clustering</a:t>
            </a:r>
            <a:r>
              <a:rPr lang="en-US" sz="2600" dirty="0"/>
              <a:t> of small-scale irregularities into larger-scale configurations? What are the </a:t>
            </a:r>
            <a:r>
              <a:rPr lang="en-US" sz="2600" b="1" dirty="0"/>
              <a:t>mechanisms</a:t>
            </a:r>
            <a:r>
              <a:rPr lang="en-US" sz="2600" dirty="0"/>
              <a:t> for each of these forms of restructuring?</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Can we understand the </a:t>
            </a:r>
            <a:r>
              <a:rPr lang="en-US" sz="2600" b="1" dirty="0"/>
              <a:t>origin of the long-term behavior </a:t>
            </a:r>
            <a:r>
              <a:rPr lang="en-US" sz="2600" dirty="0"/>
              <a:t>of the polar ionosphere and discriminate between </a:t>
            </a:r>
            <a:r>
              <a:rPr lang="en-US" sz="2600" b="1" dirty="0"/>
              <a:t>natural</a:t>
            </a:r>
            <a:r>
              <a:rPr lang="en-US" sz="2600" dirty="0"/>
              <a:t> and </a:t>
            </a:r>
            <a:r>
              <a:rPr lang="en-US" sz="2600" b="1" dirty="0"/>
              <a:t>anthropogenic</a:t>
            </a:r>
            <a:r>
              <a:rPr lang="en-US" sz="2600" dirty="0"/>
              <a:t> contributions to such change?</a:t>
            </a:r>
          </a:p>
          <a:p>
            <a:pPr marL="514350" indent="-514350" algn="l" defTabSz="457200">
              <a:buFont typeface="+mj-lt"/>
              <a:buAutoNum type="arabicPeriod"/>
              <a:defRPr sz="3000">
                <a:solidFill>
                  <a:srgbClr val="244566"/>
                </a:solidFill>
                <a:latin typeface="Arial"/>
                <a:ea typeface="Arial"/>
                <a:cs typeface="Arial"/>
                <a:sym typeface="Arial"/>
              </a:defRPr>
            </a:pPr>
            <a:endParaRPr lang="en-US" sz="2600" dirty="0"/>
          </a:p>
          <a:p>
            <a:pPr marL="514350" indent="-514350" algn="l" defTabSz="457200">
              <a:buFont typeface="+mj-lt"/>
              <a:buAutoNum type="arabicPeriod"/>
              <a:defRPr sz="3000">
                <a:solidFill>
                  <a:srgbClr val="244566"/>
                </a:solidFill>
                <a:latin typeface="Arial"/>
                <a:ea typeface="Arial"/>
                <a:cs typeface="Arial"/>
                <a:sym typeface="Arial"/>
              </a:defRPr>
            </a:pPr>
            <a:r>
              <a:rPr lang="en-US" sz="2600" dirty="0"/>
              <a:t>Is it possible to identify the contribution of </a:t>
            </a:r>
            <a:r>
              <a:rPr lang="en-US" sz="2600" b="1" dirty="0"/>
              <a:t>anthropogenic</a:t>
            </a:r>
            <a:r>
              <a:rPr lang="en-US" sz="2600" dirty="0"/>
              <a:t> and</a:t>
            </a:r>
            <a:r>
              <a:rPr lang="en-US" sz="2600" b="1" dirty="0"/>
              <a:t> natural sources</a:t>
            </a:r>
            <a:r>
              <a:rPr lang="en-US" sz="2600" dirty="0"/>
              <a:t> in the assessment of </a:t>
            </a:r>
            <a:r>
              <a:rPr lang="en-US" sz="2600" b="1" dirty="0"/>
              <a:t>climate change </a:t>
            </a:r>
            <a:r>
              <a:rPr lang="en-US" sz="2600" dirty="0"/>
              <a:t>over the poles?</a:t>
            </a:r>
          </a:p>
          <a:p>
            <a:pPr algn="l" defTabSz="457200">
              <a:defRPr sz="3000">
                <a:solidFill>
                  <a:srgbClr val="244566"/>
                </a:solidFill>
                <a:latin typeface="Arial"/>
                <a:ea typeface="Arial"/>
                <a:cs typeface="Arial"/>
                <a:sym typeface="Arial"/>
              </a:defRPr>
            </a:pPr>
            <a:endParaRPr lang="en-US" sz="2600" dirty="0"/>
          </a:p>
          <a:p>
            <a:pPr algn="l" defTabSz="457200">
              <a:defRPr sz="3000">
                <a:solidFill>
                  <a:srgbClr val="244566"/>
                </a:solidFill>
                <a:latin typeface="Arial"/>
                <a:ea typeface="Arial"/>
                <a:cs typeface="Arial"/>
                <a:sym typeface="Arial"/>
              </a:defRPr>
            </a:pPr>
            <a:r>
              <a:rPr lang="en-US" sz="2600" b="1" dirty="0"/>
              <a:t>… </a:t>
            </a:r>
            <a:r>
              <a:rPr lang="en-GB" sz="2600" b="1" dirty="0">
                <a:solidFill>
                  <a:srgbClr val="244566"/>
                </a:solidFill>
                <a:latin typeface="Arial"/>
                <a:ea typeface="Arial"/>
                <a:cs typeface="Arial"/>
              </a:rPr>
              <a:t>MORE TO COME!</a:t>
            </a:r>
          </a:p>
        </p:txBody>
      </p:sp>
      <p:sp>
        <p:nvSpPr>
          <p:cNvPr id="164" name="Lorem ipsum dolor sit amet"/>
          <p:cNvSpPr txBox="1"/>
          <p:nvPr/>
        </p:nvSpPr>
        <p:spPr>
          <a:xfrm>
            <a:off x="232446" y="267850"/>
            <a:ext cx="11004762"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defRPr sz="3500" b="1" cap="all">
                <a:solidFill>
                  <a:srgbClr val="244566"/>
                </a:solidFill>
                <a:latin typeface="Arial"/>
                <a:ea typeface="Arial"/>
                <a:cs typeface="Arial"/>
                <a:sym typeface="Arial"/>
              </a:defRPr>
            </a:lvl1pPr>
          </a:lstStyle>
          <a:p>
            <a:r>
              <a:rPr lang="it-IT" dirty="0">
                <a:solidFill>
                  <a:schemeClr val="bg1"/>
                </a:solidFill>
              </a:rPr>
              <a:t>SCIENTIFIC OPEN QUESTIONS TO ADDRESS</a:t>
            </a:r>
            <a:endParaRPr dirty="0">
              <a:solidFill>
                <a:schemeClr val="bg1"/>
              </a:solidFill>
            </a:endParaRPr>
          </a:p>
        </p:txBody>
      </p:sp>
      <p:pic>
        <p:nvPicPr>
          <p:cNvPr id="2" name="Immagine 1">
            <a:extLst>
              <a:ext uri="{FF2B5EF4-FFF2-40B4-BE49-F238E27FC236}">
                <a16:creationId xmlns:a16="http://schemas.microsoft.com/office/drawing/2014/main" id="{369D787B-65D3-57FC-BF5B-A781437CD2B2}"/>
              </a:ext>
            </a:extLst>
          </p:cNvPr>
          <p:cNvPicPr>
            <a:picLocks noChangeAspect="1"/>
          </p:cNvPicPr>
          <p:nvPr/>
        </p:nvPicPr>
        <p:blipFill>
          <a:blip r:embed="rId3"/>
          <a:stretch>
            <a:fillRect/>
          </a:stretch>
        </p:blipFill>
        <p:spPr>
          <a:xfrm>
            <a:off x="23097475" y="12412494"/>
            <a:ext cx="1186988" cy="1278295"/>
          </a:xfrm>
          <a:prstGeom prst="rect">
            <a:avLst/>
          </a:prstGeom>
        </p:spPr>
      </p:pic>
      <p:pic>
        <p:nvPicPr>
          <p:cNvPr id="1026" name="Picture 2" descr="https://dragonflytraining.files.wordpress.com/2013/10/man-with-question-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50" y="1530092"/>
            <a:ext cx="10342789" cy="1034278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flipH="1">
            <a:off x="8886299" y="13147612"/>
            <a:ext cx="236523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2000" b="0" i="1" u="none" strike="noStrike" cap="none" spc="0" normalizeH="0" baseline="0" dirty="0">
                <a:ln>
                  <a:noFill/>
                </a:ln>
                <a:solidFill>
                  <a:schemeClr val="bg1"/>
                </a:solidFill>
                <a:effectLst/>
                <a:uFillTx/>
                <a:latin typeface="+mn-lt"/>
                <a:ea typeface="+mn-ea"/>
                <a:cs typeface="+mn-cs"/>
                <a:sym typeface="Helvetica Neue"/>
              </a:rPr>
              <a:t>Wordpress.com</a:t>
            </a:r>
          </a:p>
        </p:txBody>
      </p:sp>
    </p:spTree>
    <p:extLst>
      <p:ext uri="{BB962C8B-B14F-4D97-AF65-F5344CB8AC3E}">
        <p14:creationId xmlns:p14="http://schemas.microsoft.com/office/powerpoint/2010/main" val="3683659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 calcmode="lin" valueType="num">
                                      <p:cBhvr additive="base">
                                        <p:cTn id="7" dur="500" fill="hold"/>
                                        <p:tgtEl>
                                          <p:spTgt spid="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63">
                                            <p:txEl>
                                              <p:pRg st="2" end="2"/>
                                            </p:txEl>
                                          </p:spTgt>
                                        </p:tgtEl>
                                        <p:attrNameLst>
                                          <p:attrName>style.visibility</p:attrName>
                                        </p:attrNameLst>
                                      </p:cBhvr>
                                      <p:to>
                                        <p:strVal val="visible"/>
                                      </p:to>
                                    </p:set>
                                    <p:anim calcmode="lin" valueType="num">
                                      <p:cBhvr additive="base">
                                        <p:cTn id="13" dur="500" fill="hold"/>
                                        <p:tgtEl>
                                          <p:spTgt spid="1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63">
                                            <p:txEl>
                                              <p:pRg st="4" end="4"/>
                                            </p:txEl>
                                          </p:spTgt>
                                        </p:tgtEl>
                                        <p:attrNameLst>
                                          <p:attrName>style.visibility</p:attrName>
                                        </p:attrNameLst>
                                      </p:cBhvr>
                                      <p:to>
                                        <p:strVal val="visible"/>
                                      </p:to>
                                    </p:set>
                                    <p:anim calcmode="lin" valueType="num">
                                      <p:cBhvr additive="base">
                                        <p:cTn id="19" dur="500" fill="hold"/>
                                        <p:tgtEl>
                                          <p:spTgt spid="1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3">
                                            <p:txEl>
                                              <p:pRg st="6" end="6"/>
                                            </p:txEl>
                                          </p:spTgt>
                                        </p:tgtEl>
                                        <p:attrNameLst>
                                          <p:attrName>style.visibility</p:attrName>
                                        </p:attrNameLst>
                                      </p:cBhvr>
                                      <p:to>
                                        <p:strVal val="visible"/>
                                      </p:to>
                                    </p:set>
                                    <p:anim calcmode="lin" valueType="num">
                                      <p:cBhvr additive="base">
                                        <p:cTn id="25" dur="500" fill="hold"/>
                                        <p:tgtEl>
                                          <p:spTgt spid="1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63">
                                            <p:txEl>
                                              <p:pRg st="8" end="8"/>
                                            </p:txEl>
                                          </p:spTgt>
                                        </p:tgtEl>
                                        <p:attrNameLst>
                                          <p:attrName>style.visibility</p:attrName>
                                        </p:attrNameLst>
                                      </p:cBhvr>
                                      <p:to>
                                        <p:strVal val="visible"/>
                                      </p:to>
                                    </p:set>
                                    <p:anim calcmode="lin" valueType="num">
                                      <p:cBhvr additive="base">
                                        <p:cTn id="31" dur="500" fill="hold"/>
                                        <p:tgtEl>
                                          <p:spTgt spid="1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163">
                                            <p:txEl>
                                              <p:pRg st="10" end="10"/>
                                            </p:txEl>
                                          </p:spTgt>
                                        </p:tgtEl>
                                        <p:attrNameLst>
                                          <p:attrName>style.visibility</p:attrName>
                                        </p:attrNameLst>
                                      </p:cBhvr>
                                      <p:to>
                                        <p:strVal val="visible"/>
                                      </p:to>
                                    </p:set>
                                    <p:anim calcmode="lin" valueType="num">
                                      <p:cBhvr additive="base">
                                        <p:cTn id="37" dur="500" fill="hold"/>
                                        <p:tgtEl>
                                          <p:spTgt spid="163">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63">
                                            <p:txEl>
                                              <p:pRg st="12" end="12"/>
                                            </p:txEl>
                                          </p:spTgt>
                                        </p:tgtEl>
                                        <p:attrNameLst>
                                          <p:attrName>style.visibility</p:attrName>
                                        </p:attrNameLst>
                                      </p:cBhvr>
                                      <p:to>
                                        <p:strVal val="visible"/>
                                      </p:to>
                                    </p:set>
                                    <p:anim calcmode="lin" valueType="num">
                                      <p:cBhvr additive="base">
                                        <p:cTn id="43" dur="500" fill="hold"/>
                                        <p:tgtEl>
                                          <p:spTgt spid="163">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3">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63">
                                            <p:txEl>
                                              <p:pRg st="14" end="14"/>
                                            </p:txEl>
                                          </p:spTgt>
                                        </p:tgtEl>
                                        <p:attrNameLst>
                                          <p:attrName>style.visibility</p:attrName>
                                        </p:attrNameLst>
                                      </p:cBhvr>
                                      <p:to>
                                        <p:strVal val="visible"/>
                                      </p:to>
                                    </p:set>
                                    <p:anim calcmode="lin" valueType="num">
                                      <p:cBhvr additive="base">
                                        <p:cTn id="49" dur="500" fill="hold"/>
                                        <p:tgtEl>
                                          <p:spTgt spid="163">
                                            <p:txEl>
                                              <p:pRg st="14" end="1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63">
                                            <p:txEl>
                                              <p:pRg st="14" end="14"/>
                                            </p:txEl>
                                          </p:spTgt>
                                        </p:tgtEl>
                                        <p:attrNameLst>
                                          <p:attrName>ppt_y</p:attrName>
                                        </p:attrNameLst>
                                      </p:cBhvr>
                                      <p:tavLst>
                                        <p:tav tm="0">
                                          <p:val>
                                            <p:strVal val="0-#ppt_h/2"/>
                                          </p:val>
                                        </p:tav>
                                        <p:tav tm="100000">
                                          <p:val>
                                            <p:strVal val="#ppt_y"/>
                                          </p:val>
                                        </p:tav>
                                      </p:tavLst>
                                    </p:anim>
                                  </p:childTnLst>
                                </p:cTn>
                              </p:par>
                            </p:childTnLst>
                          </p:cTn>
                        </p:par>
                        <p:par>
                          <p:cTn id="51" fill="hold">
                            <p:stCondLst>
                              <p:cond delay="500"/>
                            </p:stCondLst>
                            <p:childTnLst>
                              <p:par>
                                <p:cTn id="52" presetID="2" presetClass="entr" presetSubtype="9" fill="hold" nodeType="afterEffect">
                                  <p:stCondLst>
                                    <p:cond delay="0"/>
                                  </p:stCondLst>
                                  <p:childTnLst>
                                    <p:set>
                                      <p:cBhvr>
                                        <p:cTn id="53" dur="1" fill="hold">
                                          <p:stCondLst>
                                            <p:cond delay="0"/>
                                          </p:stCondLst>
                                        </p:cTn>
                                        <p:tgtEl>
                                          <p:spTgt spid="163">
                                            <p:txEl>
                                              <p:pRg st="16" end="16"/>
                                            </p:txEl>
                                          </p:spTgt>
                                        </p:tgtEl>
                                        <p:attrNameLst>
                                          <p:attrName>style.visibility</p:attrName>
                                        </p:attrNameLst>
                                      </p:cBhvr>
                                      <p:to>
                                        <p:strVal val="visible"/>
                                      </p:to>
                                    </p:set>
                                    <p:anim calcmode="lin" valueType="num">
                                      <p:cBhvr additive="base">
                                        <p:cTn id="54" dur="1500" fill="hold"/>
                                        <p:tgtEl>
                                          <p:spTgt spid="163">
                                            <p:txEl>
                                              <p:pRg st="16" end="16"/>
                                            </p:txEl>
                                          </p:spTgt>
                                        </p:tgtEl>
                                        <p:attrNameLst>
                                          <p:attrName>ppt_x</p:attrName>
                                        </p:attrNameLst>
                                      </p:cBhvr>
                                      <p:tavLst>
                                        <p:tav tm="0">
                                          <p:val>
                                            <p:strVal val="0-#ppt_w/2"/>
                                          </p:val>
                                        </p:tav>
                                        <p:tav tm="100000">
                                          <p:val>
                                            <p:strVal val="#ppt_x"/>
                                          </p:val>
                                        </p:tav>
                                      </p:tavLst>
                                    </p:anim>
                                    <p:anim calcmode="lin" valueType="num">
                                      <p:cBhvr additive="base">
                                        <p:cTn id="55" dur="1500" fill="hold"/>
                                        <p:tgtEl>
                                          <p:spTgt spid="163">
                                            <p:txEl>
                                              <p:pRg st="16" end="1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41291" y="-26076"/>
            <a:ext cx="11570399" cy="13768152"/>
          </a:xfrm>
          <a:prstGeom prst="rect">
            <a:avLst/>
          </a:prstGeom>
          <a:solidFill>
            <a:srgbClr val="24456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9600" b="1" dirty="0">
              <a:latin typeface="Arial" panose="020B0604020202020204" pitchFamily="34" charset="0"/>
              <a:cs typeface="Arial" panose="020B0604020202020204" pitchFamily="34" charset="0"/>
            </a:endParaRPr>
          </a:p>
        </p:txBody>
      </p:sp>
      <p:sp>
        <p:nvSpPr>
          <p:cNvPr id="163" name="Lorem ipsum dolor sit amet, consectetur adipiscing elit, sed do eiusmod tempor incididunt ut labore et dolore magna aliqua.…"/>
          <p:cNvSpPr txBox="1"/>
          <p:nvPr/>
        </p:nvSpPr>
        <p:spPr>
          <a:xfrm>
            <a:off x="11689849" y="17605"/>
            <a:ext cx="12594614" cy="13367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3000">
                <a:solidFill>
                  <a:srgbClr val="244566"/>
                </a:solidFill>
                <a:latin typeface="Arial"/>
                <a:ea typeface="Arial"/>
                <a:cs typeface="Arial"/>
                <a:sym typeface="Arial"/>
              </a:defRPr>
            </a:pPr>
            <a:r>
              <a:rPr lang="en-GB" sz="2600" b="1" dirty="0">
                <a:sym typeface="Arial"/>
              </a:rPr>
              <a:t>Water Vapour: </a:t>
            </a:r>
            <a:r>
              <a:rPr lang="en-GB" sz="2600" dirty="0">
                <a:sym typeface="Arial"/>
              </a:rPr>
              <a:t>the AGATA Team will investigate the water vapour, one of the most important natural greenhouse gases but also one of the most difficult parameters to measure and quantify. </a:t>
            </a:r>
          </a:p>
          <a:p>
            <a:pPr algn="l" defTabSz="457200">
              <a:defRPr sz="3000">
                <a:solidFill>
                  <a:srgbClr val="244566"/>
                </a:solidFill>
                <a:latin typeface="Arial"/>
                <a:ea typeface="Arial"/>
                <a:cs typeface="Arial"/>
                <a:sym typeface="Arial"/>
              </a:defRPr>
            </a:pPr>
            <a:endParaRPr lang="en-GB" sz="2600" dirty="0">
              <a:sym typeface="Arial"/>
            </a:endParaRPr>
          </a:p>
          <a:p>
            <a:pPr algn="l" defTabSz="457200">
              <a:defRPr sz="3000">
                <a:solidFill>
                  <a:srgbClr val="244566"/>
                </a:solidFill>
                <a:latin typeface="Arial"/>
                <a:ea typeface="Arial"/>
                <a:cs typeface="Arial"/>
                <a:sym typeface="Arial"/>
              </a:defRPr>
            </a:pPr>
            <a:r>
              <a:rPr lang="en-GB" sz="2600" b="1" dirty="0">
                <a:sym typeface="Arial"/>
              </a:rPr>
              <a:t>Atmospheric transport, aerosols, and cloud formation</a:t>
            </a:r>
            <a:r>
              <a:rPr lang="en-GB" sz="2600" dirty="0">
                <a:sym typeface="Arial"/>
              </a:rPr>
              <a:t>: AGATA will facilitate and coordinate international efforts within these topics and will invite scientists from existing groups (e.g., ACA Action Group) to participate in this research action. </a:t>
            </a:r>
          </a:p>
          <a:p>
            <a:pPr algn="l" defTabSz="457200">
              <a:defRPr sz="3000">
                <a:solidFill>
                  <a:srgbClr val="244566"/>
                </a:solidFill>
                <a:latin typeface="Arial"/>
                <a:ea typeface="Arial"/>
                <a:cs typeface="Arial"/>
                <a:sym typeface="Arial"/>
              </a:defRPr>
            </a:pPr>
            <a:endParaRPr lang="en-GB" sz="2600" dirty="0">
              <a:sym typeface="Arial"/>
            </a:endParaRPr>
          </a:p>
          <a:p>
            <a:pPr algn="l" defTabSz="457200">
              <a:defRPr sz="3000">
                <a:solidFill>
                  <a:srgbClr val="244566"/>
                </a:solidFill>
                <a:latin typeface="Arial"/>
                <a:ea typeface="Arial"/>
                <a:cs typeface="Arial"/>
                <a:sym typeface="Arial"/>
              </a:defRPr>
            </a:pPr>
            <a:r>
              <a:rPr lang="en-GB" sz="2600" b="1" dirty="0">
                <a:sym typeface="Arial"/>
              </a:rPr>
              <a:t>Sudden Stratospheric Warming (SSW)</a:t>
            </a:r>
            <a:r>
              <a:rPr lang="en-GB" sz="2600" dirty="0">
                <a:sym typeface="Arial"/>
              </a:rPr>
              <a:t>: AGATA will coordinate and facilitate joint research efforts and provide such measurements </a:t>
            </a:r>
            <a:r>
              <a:rPr lang="en-GB" sz="2600" dirty="0" err="1">
                <a:sym typeface="Arial"/>
              </a:rPr>
              <a:t>tp</a:t>
            </a:r>
            <a:r>
              <a:rPr lang="en-GB" sz="2600" dirty="0">
                <a:sym typeface="Arial"/>
              </a:rPr>
              <a:t> learn about interhemispheric differences </a:t>
            </a:r>
          </a:p>
          <a:p>
            <a:pPr algn="l" defTabSz="457200">
              <a:defRPr sz="3000">
                <a:solidFill>
                  <a:srgbClr val="244566"/>
                </a:solidFill>
                <a:latin typeface="Arial"/>
                <a:ea typeface="Arial"/>
                <a:cs typeface="Arial"/>
                <a:sym typeface="Arial"/>
              </a:defRPr>
            </a:pPr>
            <a:endParaRPr lang="en-GB" sz="2600" dirty="0">
              <a:sym typeface="Arial"/>
            </a:endParaRPr>
          </a:p>
          <a:p>
            <a:pPr algn="l" defTabSz="457200">
              <a:defRPr sz="3000">
                <a:solidFill>
                  <a:srgbClr val="244566"/>
                </a:solidFill>
                <a:latin typeface="Arial"/>
                <a:ea typeface="Arial"/>
                <a:cs typeface="Arial"/>
                <a:sym typeface="Arial"/>
              </a:defRPr>
            </a:pPr>
            <a:r>
              <a:rPr lang="en-GB" sz="2600" b="1" dirty="0">
                <a:solidFill>
                  <a:srgbClr val="244566"/>
                </a:solidFill>
                <a:latin typeface="Arial"/>
                <a:ea typeface="Arial"/>
                <a:cs typeface="Arial"/>
                <a:sym typeface="Arial"/>
              </a:rPr>
              <a:t>Atmospheric gravity waves, acoustic–gravity waves, traveling ionospheric disturbances and planetary waves</a:t>
            </a:r>
            <a:r>
              <a:rPr lang="en-GB" sz="2600" dirty="0">
                <a:solidFill>
                  <a:srgbClr val="244566"/>
                </a:solidFill>
                <a:latin typeface="Arial"/>
                <a:ea typeface="Arial"/>
                <a:cs typeface="Arial"/>
                <a:sym typeface="Arial"/>
              </a:rPr>
              <a:t>: AGW observations in Antarctica have been improved due to the formation of the SCAR Action Group ANGWIN. AGATA will further consolidate these efforts also in the global context of vertical coupling in the atmosphere. It is envisaged that scientists of ANGWIN will lead the research action within this topic.</a:t>
            </a:r>
          </a:p>
          <a:p>
            <a:pPr algn="l" defTabSz="457200">
              <a:defRPr sz="3000">
                <a:solidFill>
                  <a:srgbClr val="244566"/>
                </a:solidFill>
                <a:latin typeface="Arial"/>
                <a:ea typeface="Arial"/>
                <a:cs typeface="Arial"/>
                <a:sym typeface="Arial"/>
              </a:defRPr>
            </a:pPr>
            <a:endParaRPr lang="en-GB" sz="2600" dirty="0">
              <a:solidFill>
                <a:srgbClr val="244566"/>
              </a:solidFill>
              <a:latin typeface="Arial"/>
              <a:ea typeface="Arial"/>
              <a:cs typeface="Arial"/>
              <a:sym typeface="Arial"/>
            </a:endParaRPr>
          </a:p>
          <a:p>
            <a:pPr algn="l" defTabSz="457200">
              <a:defRPr sz="3000">
                <a:solidFill>
                  <a:srgbClr val="244566"/>
                </a:solidFill>
                <a:latin typeface="Arial"/>
                <a:ea typeface="Arial"/>
                <a:cs typeface="Arial"/>
                <a:sym typeface="Arial"/>
              </a:defRPr>
            </a:pPr>
            <a:r>
              <a:rPr lang="en-GB" sz="2600" b="1" dirty="0">
                <a:solidFill>
                  <a:srgbClr val="244566"/>
                </a:solidFill>
                <a:latin typeface="Arial"/>
                <a:ea typeface="Arial"/>
                <a:cs typeface="Arial"/>
                <a:sym typeface="Arial"/>
              </a:rPr>
              <a:t>Ionospheric irregularities: </a:t>
            </a:r>
            <a:r>
              <a:rPr lang="en-GB" sz="2600" dirty="0">
                <a:solidFill>
                  <a:srgbClr val="244566"/>
                </a:solidFill>
                <a:latin typeface="Arial"/>
                <a:ea typeface="Arial"/>
                <a:cs typeface="Arial"/>
                <a:sym typeface="Arial"/>
              </a:rPr>
              <a:t>AGATA will contribute to answering this outstanding question of ionospheric structuring. </a:t>
            </a:r>
          </a:p>
          <a:p>
            <a:pPr algn="l" defTabSz="457200">
              <a:defRPr sz="3000">
                <a:solidFill>
                  <a:srgbClr val="244566"/>
                </a:solidFill>
                <a:latin typeface="Arial"/>
                <a:ea typeface="Arial"/>
                <a:cs typeface="Arial"/>
                <a:sym typeface="Arial"/>
              </a:defRPr>
            </a:pPr>
            <a:endParaRPr lang="en-GB" sz="2600" dirty="0">
              <a:sym typeface="Arial"/>
            </a:endParaRPr>
          </a:p>
          <a:p>
            <a:pPr algn="l" defTabSz="457200">
              <a:defRPr sz="3000">
                <a:solidFill>
                  <a:srgbClr val="244566"/>
                </a:solidFill>
                <a:latin typeface="Arial"/>
                <a:ea typeface="Arial"/>
                <a:cs typeface="Arial"/>
                <a:sym typeface="Arial"/>
              </a:defRPr>
            </a:pPr>
            <a:r>
              <a:rPr lang="en-GB" sz="2600" b="1" dirty="0">
                <a:solidFill>
                  <a:srgbClr val="244566"/>
                </a:solidFill>
                <a:latin typeface="Arial"/>
                <a:ea typeface="Arial"/>
                <a:cs typeface="Arial"/>
                <a:sym typeface="Arial"/>
              </a:rPr>
              <a:t>Upper atmosphere response to geomagnetic storms</a:t>
            </a:r>
            <a:r>
              <a:rPr lang="en-GB" sz="2600" dirty="0">
                <a:solidFill>
                  <a:srgbClr val="244566"/>
                </a:solidFill>
                <a:latin typeface="Arial"/>
                <a:ea typeface="Arial"/>
                <a:cs typeface="Arial"/>
                <a:sym typeface="Arial"/>
              </a:rPr>
              <a:t>: AGATA will focus on peculiar response of the southern hemisphere to geomagnetic activity to study these processes during almost the full solar cycle, also in the interhemispheric perspective. </a:t>
            </a:r>
          </a:p>
          <a:p>
            <a:pPr algn="l" defTabSz="457200">
              <a:defRPr sz="3000">
                <a:solidFill>
                  <a:srgbClr val="244566"/>
                </a:solidFill>
                <a:latin typeface="Arial"/>
                <a:ea typeface="Arial"/>
                <a:cs typeface="Arial"/>
                <a:sym typeface="Arial"/>
              </a:defRPr>
            </a:pPr>
            <a:endParaRPr lang="en-GB" sz="2600" dirty="0">
              <a:solidFill>
                <a:srgbClr val="244566"/>
              </a:solidFill>
              <a:latin typeface="Arial"/>
              <a:ea typeface="Arial"/>
              <a:cs typeface="Arial"/>
              <a:sym typeface="Arial"/>
            </a:endParaRPr>
          </a:p>
          <a:p>
            <a:pPr algn="l" defTabSz="457200">
              <a:defRPr sz="3000">
                <a:solidFill>
                  <a:srgbClr val="244566"/>
                </a:solidFill>
                <a:latin typeface="Arial"/>
                <a:ea typeface="Arial"/>
                <a:cs typeface="Arial"/>
                <a:sym typeface="Arial"/>
              </a:defRPr>
            </a:pPr>
            <a:r>
              <a:rPr lang="en-GB" sz="2600" b="1" dirty="0">
                <a:solidFill>
                  <a:srgbClr val="244566"/>
                </a:solidFill>
                <a:latin typeface="Arial"/>
                <a:ea typeface="Arial"/>
                <a:cs typeface="Arial"/>
                <a:sym typeface="Arial"/>
              </a:rPr>
              <a:t>Upper atmosphere prediction under space weather adverse conditions</a:t>
            </a:r>
            <a:r>
              <a:rPr lang="en-GB" sz="2600" dirty="0">
                <a:solidFill>
                  <a:srgbClr val="244566"/>
                </a:solidFill>
                <a:latin typeface="Arial"/>
                <a:ea typeface="Arial"/>
                <a:cs typeface="Arial"/>
                <a:sym typeface="Arial"/>
              </a:rPr>
              <a:t>: AGATA will directly contribute to future models to nowcast, forecast and mitigate adverse space weather events by facilitating data sharing and coordinating research activities within this scope. </a:t>
            </a:r>
          </a:p>
          <a:p>
            <a:pPr algn="l" defTabSz="457200">
              <a:defRPr sz="3000">
                <a:solidFill>
                  <a:srgbClr val="244566"/>
                </a:solidFill>
                <a:latin typeface="Arial"/>
                <a:ea typeface="Arial"/>
                <a:cs typeface="Arial"/>
                <a:sym typeface="Arial"/>
              </a:defRPr>
            </a:pPr>
            <a:endParaRPr lang="en-GB" sz="3000" dirty="0">
              <a:sym typeface="Arial"/>
            </a:endParaRPr>
          </a:p>
          <a:p>
            <a:pPr algn="l" defTabSz="457200">
              <a:defRPr sz="3000">
                <a:solidFill>
                  <a:srgbClr val="244566"/>
                </a:solidFill>
                <a:latin typeface="Arial"/>
                <a:ea typeface="Arial"/>
                <a:cs typeface="Arial"/>
                <a:sym typeface="Arial"/>
              </a:defRPr>
            </a:pPr>
            <a:endParaRPr lang="en-GB" sz="2600" dirty="0"/>
          </a:p>
          <a:p>
            <a:pPr algn="l" defTabSz="457200">
              <a:defRPr sz="3000">
                <a:solidFill>
                  <a:srgbClr val="244566"/>
                </a:solidFill>
                <a:latin typeface="Arial"/>
                <a:ea typeface="Arial"/>
                <a:cs typeface="Arial"/>
                <a:sym typeface="Arial"/>
              </a:defRPr>
            </a:pPr>
            <a:r>
              <a:rPr lang="en-GB" sz="2600" b="1" dirty="0"/>
              <a:t>… </a:t>
            </a:r>
            <a:r>
              <a:rPr lang="en-GB" sz="2600" b="1" dirty="0">
                <a:solidFill>
                  <a:srgbClr val="244566"/>
                </a:solidFill>
                <a:latin typeface="Arial"/>
                <a:ea typeface="Arial"/>
                <a:cs typeface="Arial"/>
              </a:rPr>
              <a:t>MORE TO COME!</a:t>
            </a:r>
          </a:p>
        </p:txBody>
      </p:sp>
      <p:sp>
        <p:nvSpPr>
          <p:cNvPr id="164" name="Lorem ipsum dolor sit amet"/>
          <p:cNvSpPr txBox="1"/>
          <p:nvPr/>
        </p:nvSpPr>
        <p:spPr>
          <a:xfrm>
            <a:off x="232446" y="267850"/>
            <a:ext cx="11004762"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3500" b="1" cap="all">
                <a:solidFill>
                  <a:srgbClr val="244566"/>
                </a:solidFill>
                <a:latin typeface="Arial"/>
                <a:ea typeface="Arial"/>
                <a:cs typeface="Arial"/>
                <a:sym typeface="Arial"/>
              </a:defRPr>
            </a:lvl1pPr>
          </a:lstStyle>
          <a:p>
            <a:r>
              <a:rPr lang="it-IT" dirty="0">
                <a:solidFill>
                  <a:schemeClr val="bg1"/>
                </a:solidFill>
              </a:rPr>
              <a:t>RESEARCH ACTIONS – the list </a:t>
            </a:r>
            <a:r>
              <a:rPr lang="it-IT" dirty="0" err="1">
                <a:solidFill>
                  <a:schemeClr val="bg1"/>
                </a:solidFill>
              </a:rPr>
              <a:t>is</a:t>
            </a:r>
            <a:r>
              <a:rPr lang="it-IT" dirty="0">
                <a:solidFill>
                  <a:schemeClr val="bg1"/>
                </a:solidFill>
              </a:rPr>
              <a:t> OPEN!</a:t>
            </a:r>
            <a:endParaRPr dirty="0">
              <a:solidFill>
                <a:schemeClr val="bg1"/>
              </a:solidFill>
            </a:endParaRPr>
          </a:p>
        </p:txBody>
      </p:sp>
      <p:pic>
        <p:nvPicPr>
          <p:cNvPr id="2" name="Immagine 1">
            <a:extLst>
              <a:ext uri="{FF2B5EF4-FFF2-40B4-BE49-F238E27FC236}">
                <a16:creationId xmlns:a16="http://schemas.microsoft.com/office/drawing/2014/main" id="{369D787B-65D3-57FC-BF5B-A781437CD2B2}"/>
              </a:ext>
            </a:extLst>
          </p:cNvPr>
          <p:cNvPicPr>
            <a:picLocks noChangeAspect="1"/>
          </p:cNvPicPr>
          <p:nvPr/>
        </p:nvPicPr>
        <p:blipFill>
          <a:blip r:embed="rId3"/>
          <a:stretch>
            <a:fillRect/>
          </a:stretch>
        </p:blipFill>
        <p:spPr>
          <a:xfrm>
            <a:off x="23097475" y="12412494"/>
            <a:ext cx="1186988" cy="1278295"/>
          </a:xfrm>
          <a:prstGeom prst="rect">
            <a:avLst/>
          </a:prstGeom>
        </p:spPr>
      </p:pic>
      <p:grpSp>
        <p:nvGrpSpPr>
          <p:cNvPr id="3" name="Gruppo 6">
            <a:extLst>
              <a:ext uri="{FF2B5EF4-FFF2-40B4-BE49-F238E27FC236}">
                <a16:creationId xmlns:a16="http://schemas.microsoft.com/office/drawing/2014/main" id="{9B4D955A-5D22-BFD0-268C-A83274A2AC76}"/>
              </a:ext>
            </a:extLst>
          </p:cNvPr>
          <p:cNvGrpSpPr/>
          <p:nvPr/>
        </p:nvGrpSpPr>
        <p:grpSpPr>
          <a:xfrm>
            <a:off x="573352" y="1472742"/>
            <a:ext cx="10341112" cy="11670791"/>
            <a:chOff x="514867" y="1354935"/>
            <a:chExt cx="10341112" cy="11670791"/>
          </a:xfrm>
        </p:grpSpPr>
        <p:pic>
          <p:nvPicPr>
            <p:cNvPr id="4" name="Picture 9" descr="A picture containing diagram&#10;&#10;Description automatically generated">
              <a:extLst>
                <a:ext uri="{FF2B5EF4-FFF2-40B4-BE49-F238E27FC236}">
                  <a16:creationId xmlns:a16="http://schemas.microsoft.com/office/drawing/2014/main" id="{F32BBBFC-9E99-C135-5D85-7C97882F9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613" y="5768360"/>
              <a:ext cx="7257366" cy="7257366"/>
            </a:xfrm>
            <a:prstGeom prst="rect">
              <a:avLst/>
            </a:prstGeom>
          </p:spPr>
        </p:pic>
        <p:pic>
          <p:nvPicPr>
            <p:cNvPr id="6" name="Picture 10">
              <a:extLst>
                <a:ext uri="{FF2B5EF4-FFF2-40B4-BE49-F238E27FC236}">
                  <a16:creationId xmlns:a16="http://schemas.microsoft.com/office/drawing/2014/main" id="{E71E904F-02B6-24A3-2A85-4ED6EC8D80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67" y="1354935"/>
              <a:ext cx="5123687" cy="5123687"/>
            </a:xfrm>
            <a:prstGeom prst="rect">
              <a:avLst/>
            </a:prstGeom>
          </p:spPr>
        </p:pic>
      </p:grpSp>
      <p:sp>
        <p:nvSpPr>
          <p:cNvPr id="7" name="TextBox 6">
            <a:extLst>
              <a:ext uri="{FF2B5EF4-FFF2-40B4-BE49-F238E27FC236}">
                <a16:creationId xmlns:a16="http://schemas.microsoft.com/office/drawing/2014/main" id="{AE00C932-9E62-C211-06FA-842CB887A9D9}"/>
              </a:ext>
            </a:extLst>
          </p:cNvPr>
          <p:cNvSpPr txBox="1"/>
          <p:nvPr/>
        </p:nvSpPr>
        <p:spPr>
          <a:xfrm>
            <a:off x="181966" y="13149405"/>
            <a:ext cx="102431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nb-NO" sz="2400" b="1" i="0" u="none" strike="noStrike" cap="none" spc="0" normalizeH="0" baseline="0" dirty="0" err="1">
                <a:ln>
                  <a:noFill/>
                </a:ln>
                <a:solidFill>
                  <a:schemeClr val="bg1"/>
                </a:solidFill>
                <a:effectLst/>
                <a:uFillTx/>
                <a:latin typeface="+mn-lt"/>
                <a:ea typeface="+mn-ea"/>
                <a:cs typeface="+mn-cs"/>
                <a:sym typeface="Helvetica Neue"/>
              </a:rPr>
              <a:t>Coordinate</a:t>
            </a:r>
            <a:r>
              <a:rPr kumimoji="0" lang="nb-NO" sz="2400" b="1" i="0" u="none" strike="noStrike" cap="none" spc="0" normalizeH="0" baseline="0" dirty="0">
                <a:ln>
                  <a:noFill/>
                </a:ln>
                <a:solidFill>
                  <a:schemeClr val="bg1"/>
                </a:solidFill>
                <a:effectLst/>
                <a:uFillTx/>
                <a:latin typeface="+mn-lt"/>
                <a:ea typeface="+mn-ea"/>
                <a:cs typeface="+mn-cs"/>
                <a:sym typeface="Helvetica Neue"/>
              </a:rPr>
              <a:t> </a:t>
            </a:r>
            <a:r>
              <a:rPr kumimoji="0" lang="nb-NO" sz="2400" b="1" i="0" u="none" strike="noStrike" cap="none" spc="0" normalizeH="0" baseline="0" dirty="0" err="1">
                <a:ln>
                  <a:noFill/>
                </a:ln>
                <a:solidFill>
                  <a:schemeClr val="bg1"/>
                </a:solidFill>
                <a:effectLst/>
                <a:uFillTx/>
                <a:latin typeface="+mn-lt"/>
                <a:ea typeface="+mn-ea"/>
                <a:cs typeface="+mn-cs"/>
                <a:sym typeface="Helvetica Neue"/>
              </a:rPr>
              <a:t>ground-based</a:t>
            </a:r>
            <a:r>
              <a:rPr kumimoji="0" lang="nb-NO" sz="2400" b="1" i="0" u="none" strike="noStrike" cap="none" spc="0" normalizeH="0" baseline="0" dirty="0">
                <a:ln>
                  <a:noFill/>
                </a:ln>
                <a:solidFill>
                  <a:schemeClr val="bg1"/>
                </a:solidFill>
                <a:effectLst/>
                <a:uFillTx/>
                <a:latin typeface="+mn-lt"/>
                <a:ea typeface="+mn-ea"/>
                <a:cs typeface="+mn-cs"/>
                <a:sym typeface="Helvetica Neue"/>
              </a:rPr>
              <a:t> and </a:t>
            </a:r>
            <a:r>
              <a:rPr kumimoji="0" lang="nb-NO" sz="2400" b="1" i="0" u="none" strike="noStrike" cap="none" spc="0" normalizeH="0" baseline="0" dirty="0" err="1">
                <a:ln>
                  <a:noFill/>
                </a:ln>
                <a:solidFill>
                  <a:schemeClr val="bg1"/>
                </a:solidFill>
                <a:effectLst/>
                <a:uFillTx/>
                <a:latin typeface="+mn-lt"/>
                <a:ea typeface="+mn-ea"/>
                <a:cs typeface="+mn-cs"/>
                <a:sym typeface="Helvetica Neue"/>
              </a:rPr>
              <a:t>satellite</a:t>
            </a:r>
            <a:r>
              <a:rPr lang="nb-NO" b="1" dirty="0" err="1">
                <a:solidFill>
                  <a:schemeClr val="bg1"/>
                </a:solidFill>
              </a:rPr>
              <a:t>-based</a:t>
            </a:r>
            <a:r>
              <a:rPr lang="nb-NO" b="1" dirty="0">
                <a:solidFill>
                  <a:schemeClr val="bg1"/>
                </a:solidFill>
              </a:rPr>
              <a:t> </a:t>
            </a:r>
            <a:r>
              <a:rPr kumimoji="0" lang="nb-NO" sz="2400" b="1" i="0" u="none" strike="noStrike" cap="none" spc="0" normalizeH="0" baseline="0" dirty="0" err="1">
                <a:ln>
                  <a:noFill/>
                </a:ln>
                <a:solidFill>
                  <a:schemeClr val="bg1"/>
                </a:solidFill>
                <a:effectLst/>
                <a:uFillTx/>
                <a:latin typeface="+mn-lt"/>
                <a:ea typeface="+mn-ea"/>
                <a:cs typeface="+mn-cs"/>
                <a:sym typeface="Helvetica Neue"/>
              </a:rPr>
              <a:t>research</a:t>
            </a:r>
            <a:r>
              <a:rPr kumimoji="0" lang="nb-NO" sz="2400" b="1" i="0" u="none" strike="noStrike" cap="none" spc="0" normalizeH="0" baseline="0" dirty="0">
                <a:ln>
                  <a:noFill/>
                </a:ln>
                <a:solidFill>
                  <a:schemeClr val="bg1"/>
                </a:solidFill>
                <a:effectLst/>
                <a:uFillTx/>
                <a:latin typeface="+mn-lt"/>
                <a:ea typeface="+mn-ea"/>
                <a:cs typeface="+mn-cs"/>
                <a:sym typeface="Helvetica Neue"/>
              </a:rPr>
              <a:t> </a:t>
            </a:r>
            <a:r>
              <a:rPr kumimoji="0" lang="nb-NO" sz="2400" b="1" i="0" u="none" strike="noStrike" cap="none" spc="0" normalizeH="0" baseline="0" dirty="0" err="1">
                <a:ln>
                  <a:noFill/>
                </a:ln>
                <a:solidFill>
                  <a:schemeClr val="bg1"/>
                </a:solidFill>
                <a:effectLst/>
                <a:uFillTx/>
                <a:latin typeface="+mn-lt"/>
                <a:ea typeface="+mn-ea"/>
                <a:cs typeface="+mn-cs"/>
                <a:sym typeface="Helvetica Neue"/>
              </a:rPr>
              <a:t>infrastructure</a:t>
            </a:r>
            <a:r>
              <a:rPr kumimoji="0" lang="nb-NO" sz="2400" b="1" i="0" u="none" strike="noStrike" cap="none" spc="0" normalizeH="0" baseline="0" dirty="0">
                <a:ln>
                  <a:noFill/>
                </a:ln>
                <a:solidFill>
                  <a:schemeClr val="bg1"/>
                </a:solidFill>
                <a:effectLst/>
                <a:uFillTx/>
                <a:latin typeface="+mn-lt"/>
                <a:ea typeface="+mn-ea"/>
                <a:cs typeface="+mn-cs"/>
                <a:sym typeface="Helvetica Neue"/>
              </a:rPr>
              <a:t>!</a:t>
            </a:r>
          </a:p>
        </p:txBody>
      </p:sp>
      <p:sp>
        <p:nvSpPr>
          <p:cNvPr id="8" name="TextBox 7">
            <a:extLst>
              <a:ext uri="{FF2B5EF4-FFF2-40B4-BE49-F238E27FC236}">
                <a16:creationId xmlns:a16="http://schemas.microsoft.com/office/drawing/2014/main" id="{AB1F68BB-7597-2B28-9D95-2D4344E5B58D}"/>
              </a:ext>
            </a:extLst>
          </p:cNvPr>
          <p:cNvSpPr txBox="1"/>
          <p:nvPr/>
        </p:nvSpPr>
        <p:spPr>
          <a:xfrm rot="16200000">
            <a:off x="4925744" y="7156475"/>
            <a:ext cx="1220724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defTabSz="825500">
              <a:defRPr sz="3200">
                <a:solidFill>
                  <a:srgbClr val="FFFFFF"/>
                </a:solidFill>
                <a:latin typeface="Helvetica Neue Medium"/>
                <a:ea typeface="Helvetica Neue Medium"/>
                <a:cs typeface="Helvetica Neue Medium"/>
                <a:sym typeface="Helvetica Neue Medium"/>
              </a:defRPr>
            </a:pPr>
            <a:r>
              <a:rPr lang="it-IT" sz="2400" i="1" dirty="0">
                <a:solidFill>
                  <a:srgbClr val="FFFFFF"/>
                </a:solidFill>
                <a:latin typeface="Arial" panose="020B0604020202020204" pitchFamily="34" charset="0"/>
                <a:cs typeface="Arial" panose="020B0604020202020204" pitchFamily="34" charset="0"/>
                <a:sym typeface="Helvetica Neue Medium"/>
              </a:rPr>
              <a:t>Alfonsi et al., 2022 </a:t>
            </a:r>
            <a:endParaRPr lang="it-IT" sz="4400" dirty="0">
              <a:solidFill>
                <a:srgbClr val="FFFFFF"/>
              </a:solidFill>
              <a:latin typeface="Helvetica Neue Medium"/>
              <a:sym typeface="Helvetica Neue Medium"/>
            </a:endParaRPr>
          </a:p>
        </p:txBody>
      </p:sp>
    </p:spTree>
    <p:extLst>
      <p:ext uri="{BB962C8B-B14F-4D97-AF65-F5344CB8AC3E}">
        <p14:creationId xmlns:p14="http://schemas.microsoft.com/office/powerpoint/2010/main" val="455417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63">
                                            <p:txEl>
                                              <p:pRg st="15" end="15"/>
                                            </p:txEl>
                                          </p:spTgt>
                                        </p:tgtEl>
                                        <p:attrNameLst>
                                          <p:attrName>style.visibility</p:attrName>
                                        </p:attrNameLst>
                                      </p:cBhvr>
                                      <p:to>
                                        <p:strVal val="visible"/>
                                      </p:to>
                                    </p:set>
                                    <p:anim calcmode="lin" valueType="num">
                                      <p:cBhvr additive="base">
                                        <p:cTn id="7" dur="1500" fill="hold"/>
                                        <p:tgtEl>
                                          <p:spTgt spid="163">
                                            <p:txEl>
                                              <p:pRg st="15" end="1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163">
                                            <p:txEl>
                                              <p:pRg st="15" end="15"/>
                                            </p:txEl>
                                          </p:spTgt>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9" fill="hold" nodeType="afterEffect">
                                  <p:stCondLst>
                                    <p:cond delay="0"/>
                                  </p:stCondLst>
                                  <p:childTnLst>
                                    <p:set>
                                      <p:cBhvr>
                                        <p:cTn id="11" dur="1" fill="hold">
                                          <p:stCondLst>
                                            <p:cond delay="0"/>
                                          </p:stCondLst>
                                        </p:cTn>
                                        <p:tgtEl>
                                          <p:spTgt spid="163">
                                            <p:txEl>
                                              <p:pRg st="0" end="0"/>
                                            </p:txEl>
                                          </p:spTgt>
                                        </p:tgtEl>
                                        <p:attrNameLst>
                                          <p:attrName>style.visibility</p:attrName>
                                        </p:attrNameLst>
                                      </p:cBhvr>
                                      <p:to>
                                        <p:strVal val="visible"/>
                                      </p:to>
                                    </p:set>
                                    <p:anim calcmode="lin" valueType="num">
                                      <p:cBhvr additive="base">
                                        <p:cTn id="12" dur="1500" fill="hold"/>
                                        <p:tgtEl>
                                          <p:spTgt spid="163">
                                            <p:txEl>
                                              <p:pRg st="0" end="0"/>
                                            </p:txEl>
                                          </p:spTgt>
                                        </p:tgtEl>
                                        <p:attrNameLst>
                                          <p:attrName>ppt_x</p:attrName>
                                        </p:attrNameLst>
                                      </p:cBhvr>
                                      <p:tavLst>
                                        <p:tav tm="0">
                                          <p:val>
                                            <p:strVal val="0-#ppt_w/2"/>
                                          </p:val>
                                        </p:tav>
                                        <p:tav tm="100000">
                                          <p:val>
                                            <p:strVal val="#ppt_x"/>
                                          </p:val>
                                        </p:tav>
                                      </p:tavLst>
                                    </p:anim>
                                    <p:anim calcmode="lin" valueType="num">
                                      <p:cBhvr additive="base">
                                        <p:cTn id="13" dur="1500" fill="hold"/>
                                        <p:tgtEl>
                                          <p:spTgt spid="163">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9" fill="hold" nodeType="after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 calcmode="lin" valueType="num">
                                      <p:cBhvr additive="base">
                                        <p:cTn id="17" dur="1500" fill="hold"/>
                                        <p:tgtEl>
                                          <p:spTgt spid="163">
                                            <p:txEl>
                                              <p:pRg st="2" end="2"/>
                                            </p:txEl>
                                          </p:spTgt>
                                        </p:tgtEl>
                                        <p:attrNameLst>
                                          <p:attrName>ppt_x</p:attrName>
                                        </p:attrNameLst>
                                      </p:cBhvr>
                                      <p:tavLst>
                                        <p:tav tm="0">
                                          <p:val>
                                            <p:strVal val="0-#ppt_w/2"/>
                                          </p:val>
                                        </p:tav>
                                        <p:tav tm="100000">
                                          <p:val>
                                            <p:strVal val="#ppt_x"/>
                                          </p:val>
                                        </p:tav>
                                      </p:tavLst>
                                    </p:anim>
                                    <p:anim calcmode="lin" valueType="num">
                                      <p:cBhvr additive="base">
                                        <p:cTn id="18" dur="1500" fill="hold"/>
                                        <p:tgtEl>
                                          <p:spTgt spid="163">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ID="2" presetClass="entr" presetSubtype="9" fill="hold" nodeType="afterEffect">
                                  <p:stCondLst>
                                    <p:cond delay="0"/>
                                  </p:stCondLst>
                                  <p:childTnLst>
                                    <p:set>
                                      <p:cBhvr>
                                        <p:cTn id="21" dur="1" fill="hold">
                                          <p:stCondLst>
                                            <p:cond delay="0"/>
                                          </p:stCondLst>
                                        </p:cTn>
                                        <p:tgtEl>
                                          <p:spTgt spid="163">
                                            <p:txEl>
                                              <p:pRg st="4" end="4"/>
                                            </p:txEl>
                                          </p:spTgt>
                                        </p:tgtEl>
                                        <p:attrNameLst>
                                          <p:attrName>style.visibility</p:attrName>
                                        </p:attrNameLst>
                                      </p:cBhvr>
                                      <p:to>
                                        <p:strVal val="visible"/>
                                      </p:to>
                                    </p:set>
                                    <p:anim calcmode="lin" valueType="num">
                                      <p:cBhvr additive="base">
                                        <p:cTn id="22" dur="1500" fill="hold"/>
                                        <p:tgtEl>
                                          <p:spTgt spid="163">
                                            <p:txEl>
                                              <p:pRg st="4" end="4"/>
                                            </p:txEl>
                                          </p:spTgt>
                                        </p:tgtEl>
                                        <p:attrNameLst>
                                          <p:attrName>ppt_x</p:attrName>
                                        </p:attrNameLst>
                                      </p:cBhvr>
                                      <p:tavLst>
                                        <p:tav tm="0">
                                          <p:val>
                                            <p:strVal val="0-#ppt_w/2"/>
                                          </p:val>
                                        </p:tav>
                                        <p:tav tm="100000">
                                          <p:val>
                                            <p:strVal val="#ppt_x"/>
                                          </p:val>
                                        </p:tav>
                                      </p:tavLst>
                                    </p:anim>
                                    <p:anim calcmode="lin" valueType="num">
                                      <p:cBhvr additive="base">
                                        <p:cTn id="23" dur="1500" fill="hold"/>
                                        <p:tgtEl>
                                          <p:spTgt spid="163">
                                            <p:txEl>
                                              <p:pRg st="4" end="4"/>
                                            </p:txEl>
                                          </p:spTgt>
                                        </p:tgtEl>
                                        <p:attrNameLst>
                                          <p:attrName>ppt_y</p:attrName>
                                        </p:attrNameLst>
                                      </p:cBhvr>
                                      <p:tavLst>
                                        <p:tav tm="0">
                                          <p:val>
                                            <p:strVal val="0-#ppt_h/2"/>
                                          </p:val>
                                        </p:tav>
                                        <p:tav tm="100000">
                                          <p:val>
                                            <p:strVal val="#ppt_y"/>
                                          </p:val>
                                        </p:tav>
                                      </p:tavLst>
                                    </p:anim>
                                  </p:childTnLst>
                                </p:cTn>
                              </p:par>
                            </p:childTnLst>
                          </p:cTn>
                        </p:par>
                        <p:par>
                          <p:cTn id="24" fill="hold">
                            <p:stCondLst>
                              <p:cond delay="6000"/>
                            </p:stCondLst>
                            <p:childTnLst>
                              <p:par>
                                <p:cTn id="25" presetID="2" presetClass="entr" presetSubtype="9" fill="hold" nodeType="afterEffect">
                                  <p:stCondLst>
                                    <p:cond delay="0"/>
                                  </p:stCondLst>
                                  <p:childTnLst>
                                    <p:set>
                                      <p:cBhvr>
                                        <p:cTn id="26" dur="1" fill="hold">
                                          <p:stCondLst>
                                            <p:cond delay="0"/>
                                          </p:stCondLst>
                                        </p:cTn>
                                        <p:tgtEl>
                                          <p:spTgt spid="163">
                                            <p:txEl>
                                              <p:pRg st="6" end="6"/>
                                            </p:txEl>
                                          </p:spTgt>
                                        </p:tgtEl>
                                        <p:attrNameLst>
                                          <p:attrName>style.visibility</p:attrName>
                                        </p:attrNameLst>
                                      </p:cBhvr>
                                      <p:to>
                                        <p:strVal val="visible"/>
                                      </p:to>
                                    </p:set>
                                    <p:anim calcmode="lin" valueType="num">
                                      <p:cBhvr additive="base">
                                        <p:cTn id="27" dur="1500" fill="hold"/>
                                        <p:tgtEl>
                                          <p:spTgt spid="163">
                                            <p:txEl>
                                              <p:pRg st="6" end="6"/>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163">
                                            <p:txEl>
                                              <p:pRg st="6" end="6"/>
                                            </p:txEl>
                                          </p:spTgt>
                                        </p:tgtEl>
                                        <p:attrNameLst>
                                          <p:attrName>ppt_y</p:attrName>
                                        </p:attrNameLst>
                                      </p:cBhvr>
                                      <p:tavLst>
                                        <p:tav tm="0">
                                          <p:val>
                                            <p:strVal val="0-#ppt_h/2"/>
                                          </p:val>
                                        </p:tav>
                                        <p:tav tm="100000">
                                          <p:val>
                                            <p:strVal val="#ppt_y"/>
                                          </p:val>
                                        </p:tav>
                                      </p:tavLst>
                                    </p:anim>
                                  </p:childTnLst>
                                </p:cTn>
                              </p:par>
                            </p:childTnLst>
                          </p:cTn>
                        </p:par>
                        <p:par>
                          <p:cTn id="29" fill="hold">
                            <p:stCondLst>
                              <p:cond delay="7500"/>
                            </p:stCondLst>
                            <p:childTnLst>
                              <p:par>
                                <p:cTn id="30" presetID="2" presetClass="entr" presetSubtype="9" fill="hold" nodeType="afterEffect">
                                  <p:stCondLst>
                                    <p:cond delay="0"/>
                                  </p:stCondLst>
                                  <p:childTnLst>
                                    <p:set>
                                      <p:cBhvr>
                                        <p:cTn id="31" dur="1" fill="hold">
                                          <p:stCondLst>
                                            <p:cond delay="0"/>
                                          </p:stCondLst>
                                        </p:cTn>
                                        <p:tgtEl>
                                          <p:spTgt spid="163">
                                            <p:txEl>
                                              <p:pRg st="8" end="8"/>
                                            </p:txEl>
                                          </p:spTgt>
                                        </p:tgtEl>
                                        <p:attrNameLst>
                                          <p:attrName>style.visibility</p:attrName>
                                        </p:attrNameLst>
                                      </p:cBhvr>
                                      <p:to>
                                        <p:strVal val="visible"/>
                                      </p:to>
                                    </p:set>
                                    <p:anim calcmode="lin" valueType="num">
                                      <p:cBhvr additive="base">
                                        <p:cTn id="32" dur="1500" fill="hold"/>
                                        <p:tgtEl>
                                          <p:spTgt spid="163">
                                            <p:txEl>
                                              <p:pRg st="8" end="8"/>
                                            </p:txEl>
                                          </p:spTgt>
                                        </p:tgtEl>
                                        <p:attrNameLst>
                                          <p:attrName>ppt_x</p:attrName>
                                        </p:attrNameLst>
                                      </p:cBhvr>
                                      <p:tavLst>
                                        <p:tav tm="0">
                                          <p:val>
                                            <p:strVal val="0-#ppt_w/2"/>
                                          </p:val>
                                        </p:tav>
                                        <p:tav tm="100000">
                                          <p:val>
                                            <p:strVal val="#ppt_x"/>
                                          </p:val>
                                        </p:tav>
                                      </p:tavLst>
                                    </p:anim>
                                    <p:anim calcmode="lin" valueType="num">
                                      <p:cBhvr additive="base">
                                        <p:cTn id="33" dur="1500" fill="hold"/>
                                        <p:tgtEl>
                                          <p:spTgt spid="163">
                                            <p:txEl>
                                              <p:pRg st="8" end="8"/>
                                            </p:txEl>
                                          </p:spTgt>
                                        </p:tgtEl>
                                        <p:attrNameLst>
                                          <p:attrName>ppt_y</p:attrName>
                                        </p:attrNameLst>
                                      </p:cBhvr>
                                      <p:tavLst>
                                        <p:tav tm="0">
                                          <p:val>
                                            <p:strVal val="0-#ppt_h/2"/>
                                          </p:val>
                                        </p:tav>
                                        <p:tav tm="100000">
                                          <p:val>
                                            <p:strVal val="#ppt_y"/>
                                          </p:val>
                                        </p:tav>
                                      </p:tavLst>
                                    </p:anim>
                                  </p:childTnLst>
                                </p:cTn>
                              </p:par>
                            </p:childTnLst>
                          </p:cTn>
                        </p:par>
                        <p:par>
                          <p:cTn id="34" fill="hold">
                            <p:stCondLst>
                              <p:cond delay="9000"/>
                            </p:stCondLst>
                            <p:childTnLst>
                              <p:par>
                                <p:cTn id="35" presetID="2" presetClass="entr" presetSubtype="9" fill="hold" nodeType="afterEffect">
                                  <p:stCondLst>
                                    <p:cond delay="0"/>
                                  </p:stCondLst>
                                  <p:childTnLst>
                                    <p:set>
                                      <p:cBhvr>
                                        <p:cTn id="36" dur="1" fill="hold">
                                          <p:stCondLst>
                                            <p:cond delay="0"/>
                                          </p:stCondLst>
                                        </p:cTn>
                                        <p:tgtEl>
                                          <p:spTgt spid="163">
                                            <p:txEl>
                                              <p:pRg st="10" end="10"/>
                                            </p:txEl>
                                          </p:spTgt>
                                        </p:tgtEl>
                                        <p:attrNameLst>
                                          <p:attrName>style.visibility</p:attrName>
                                        </p:attrNameLst>
                                      </p:cBhvr>
                                      <p:to>
                                        <p:strVal val="visible"/>
                                      </p:to>
                                    </p:set>
                                    <p:anim calcmode="lin" valueType="num">
                                      <p:cBhvr additive="base">
                                        <p:cTn id="37" dur="1500" fill="hold"/>
                                        <p:tgtEl>
                                          <p:spTgt spid="163">
                                            <p:txEl>
                                              <p:pRg st="10" end="10"/>
                                            </p:txEl>
                                          </p:spTgt>
                                        </p:tgtEl>
                                        <p:attrNameLst>
                                          <p:attrName>ppt_x</p:attrName>
                                        </p:attrNameLst>
                                      </p:cBhvr>
                                      <p:tavLst>
                                        <p:tav tm="0">
                                          <p:val>
                                            <p:strVal val="0-#ppt_w/2"/>
                                          </p:val>
                                        </p:tav>
                                        <p:tav tm="100000">
                                          <p:val>
                                            <p:strVal val="#ppt_x"/>
                                          </p:val>
                                        </p:tav>
                                      </p:tavLst>
                                    </p:anim>
                                    <p:anim calcmode="lin" valueType="num">
                                      <p:cBhvr additive="base">
                                        <p:cTn id="38" dur="1500" fill="hold"/>
                                        <p:tgtEl>
                                          <p:spTgt spid="163">
                                            <p:txEl>
                                              <p:pRg st="10" end="10"/>
                                            </p:txEl>
                                          </p:spTgt>
                                        </p:tgtEl>
                                        <p:attrNameLst>
                                          <p:attrName>ppt_y</p:attrName>
                                        </p:attrNameLst>
                                      </p:cBhvr>
                                      <p:tavLst>
                                        <p:tav tm="0">
                                          <p:val>
                                            <p:strVal val="0-#ppt_h/2"/>
                                          </p:val>
                                        </p:tav>
                                        <p:tav tm="100000">
                                          <p:val>
                                            <p:strVal val="#ppt_y"/>
                                          </p:val>
                                        </p:tav>
                                      </p:tavLst>
                                    </p:anim>
                                  </p:childTnLst>
                                </p:cTn>
                              </p:par>
                            </p:childTnLst>
                          </p:cTn>
                        </p:par>
                        <p:par>
                          <p:cTn id="39" fill="hold">
                            <p:stCondLst>
                              <p:cond delay="10500"/>
                            </p:stCondLst>
                            <p:childTnLst>
                              <p:par>
                                <p:cTn id="40" presetID="2" presetClass="entr" presetSubtype="9" fill="hold" nodeType="afterEffect">
                                  <p:stCondLst>
                                    <p:cond delay="0"/>
                                  </p:stCondLst>
                                  <p:childTnLst>
                                    <p:set>
                                      <p:cBhvr>
                                        <p:cTn id="41" dur="1" fill="hold">
                                          <p:stCondLst>
                                            <p:cond delay="0"/>
                                          </p:stCondLst>
                                        </p:cTn>
                                        <p:tgtEl>
                                          <p:spTgt spid="163">
                                            <p:txEl>
                                              <p:pRg st="12" end="12"/>
                                            </p:txEl>
                                          </p:spTgt>
                                        </p:tgtEl>
                                        <p:attrNameLst>
                                          <p:attrName>style.visibility</p:attrName>
                                        </p:attrNameLst>
                                      </p:cBhvr>
                                      <p:to>
                                        <p:strVal val="visible"/>
                                      </p:to>
                                    </p:set>
                                    <p:anim calcmode="lin" valueType="num">
                                      <p:cBhvr additive="base">
                                        <p:cTn id="42" dur="1500" fill="hold"/>
                                        <p:tgtEl>
                                          <p:spTgt spid="163">
                                            <p:txEl>
                                              <p:pRg st="12" end="12"/>
                                            </p:txEl>
                                          </p:spTgt>
                                        </p:tgtEl>
                                        <p:attrNameLst>
                                          <p:attrName>ppt_x</p:attrName>
                                        </p:attrNameLst>
                                      </p:cBhvr>
                                      <p:tavLst>
                                        <p:tav tm="0">
                                          <p:val>
                                            <p:strVal val="0-#ppt_w/2"/>
                                          </p:val>
                                        </p:tav>
                                        <p:tav tm="100000">
                                          <p:val>
                                            <p:strVal val="#ppt_x"/>
                                          </p:val>
                                        </p:tav>
                                      </p:tavLst>
                                    </p:anim>
                                    <p:anim calcmode="lin" valueType="num">
                                      <p:cBhvr additive="base">
                                        <p:cTn id="43" dur="1500" fill="hold"/>
                                        <p:tgtEl>
                                          <p:spTgt spid="163">
                                            <p:txEl>
                                              <p:pRg st="12" end="1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41291" y="-26076"/>
            <a:ext cx="11570399" cy="13768152"/>
          </a:xfrm>
          <a:prstGeom prst="rect">
            <a:avLst/>
          </a:prstGeom>
          <a:solidFill>
            <a:srgbClr val="244566"/>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endParaRPr b="1" dirty="0">
              <a:latin typeface="Arial" panose="020B0604020202020204" pitchFamily="34" charset="0"/>
              <a:cs typeface="Arial" panose="020B0604020202020204" pitchFamily="34" charset="0"/>
            </a:endParaRPr>
          </a:p>
        </p:txBody>
      </p:sp>
      <p:sp>
        <p:nvSpPr>
          <p:cNvPr id="164" name="Lorem ipsum dolor sit amet"/>
          <p:cNvSpPr txBox="1"/>
          <p:nvPr/>
        </p:nvSpPr>
        <p:spPr>
          <a:xfrm>
            <a:off x="11782255" y="244606"/>
            <a:ext cx="12717113" cy="13106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defRPr sz="3500" b="1" cap="all">
                <a:solidFill>
                  <a:srgbClr val="244566"/>
                </a:solidFill>
                <a:latin typeface="Arial"/>
                <a:ea typeface="Arial"/>
                <a:cs typeface="Arial"/>
                <a:sym typeface="Arial"/>
              </a:defRPr>
            </a:lvl1pPr>
          </a:lstStyle>
          <a:p>
            <a:r>
              <a:rPr lang="en-US" sz="3000" cap="none" dirty="0">
                <a:sym typeface="Helvetica Neue"/>
              </a:rPr>
              <a:t>AGATA gathers communities that investigate the polar weather, atmosphere, and </a:t>
            </a:r>
            <a:r>
              <a:rPr lang="en-US" sz="3000" cap="none" dirty="0" err="1">
                <a:sym typeface="Helvetica Neue"/>
              </a:rPr>
              <a:t>geospace</a:t>
            </a:r>
            <a:r>
              <a:rPr lang="en-US" sz="3000" cap="none" dirty="0">
                <a:sym typeface="Helvetica Neue"/>
              </a:rPr>
              <a:t> to study the coupling between different atmospheric layers and the impact of solar-terrestrial interactions for the conditions in the atmosphere (both lower and upper atmosphere).</a:t>
            </a:r>
          </a:p>
          <a:p>
            <a:endParaRPr lang="en-US" sz="3000" cap="none" dirty="0">
              <a:sym typeface="Helvetica Neue"/>
            </a:endParaRPr>
          </a:p>
          <a:p>
            <a:r>
              <a:rPr lang="en-US" sz="3000" cap="none" dirty="0">
                <a:sym typeface="Helvetica Neue"/>
              </a:rPr>
              <a:t>This opens for innovating science encompassing different atmospheric layers and near-Earth space.</a:t>
            </a:r>
          </a:p>
          <a:p>
            <a:endParaRPr lang="en-US" sz="3000" cap="none" dirty="0">
              <a:sym typeface="Helvetica Neue"/>
            </a:endParaRPr>
          </a:p>
          <a:p>
            <a:r>
              <a:rPr lang="en-US" sz="3000" cap="none" dirty="0">
                <a:sym typeface="Helvetica Neue"/>
              </a:rPr>
              <a:t>AGATA: </a:t>
            </a:r>
          </a:p>
          <a:p>
            <a:pPr>
              <a:spcAft>
                <a:spcPts val="600"/>
              </a:spcAft>
            </a:pPr>
            <a:r>
              <a:rPr lang="en-US" sz="3000" cap="none" dirty="0">
                <a:sym typeface="Helvetica Neue"/>
              </a:rPr>
              <a:t>●	</a:t>
            </a:r>
            <a:r>
              <a:rPr lang="en-US" sz="3000" b="0" i="1" cap="none" dirty="0">
                <a:sym typeface="Helvetica Neue"/>
              </a:rPr>
              <a:t>Focus on the polar regions (Antarctica and Arctic); </a:t>
            </a:r>
          </a:p>
          <a:p>
            <a:pPr>
              <a:spcAft>
                <a:spcPts val="600"/>
              </a:spcAft>
            </a:pPr>
            <a:r>
              <a:rPr lang="en-US" sz="3000" b="0" i="1" cap="none" dirty="0">
                <a:sym typeface="Helvetica Neue"/>
              </a:rPr>
              <a:t>●	Strengthens the collaboration between atmospheric scientists and space physics community;</a:t>
            </a:r>
          </a:p>
          <a:p>
            <a:pPr>
              <a:spcAft>
                <a:spcPts val="600"/>
              </a:spcAft>
            </a:pPr>
            <a:r>
              <a:rPr lang="en-US" sz="3000" b="0" i="1" cap="none" dirty="0">
                <a:sym typeface="Helvetica Neue"/>
              </a:rPr>
              <a:t>●	Facilitates </a:t>
            </a:r>
            <a:r>
              <a:rPr lang="en-US" sz="3000" i="1" cap="none" dirty="0">
                <a:sym typeface="Helvetica Neue"/>
              </a:rPr>
              <a:t>sharing of data, algorithms and models, access to research infrastructure</a:t>
            </a:r>
            <a:r>
              <a:rPr lang="en-US" sz="3000" b="0" i="1" cap="none" dirty="0">
                <a:sym typeface="Helvetica Neue"/>
              </a:rPr>
              <a:t>;</a:t>
            </a:r>
          </a:p>
          <a:p>
            <a:pPr>
              <a:spcAft>
                <a:spcPts val="600"/>
              </a:spcAft>
            </a:pPr>
            <a:r>
              <a:rPr lang="en-US" sz="3000" b="0" i="1" cap="none" dirty="0">
                <a:sym typeface="Helvetica Neue"/>
              </a:rPr>
              <a:t>●	Develops and strengthens the </a:t>
            </a:r>
            <a:r>
              <a:rPr lang="en-US" sz="3000" i="1" cap="none" dirty="0">
                <a:sym typeface="Helvetica Neue"/>
              </a:rPr>
              <a:t>collaboration</a:t>
            </a:r>
            <a:r>
              <a:rPr lang="en-US" sz="3000" b="0" i="1" cap="none" dirty="0">
                <a:sym typeface="Helvetica Neue"/>
              </a:rPr>
              <a:t> between the research communities that manage and exploit ground-based and in-situ observations. </a:t>
            </a:r>
          </a:p>
          <a:p>
            <a:pPr>
              <a:spcAft>
                <a:spcPts val="600"/>
              </a:spcAft>
            </a:pPr>
            <a:r>
              <a:rPr lang="en-US" sz="3000" b="0" i="1" cap="none" dirty="0">
                <a:sym typeface="Helvetica Neue"/>
              </a:rPr>
              <a:t>●	Runs a </a:t>
            </a:r>
            <a:r>
              <a:rPr lang="en-US" sz="3000" i="1" cap="none" dirty="0">
                <a:sym typeface="Helvetica Neue"/>
              </a:rPr>
              <a:t>mentoring program</a:t>
            </a:r>
            <a:r>
              <a:rPr lang="en-US" sz="3000" b="0" i="1" cap="none" dirty="0">
                <a:sym typeface="Helvetica Neue"/>
              </a:rPr>
              <a:t> to educate new generation of scientists. </a:t>
            </a:r>
          </a:p>
          <a:p>
            <a:pPr>
              <a:spcAft>
                <a:spcPts val="600"/>
              </a:spcAft>
            </a:pPr>
            <a:r>
              <a:rPr lang="en-US" sz="3000" b="0" i="1" cap="none" dirty="0">
                <a:sym typeface="Helvetica Neue"/>
              </a:rPr>
              <a:t>●	Is active in preparations for 5th International </a:t>
            </a:r>
            <a:r>
              <a:rPr lang="en-US" sz="3000" i="1" cap="none" dirty="0">
                <a:sym typeface="Helvetica Neue"/>
              </a:rPr>
              <a:t>Polar Year 2032/33</a:t>
            </a:r>
            <a:r>
              <a:rPr lang="en-US" sz="3000" b="0" i="1" cap="none" dirty="0">
                <a:sym typeface="Helvetica Neue"/>
              </a:rPr>
              <a:t>. </a:t>
            </a:r>
          </a:p>
          <a:p>
            <a:pPr>
              <a:spcAft>
                <a:spcPts val="600"/>
              </a:spcAft>
            </a:pPr>
            <a:r>
              <a:rPr lang="en-US" sz="3000" b="0" i="1" cap="none" dirty="0">
                <a:sym typeface="Helvetica Neue"/>
              </a:rPr>
              <a:t>●	Cooperates with other </a:t>
            </a:r>
            <a:r>
              <a:rPr lang="en-US" sz="3000" b="0" i="1" cap="none">
                <a:sym typeface="Helvetica Neue"/>
              </a:rPr>
              <a:t>relevant initiatives! </a:t>
            </a:r>
            <a:endParaRPr lang="en-US" sz="3000" b="0" i="1" cap="none" dirty="0">
              <a:sym typeface="Helvetica Neue"/>
            </a:endParaRPr>
          </a:p>
          <a:p>
            <a:endParaRPr lang="en-US" sz="3000" b="0" i="1" cap="none" dirty="0">
              <a:sym typeface="Helvetica Neue"/>
            </a:endParaRPr>
          </a:p>
          <a:p>
            <a:r>
              <a:rPr lang="en-US" sz="3000" cap="none" dirty="0">
                <a:sym typeface="Helvetica Neue"/>
              </a:rPr>
              <a:t>AGATA offers a common research and collaborative </a:t>
            </a:r>
          </a:p>
          <a:p>
            <a:r>
              <a:rPr lang="en-US" sz="3000" cap="none" dirty="0">
                <a:sym typeface="Helvetica Neue"/>
              </a:rPr>
              <a:t>platform always open to new members</a:t>
            </a:r>
          </a:p>
          <a:p>
            <a:endParaRPr lang="en-US" sz="3000" cap="none" dirty="0">
              <a:sym typeface="Helvetica Neue"/>
            </a:endParaRPr>
          </a:p>
          <a:p>
            <a:r>
              <a:rPr lang="en-NO" sz="3000" cap="none" dirty="0">
                <a:sym typeface="Helvetica Neue"/>
              </a:rPr>
              <a:t>Timeframe:</a:t>
            </a:r>
          </a:p>
          <a:p>
            <a:r>
              <a:rPr lang="en-NO" sz="3000" cap="none" dirty="0">
                <a:sym typeface="Helvetica Neue"/>
              </a:rPr>
              <a:t>Officiall kick-off meeting: March 26-28 (online)</a:t>
            </a:r>
          </a:p>
          <a:p>
            <a:r>
              <a:rPr lang="en-NO" sz="3000" cap="none" dirty="0">
                <a:sym typeface="Helvetica Neue"/>
              </a:rPr>
              <a:t>Lifetime: 2024-2032 </a:t>
            </a:r>
          </a:p>
        </p:txBody>
      </p:sp>
      <p:pic>
        <p:nvPicPr>
          <p:cNvPr id="2" name="Immagine 1">
            <a:extLst>
              <a:ext uri="{FF2B5EF4-FFF2-40B4-BE49-F238E27FC236}">
                <a16:creationId xmlns:a16="http://schemas.microsoft.com/office/drawing/2014/main" id="{369D787B-65D3-57FC-BF5B-A781437CD2B2}"/>
              </a:ext>
            </a:extLst>
          </p:cNvPr>
          <p:cNvPicPr>
            <a:picLocks noChangeAspect="1"/>
          </p:cNvPicPr>
          <p:nvPr/>
        </p:nvPicPr>
        <p:blipFill>
          <a:blip r:embed="rId3"/>
          <a:stretch>
            <a:fillRect/>
          </a:stretch>
        </p:blipFill>
        <p:spPr>
          <a:xfrm>
            <a:off x="22409947" y="11712102"/>
            <a:ext cx="1812250" cy="1951654"/>
          </a:xfrm>
          <a:prstGeom prst="rect">
            <a:avLst/>
          </a:prstGeom>
        </p:spPr>
      </p:pic>
      <p:pic>
        <p:nvPicPr>
          <p:cNvPr id="6" name="Picture 8">
            <a:extLst>
              <a:ext uri="{FF2B5EF4-FFF2-40B4-BE49-F238E27FC236}">
                <a16:creationId xmlns:a16="http://schemas.microsoft.com/office/drawing/2014/main" id="{C23CDFF5-6656-8288-BD0E-980B32095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89" y="1052091"/>
            <a:ext cx="9978761" cy="5122808"/>
          </a:xfrm>
          <a:prstGeom prst="rect">
            <a:avLst/>
          </a:prstGeom>
          <a:solidFill>
            <a:srgbClr val="FFFFFF">
              <a:alpha val="59000"/>
            </a:srgbClr>
          </a:solidFill>
        </p:spPr>
      </p:pic>
      <p:sp>
        <p:nvSpPr>
          <p:cNvPr id="3" name="CasellaDiTesto 2"/>
          <p:cNvSpPr txBox="1"/>
          <p:nvPr/>
        </p:nvSpPr>
        <p:spPr>
          <a:xfrm>
            <a:off x="91830" y="276749"/>
            <a:ext cx="30264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3600" b="1" dirty="0">
                <a:solidFill>
                  <a:schemeClr val="bg1"/>
                </a:solidFill>
                <a:latin typeface="Arial" panose="020B0604020202020204" pitchFamily="34" charset="0"/>
                <a:cs typeface="Arial" panose="020B0604020202020204" pitchFamily="34" charset="0"/>
              </a:rPr>
              <a:t>OBJECTIVES</a:t>
            </a:r>
          </a:p>
          <a:p>
            <a:pPr marL="0" marR="0" indent="0" algn="ctr" defTabSz="2438338" rtl="0" fontAlgn="auto" latinLnBrk="0" hangingPunct="0">
              <a:lnSpc>
                <a:spcPct val="100000"/>
              </a:lnSpc>
              <a:spcBef>
                <a:spcPts val="0"/>
              </a:spcBef>
              <a:spcAft>
                <a:spcPts val="0"/>
              </a:spcAft>
              <a:buClrTx/>
              <a:buSzTx/>
              <a:buFontTx/>
              <a:buNone/>
              <a:tabLst/>
            </a:pPr>
            <a:endParaRPr kumimoji="0" lang="it-IT"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pic>
        <p:nvPicPr>
          <p:cNvPr id="4" name="Immagine 6">
            <a:extLst>
              <a:ext uri="{FF2B5EF4-FFF2-40B4-BE49-F238E27FC236}">
                <a16:creationId xmlns:a16="http://schemas.microsoft.com/office/drawing/2014/main" id="{C1CC31E6-D3D5-287E-6DCD-D49F863EC782}"/>
              </a:ext>
            </a:extLst>
          </p:cNvPr>
          <p:cNvPicPr>
            <a:picLocks noChangeAspect="1"/>
          </p:cNvPicPr>
          <p:nvPr/>
        </p:nvPicPr>
        <p:blipFill>
          <a:blip r:embed="rId5"/>
          <a:stretch>
            <a:fillRect/>
          </a:stretch>
        </p:blipFill>
        <p:spPr>
          <a:xfrm>
            <a:off x="360219" y="6577097"/>
            <a:ext cx="10767377" cy="3858829"/>
          </a:xfrm>
          <a:prstGeom prst="rect">
            <a:avLst/>
          </a:prstGeom>
        </p:spPr>
      </p:pic>
      <p:pic>
        <p:nvPicPr>
          <p:cNvPr id="5" name="Immagine 7">
            <a:extLst>
              <a:ext uri="{FF2B5EF4-FFF2-40B4-BE49-F238E27FC236}">
                <a16:creationId xmlns:a16="http://schemas.microsoft.com/office/drawing/2014/main" id="{5B96B516-9B8E-A92F-19BA-28E410ABD6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35" t="31462" r="20882"/>
          <a:stretch/>
        </p:blipFill>
        <p:spPr>
          <a:xfrm>
            <a:off x="6010743" y="10786929"/>
            <a:ext cx="4269565" cy="2376651"/>
          </a:xfrm>
          <a:prstGeom prst="rect">
            <a:avLst/>
          </a:prstGeom>
        </p:spPr>
      </p:pic>
      <p:pic>
        <p:nvPicPr>
          <p:cNvPr id="7" name="Picture 2" descr="https://lh3.googleusercontent.com/pw/AIL4fc-JVWUWMFvFU8Cxz_Kltt6AqqiynzmbzcfyxCdcm5YYodlBiMvQr0MVEV9gzLIQWpVB4AIw3kYXHvHM4pHXtY_VnsUxCWtjnrDKQ0FfU1_dCzS-5udxHZYhgYx0UsZGcE-jgZc4BuqfKFa3l-j4WeEDK3kCUheCP_6sB47RGOcgw4TljxeD1K1RMkJGXnnoV4jRrnNcLWnKtdekfEHUc3VGPIaJhec_eEOhuxePPsf_sbdsqTDTZpQswmAonymUvqbqKVYvfOAwg6yGeBi19jvLXQufTV1lIObuYUDsttk_PbFeh5v8VP8VrAVezetfpuTk1W2hCsFRA-_xKuxkX2uJ-Vxx6SZpTxraPi4QKfKMcFIB_xS0zIEq5_UXjYqB5lNQ0XAG9INl37SocY9-X-W8l5ea6gn2PUsag6T77S15tXoPCngpSpxmRT3_exTQlnLo_LOsHaSradvigEbIUUw9q4XHGTMYMSwq2NKAz8El_ShP_V7TEz9CtDBwtaPxTSjPJo9hJjp1U0zodyO6r8C23PPLa_UczMdfl6hWUJSXpOWnUwl3Pbd1ChpMmV43lzG8J6Qw7YBuXRNMcZJYXDxQT0xNoTzg8KjVeLPyz3PbH-6fQLD6rOCaPoOiJFGG7DUDWlq2kX1B6beSgIAK458g1fotsVER08CR-yWvFnbGEXbRJyJJTNUjscLJu7QRPYRESNzXOodtW_IphydBlXcTnK4HxCA89Fne1Fw2fFo4VNdIzRc4s7dQ6Hikq_8wlEYEe-5KXJmThUcXht4KeP9Dx6L0qpaEQsUMC0U7FQSVcGrCxCVlvje-SOnKtAvyy0AB-AlMZ2M6__epoWt13OU-p0tNYa9YZIaq9iRojPQSQaaBQrTrz3M9rcrPPOI34kFAc3zahTTjONSj02l9n24Q5ygfiUrtnMhffunW4y53yIw4rjR0wdHqkBCzTTVp=w1139-h854-s-no?authuser=1">
            <a:extLst>
              <a:ext uri="{FF2B5EF4-FFF2-40B4-BE49-F238E27FC236}">
                <a16:creationId xmlns:a16="http://schemas.microsoft.com/office/drawing/2014/main" id="{26058EF3-1774-76ED-257E-F1D22421C7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476" t="9997" b="29088"/>
          <a:stretch/>
        </p:blipFill>
        <p:spPr bwMode="auto">
          <a:xfrm>
            <a:off x="1298065" y="10781896"/>
            <a:ext cx="4094782" cy="23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14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4">
                                            <p:txEl>
                                              <p:pRg st="5" end="5"/>
                                            </p:txEl>
                                          </p:spTgt>
                                        </p:tgtEl>
                                        <p:attrNameLst>
                                          <p:attrName>style.visibility</p:attrName>
                                        </p:attrNameLst>
                                      </p:cBhvr>
                                      <p:to>
                                        <p:strVal val="visible"/>
                                      </p:to>
                                    </p:set>
                                    <p:anim calcmode="lin" valueType="num">
                                      <p:cBhvr additive="base">
                                        <p:cTn id="7" dur="500" fill="hold"/>
                                        <p:tgtEl>
                                          <p:spTgt spid="164">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4">
                                            <p:txEl>
                                              <p:pRg st="6" end="6"/>
                                            </p:txEl>
                                          </p:spTgt>
                                        </p:tgtEl>
                                        <p:attrNameLst>
                                          <p:attrName>style.visibility</p:attrName>
                                        </p:attrNameLst>
                                      </p:cBhvr>
                                      <p:to>
                                        <p:strVal val="visible"/>
                                      </p:to>
                                    </p:set>
                                    <p:anim calcmode="lin" valueType="num">
                                      <p:cBhvr additive="base">
                                        <p:cTn id="13" dur="500" fill="hold"/>
                                        <p:tgtEl>
                                          <p:spTgt spid="164">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4">
                                            <p:txEl>
                                              <p:pRg st="7" end="7"/>
                                            </p:txEl>
                                          </p:spTgt>
                                        </p:tgtEl>
                                        <p:attrNameLst>
                                          <p:attrName>style.visibility</p:attrName>
                                        </p:attrNameLst>
                                      </p:cBhvr>
                                      <p:to>
                                        <p:strVal val="visible"/>
                                      </p:to>
                                    </p:set>
                                    <p:anim calcmode="lin" valueType="num">
                                      <p:cBhvr additive="base">
                                        <p:cTn id="19" dur="500" fill="hold"/>
                                        <p:tgtEl>
                                          <p:spTgt spid="164">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4">
                                            <p:txEl>
                                              <p:pRg st="8" end="8"/>
                                            </p:txEl>
                                          </p:spTgt>
                                        </p:tgtEl>
                                        <p:attrNameLst>
                                          <p:attrName>style.visibility</p:attrName>
                                        </p:attrNameLst>
                                      </p:cBhvr>
                                      <p:to>
                                        <p:strVal val="visible"/>
                                      </p:to>
                                    </p:set>
                                    <p:anim calcmode="lin" valueType="num">
                                      <p:cBhvr additive="base">
                                        <p:cTn id="25" dur="500" fill="hold"/>
                                        <p:tgtEl>
                                          <p:spTgt spid="164">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4">
                                            <p:txEl>
                                              <p:pRg st="9" end="9"/>
                                            </p:txEl>
                                          </p:spTgt>
                                        </p:tgtEl>
                                        <p:attrNameLst>
                                          <p:attrName>style.visibility</p:attrName>
                                        </p:attrNameLst>
                                      </p:cBhvr>
                                      <p:to>
                                        <p:strVal val="visible"/>
                                      </p:to>
                                    </p:set>
                                    <p:anim calcmode="lin" valueType="num">
                                      <p:cBhvr additive="base">
                                        <p:cTn id="31" dur="500" fill="hold"/>
                                        <p:tgtEl>
                                          <p:spTgt spid="164">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64">
                                            <p:txEl>
                                              <p:pRg st="10" end="10"/>
                                            </p:txEl>
                                          </p:spTgt>
                                        </p:tgtEl>
                                        <p:attrNameLst>
                                          <p:attrName>style.visibility</p:attrName>
                                        </p:attrNameLst>
                                      </p:cBhvr>
                                      <p:to>
                                        <p:strVal val="visible"/>
                                      </p:to>
                                    </p:set>
                                    <p:anim calcmode="lin" valueType="num">
                                      <p:cBhvr additive="base">
                                        <p:cTn id="37" dur="500" fill="hold"/>
                                        <p:tgtEl>
                                          <p:spTgt spid="164">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64">
                                            <p:txEl>
                                              <p:pRg st="11" end="11"/>
                                            </p:txEl>
                                          </p:spTgt>
                                        </p:tgtEl>
                                        <p:attrNameLst>
                                          <p:attrName>style.visibility</p:attrName>
                                        </p:attrNameLst>
                                      </p:cBhvr>
                                      <p:to>
                                        <p:strVal val="visible"/>
                                      </p:to>
                                    </p:set>
                                    <p:anim calcmode="lin" valueType="num">
                                      <p:cBhvr additive="base">
                                        <p:cTn id="43" dur="500" fill="hold"/>
                                        <p:tgtEl>
                                          <p:spTgt spid="164">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4">
                                            <p:txEl>
                                              <p:pRg st="13" end="13"/>
                                            </p:txEl>
                                          </p:spTgt>
                                        </p:tgtEl>
                                        <p:attrNameLst>
                                          <p:attrName>style.visibility</p:attrName>
                                        </p:attrNameLst>
                                      </p:cBhvr>
                                      <p:to>
                                        <p:strVal val="visible"/>
                                      </p:to>
                                    </p:set>
                                    <p:animEffect transition="in" filter="fade">
                                      <p:cBhvr>
                                        <p:cTn id="49" dur="500"/>
                                        <p:tgtEl>
                                          <p:spTgt spid="164">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4">
                                            <p:txEl>
                                              <p:pRg st="14" end="14"/>
                                            </p:txEl>
                                          </p:spTgt>
                                        </p:tgtEl>
                                        <p:attrNameLst>
                                          <p:attrName>style.visibility</p:attrName>
                                        </p:attrNameLst>
                                      </p:cBhvr>
                                      <p:to>
                                        <p:strVal val="visible"/>
                                      </p:to>
                                    </p:set>
                                    <p:animEffect transition="in" filter="fade">
                                      <p:cBhvr>
                                        <p:cTn id="52" dur="500"/>
                                        <p:tgtEl>
                                          <p:spTgt spid="164">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64">
                                            <p:txEl>
                                              <p:pRg st="16" end="16"/>
                                            </p:txEl>
                                          </p:spTgt>
                                        </p:tgtEl>
                                        <p:attrNameLst>
                                          <p:attrName>style.visibility</p:attrName>
                                        </p:attrNameLst>
                                      </p:cBhvr>
                                      <p:to>
                                        <p:strVal val="visible"/>
                                      </p:to>
                                    </p:set>
                                    <p:animEffect transition="in" filter="fade">
                                      <p:cBhvr>
                                        <p:cTn id="55" dur="500"/>
                                        <p:tgtEl>
                                          <p:spTgt spid="164">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64">
                                            <p:txEl>
                                              <p:pRg st="17" end="17"/>
                                            </p:txEl>
                                          </p:spTgt>
                                        </p:tgtEl>
                                        <p:attrNameLst>
                                          <p:attrName>style.visibility</p:attrName>
                                        </p:attrNameLst>
                                      </p:cBhvr>
                                      <p:to>
                                        <p:strVal val="visible"/>
                                      </p:to>
                                    </p:set>
                                    <p:animEffect transition="in" filter="fade">
                                      <p:cBhvr>
                                        <p:cTn id="58" dur="500"/>
                                        <p:tgtEl>
                                          <p:spTgt spid="164">
                                            <p:txEl>
                                              <p:pRg st="17" end="1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64">
                                            <p:txEl>
                                              <p:pRg st="18" end="18"/>
                                            </p:txEl>
                                          </p:spTgt>
                                        </p:tgtEl>
                                        <p:attrNameLst>
                                          <p:attrName>style.visibility</p:attrName>
                                        </p:attrNameLst>
                                      </p:cBhvr>
                                      <p:to>
                                        <p:strVal val="visible"/>
                                      </p:to>
                                    </p:set>
                                    <p:animEffect transition="in" filter="fade">
                                      <p:cBhvr>
                                        <p:cTn id="61" dur="500"/>
                                        <p:tgtEl>
                                          <p:spTgt spid="164">
                                            <p:txEl>
                                              <p:pRg st="18" end="1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538377" y="0"/>
            <a:ext cx="8709436" cy="1323439"/>
          </a:xfrm>
          <a:prstGeom prst="rect">
            <a:avLst/>
          </a:prstGeom>
        </p:spPr>
        <p:txBody>
          <a:bodyPr wrap="none">
            <a:spAutoFit/>
          </a:bodyPr>
          <a:lstStyle/>
          <a:p>
            <a:r>
              <a:rPr lang="en-US" sz="4000" b="1" dirty="0">
                <a:solidFill>
                  <a:srgbClr val="244566"/>
                </a:solidFill>
                <a:latin typeface="Arial"/>
                <a:ea typeface="Arial"/>
                <a:cs typeface="Arial"/>
              </a:rPr>
              <a:t>www.scar.org/science/agata/home/</a:t>
            </a:r>
          </a:p>
          <a:p>
            <a:endParaRPr lang="it-IT" sz="4000" dirty="0"/>
          </a:p>
        </p:txBody>
      </p:sp>
      <p:pic>
        <p:nvPicPr>
          <p:cNvPr id="9" name="Immagine 8">
            <a:extLst>
              <a:ext uri="{FF2B5EF4-FFF2-40B4-BE49-F238E27FC236}">
                <a16:creationId xmlns:a16="http://schemas.microsoft.com/office/drawing/2014/main" id="{402BB27E-EB6C-6E23-6156-0938C999615E}"/>
              </a:ext>
            </a:extLst>
          </p:cNvPr>
          <p:cNvPicPr>
            <a:picLocks noChangeAspect="1"/>
          </p:cNvPicPr>
          <p:nvPr/>
        </p:nvPicPr>
        <p:blipFill>
          <a:blip r:embed="rId2"/>
          <a:stretch>
            <a:fillRect/>
          </a:stretch>
        </p:blipFill>
        <p:spPr>
          <a:xfrm>
            <a:off x="6024846" y="5513495"/>
            <a:ext cx="13037856" cy="4592004"/>
          </a:xfrm>
          <a:prstGeom prst="rect">
            <a:avLst/>
          </a:prstGeom>
        </p:spPr>
      </p:pic>
      <p:pic>
        <p:nvPicPr>
          <p:cNvPr id="5" name="Immagine 4">
            <a:extLst>
              <a:ext uri="{FF2B5EF4-FFF2-40B4-BE49-F238E27FC236}">
                <a16:creationId xmlns:a16="http://schemas.microsoft.com/office/drawing/2014/main" id="{212A32A3-6E2C-152A-D7B8-DCAC1BBD1900}"/>
              </a:ext>
            </a:extLst>
          </p:cNvPr>
          <p:cNvPicPr>
            <a:picLocks noChangeAspect="1"/>
          </p:cNvPicPr>
          <p:nvPr/>
        </p:nvPicPr>
        <p:blipFill>
          <a:blip r:embed="rId3"/>
          <a:stretch>
            <a:fillRect/>
          </a:stretch>
        </p:blipFill>
        <p:spPr>
          <a:xfrm>
            <a:off x="363530" y="295123"/>
            <a:ext cx="11322632" cy="5416828"/>
          </a:xfrm>
          <a:prstGeom prst="rect">
            <a:avLst/>
          </a:prstGeom>
        </p:spPr>
      </p:pic>
      <p:pic>
        <p:nvPicPr>
          <p:cNvPr id="7" name="Immagine 6">
            <a:extLst>
              <a:ext uri="{FF2B5EF4-FFF2-40B4-BE49-F238E27FC236}">
                <a16:creationId xmlns:a16="http://schemas.microsoft.com/office/drawing/2014/main" id="{C3190796-FA54-5C0C-1DF0-0E115372F3F6}"/>
              </a:ext>
            </a:extLst>
          </p:cNvPr>
          <p:cNvPicPr>
            <a:picLocks noChangeAspect="1"/>
          </p:cNvPicPr>
          <p:nvPr/>
        </p:nvPicPr>
        <p:blipFill>
          <a:blip r:embed="rId4"/>
          <a:stretch>
            <a:fillRect/>
          </a:stretch>
        </p:blipFill>
        <p:spPr>
          <a:xfrm>
            <a:off x="12666706" y="8443609"/>
            <a:ext cx="11581107" cy="5272391"/>
          </a:xfrm>
          <a:prstGeom prst="rect">
            <a:avLst/>
          </a:prstGeom>
        </p:spPr>
      </p:pic>
      <p:pic>
        <p:nvPicPr>
          <p:cNvPr id="10" name="Immagine 9">
            <a:extLst>
              <a:ext uri="{FF2B5EF4-FFF2-40B4-BE49-F238E27FC236}">
                <a16:creationId xmlns:a16="http://schemas.microsoft.com/office/drawing/2014/main" id="{4BE521D6-A84A-EAC7-7C35-0BF4CC66960B}"/>
              </a:ext>
            </a:extLst>
          </p:cNvPr>
          <p:cNvPicPr>
            <a:picLocks noChangeAspect="1"/>
          </p:cNvPicPr>
          <p:nvPr/>
        </p:nvPicPr>
        <p:blipFill>
          <a:blip r:embed="rId5"/>
          <a:stretch>
            <a:fillRect/>
          </a:stretch>
        </p:blipFill>
        <p:spPr>
          <a:xfrm>
            <a:off x="22180119" y="661719"/>
            <a:ext cx="2067694" cy="2067694"/>
          </a:xfrm>
          <a:prstGeom prst="rect">
            <a:avLst/>
          </a:prstGeom>
        </p:spPr>
      </p:pic>
      <p:sp>
        <p:nvSpPr>
          <p:cNvPr id="11" name="Rettangolo 10">
            <a:extLst>
              <a:ext uri="{FF2B5EF4-FFF2-40B4-BE49-F238E27FC236}">
                <a16:creationId xmlns:a16="http://schemas.microsoft.com/office/drawing/2014/main" id="{FDC7603B-5626-1BEC-8A6D-6CF1FDBD9F48}"/>
              </a:ext>
            </a:extLst>
          </p:cNvPr>
          <p:cNvSpPr/>
          <p:nvPr/>
        </p:nvSpPr>
        <p:spPr>
          <a:xfrm>
            <a:off x="59356" y="10105499"/>
            <a:ext cx="6269665" cy="4401205"/>
          </a:xfrm>
          <a:prstGeom prst="rect">
            <a:avLst/>
          </a:prstGeom>
        </p:spPr>
        <p:txBody>
          <a:bodyPr wrap="none">
            <a:spAutoFit/>
          </a:bodyPr>
          <a:lstStyle/>
          <a:p>
            <a:r>
              <a:rPr lang="en-US" sz="4000" b="1" dirty="0">
                <a:solidFill>
                  <a:srgbClr val="244566"/>
                </a:solidFill>
                <a:latin typeface="Arial"/>
                <a:ea typeface="Arial"/>
                <a:cs typeface="Arial"/>
              </a:rPr>
              <a:t>Thanks!</a:t>
            </a:r>
          </a:p>
          <a:p>
            <a:endParaRPr lang="en-US" sz="4000" b="1" dirty="0">
              <a:solidFill>
                <a:srgbClr val="244566"/>
              </a:solidFill>
              <a:latin typeface="Arial"/>
              <a:ea typeface="Arial"/>
              <a:cs typeface="Arial"/>
            </a:endParaRPr>
          </a:p>
          <a:p>
            <a:r>
              <a:rPr lang="en-US" sz="4000" b="1" dirty="0">
                <a:solidFill>
                  <a:srgbClr val="244566"/>
                </a:solidFill>
                <a:latin typeface="Arial"/>
                <a:ea typeface="Arial"/>
                <a:cs typeface="Arial"/>
              </a:rPr>
              <a:t>lucilla.alfonsi@ingv.it</a:t>
            </a:r>
          </a:p>
          <a:p>
            <a:r>
              <a:rPr lang="en-US" sz="4000" b="1" dirty="0" err="1">
                <a:solidFill>
                  <a:srgbClr val="244566"/>
                </a:solidFill>
                <a:latin typeface="Arial"/>
                <a:ea typeface="Arial"/>
                <a:cs typeface="Arial"/>
              </a:rPr>
              <a:t>w.j.miloch@fys.uio.no</a:t>
            </a:r>
            <a:endParaRPr lang="en-US" sz="4000" b="1" dirty="0">
              <a:solidFill>
                <a:srgbClr val="244566"/>
              </a:solidFill>
              <a:latin typeface="Arial"/>
              <a:ea typeface="Arial"/>
              <a:cs typeface="Arial"/>
            </a:endParaRPr>
          </a:p>
          <a:p>
            <a:r>
              <a:rPr lang="en-US" sz="4000" b="1" dirty="0" err="1">
                <a:solidFill>
                  <a:srgbClr val="244566"/>
                </a:solidFill>
                <a:latin typeface="Arial"/>
                <a:ea typeface="Arial"/>
                <a:cs typeface="Arial"/>
              </a:rPr>
              <a:t>nicolas.bergeot@oma.be</a:t>
            </a:r>
            <a:endParaRPr lang="en-US" sz="4000" b="1" dirty="0">
              <a:solidFill>
                <a:srgbClr val="244566"/>
              </a:solidFill>
              <a:latin typeface="Arial"/>
              <a:ea typeface="Arial"/>
              <a:cs typeface="Arial"/>
            </a:endParaRPr>
          </a:p>
          <a:p>
            <a:endParaRPr lang="en-US" sz="4000" b="1" dirty="0">
              <a:solidFill>
                <a:srgbClr val="244566"/>
              </a:solidFill>
              <a:latin typeface="Arial"/>
              <a:ea typeface="Arial"/>
              <a:cs typeface="Arial"/>
            </a:endParaRPr>
          </a:p>
          <a:p>
            <a:endParaRPr lang="it-IT" sz="4000" dirty="0"/>
          </a:p>
        </p:txBody>
      </p:sp>
      <p:sp>
        <p:nvSpPr>
          <p:cNvPr id="3" name="TextBox 2">
            <a:extLst>
              <a:ext uri="{FF2B5EF4-FFF2-40B4-BE49-F238E27FC236}">
                <a16:creationId xmlns:a16="http://schemas.microsoft.com/office/drawing/2014/main" id="{9CE71781-0275-4CE9-1B7F-00C27D57170F}"/>
              </a:ext>
            </a:extLst>
          </p:cNvPr>
          <p:cNvSpPr txBox="1"/>
          <p:nvPr/>
        </p:nvSpPr>
        <p:spPr>
          <a:xfrm>
            <a:off x="7577465" y="11885473"/>
            <a:ext cx="384079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nb-NO" sz="2400" b="1" i="0" u="none" strike="noStrike" cap="none" spc="0" normalizeH="0" baseline="0" dirty="0">
                <a:ln>
                  <a:noFill/>
                </a:ln>
                <a:solidFill>
                  <a:srgbClr val="5E5E5E"/>
                </a:solidFill>
                <a:effectLst/>
                <a:uFillTx/>
                <a:latin typeface="+mn-lt"/>
                <a:ea typeface="+mn-ea"/>
                <a:cs typeface="+mn-cs"/>
                <a:sym typeface="Helvetica Neue"/>
              </a:rPr>
              <a:t>JOIN OUR MAILING LIST!</a:t>
            </a:r>
          </a:p>
          <a:p>
            <a:pPr marL="0" marR="0" indent="0" algn="ctr" defTabSz="2438338" rtl="0" fontAlgn="auto" latinLnBrk="0" hangingPunct="0">
              <a:lnSpc>
                <a:spcPct val="100000"/>
              </a:lnSpc>
              <a:spcBef>
                <a:spcPts val="0"/>
              </a:spcBef>
              <a:spcAft>
                <a:spcPts val="0"/>
              </a:spcAft>
              <a:buClrTx/>
              <a:buSzTx/>
              <a:buFontTx/>
              <a:buNone/>
              <a:tabLst/>
            </a:pPr>
            <a:r>
              <a:rPr lang="nb-NO" b="1" dirty="0"/>
              <a:t>(</a:t>
            </a:r>
            <a:r>
              <a:rPr lang="nb-NO" b="1" dirty="0" err="1"/>
              <a:t>please</a:t>
            </a:r>
            <a:r>
              <a:rPr lang="nb-NO" b="1" dirty="0"/>
              <a:t> send </a:t>
            </a:r>
            <a:r>
              <a:rPr lang="nb-NO" b="1" dirty="0" err="1"/>
              <a:t>us</a:t>
            </a:r>
            <a:r>
              <a:rPr lang="nb-NO" b="1" dirty="0"/>
              <a:t> an email)</a:t>
            </a:r>
            <a:endParaRPr kumimoji="0" lang="nb-NO" sz="2400" b="1"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44599248"/>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1058</Words>
  <Application>Microsoft Office PowerPoint</Application>
  <PresentationFormat>Personalizzato</PresentationFormat>
  <Paragraphs>99</Paragraphs>
  <Slides>8</Slides>
  <Notes>3</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Arial</vt:lpstr>
      <vt:lpstr>Helvetica Neue</vt:lpstr>
      <vt:lpstr>Helvetica Neue Medium</vt:lpstr>
      <vt:lpstr>Wingdings</vt:lpstr>
      <vt:lpstr>21_BasicWhite</vt:lpstr>
      <vt:lpstr>AGATA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presentazione</dc:title>
  <dc:creator>Lucilla</dc:creator>
  <cp:lastModifiedBy>antarcilla antarcilla</cp:lastModifiedBy>
  <cp:revision>314</cp:revision>
  <dcterms:modified xsi:type="dcterms:W3CDTF">2024-12-08T14:18:16Z</dcterms:modified>
</cp:coreProperties>
</file>