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45"/>
  </p:notesMasterIdLst>
  <p:handoutMasterIdLst>
    <p:handoutMasterId r:id="rId46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616" r:id="rId17"/>
    <p:sldId id="617" r:id="rId18"/>
    <p:sldId id="618" r:id="rId19"/>
    <p:sldId id="619" r:id="rId20"/>
    <p:sldId id="620" r:id="rId21"/>
    <p:sldId id="337" r:id="rId22"/>
    <p:sldId id="536" r:id="rId23"/>
    <p:sldId id="611" r:id="rId24"/>
    <p:sldId id="621" r:id="rId25"/>
    <p:sldId id="605" r:id="rId26"/>
    <p:sldId id="622" r:id="rId27"/>
    <p:sldId id="357" r:id="rId28"/>
    <p:sldId id="633" r:id="rId29"/>
    <p:sldId id="634" r:id="rId30"/>
    <p:sldId id="264" r:id="rId31"/>
    <p:sldId id="623" r:id="rId32"/>
    <p:sldId id="625" r:id="rId33"/>
    <p:sldId id="624" r:id="rId34"/>
    <p:sldId id="539" r:id="rId35"/>
    <p:sldId id="627" r:id="rId36"/>
    <p:sldId id="626" r:id="rId37"/>
    <p:sldId id="628" r:id="rId38"/>
    <p:sldId id="601" r:id="rId39"/>
    <p:sldId id="629" r:id="rId40"/>
    <p:sldId id="608" r:id="rId41"/>
    <p:sldId id="610" r:id="rId42"/>
    <p:sldId id="609" r:id="rId43"/>
    <p:sldId id="631" r:id="rId44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2181E-C4F6-F64F-9C9D-879440DA52D9}" v="137" dt="2024-11-21T13:24:54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8" autoAdjust="0"/>
    <p:restoredTop sz="97234" autoAdjust="0"/>
  </p:normalViewPr>
  <p:slideViewPr>
    <p:cSldViewPr snapToGrid="0">
      <p:cViewPr>
        <p:scale>
          <a:sx n="170" d="100"/>
          <a:sy n="170" d="100"/>
        </p:scale>
        <p:origin x="1240" y="17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11/19/24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1DD6-F4D3-D749-B5C4-D0E1BF7F7BFE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40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1DD6-F4D3-D749-B5C4-D0E1BF7F7BFE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40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7847F-4088-9D25-8909-5708A5DC5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E8A51-A5EE-814B-8876-B9B0611DC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955D9-2724-7B8B-DADE-0AD41690D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B78E8-E880-9385-3458-EE0AD4DCF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58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25CFB-DF94-EC9F-613C-75CA0ED7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637A3-0954-248D-B598-A57F73188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68DDD-C583-988E-BD23-ED76E079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5EA6-2803-55EF-7B47-438D35634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1DD6-F4D3-D749-B5C4-D0E1BF7F7BFE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07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66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A8A95-6C12-9714-B0AF-A256C769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972B8-9A92-25F9-B1D3-5B5E72D91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A74700-0858-433D-882B-6989C6814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AB03-3FA8-4B88-6CB2-F24C071B1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91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D4EBE-B428-02EC-6F96-BB4F5C35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5C061-E888-26F2-237B-26FC2C956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B557D-72BC-4B94-1CAC-6038D72C4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84FA-467A-F4FF-B039-5CA9655EB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5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7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C92B-B336-514F-4278-A5FAAC8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1788B-2FD8-0B00-E57A-EFA2FCD99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37789-9BF8-D54C-0053-363956C55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0AE45-14ED-10F3-2F83-31229E4B3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40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77F92-F883-A02D-5C2B-8A47591F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43B5F-4344-4755-944D-B99491F86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D90B2-21CB-C011-6307-B566301B5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F30E0-5889-FB65-AD0F-482F18906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12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AAECC-B657-2FCF-9532-115E9A08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ABD9D-AC82-104D-08B6-84F5B3ADD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72CDF-E3CC-2CE9-C818-E84D4C160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E8DF-20CE-BFF3-86DE-868907DBD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CD46-FF54-1C25-95DE-B7A78BD67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F3970-A30B-325A-D85A-638805751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382FE-939A-B31C-ED07-444813BD0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4266-7124-3CCD-B9C4-4B17F1099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6FA74-3FAB-9417-A272-481867257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00A54-E7A1-EC7A-5198-27311279D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05BF7-C69C-4AFA-B911-1085FFE58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AFE5-C913-7AC0-52E7-344CE9AC6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07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0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5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So what is the outcome of ISWAT in terms of publications? Two special issues in the COSPAR journal Advances in Space Research. The first issue is composed of tens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0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12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86B1-356E-72AA-800C-BDEC6B18D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35B8E-81C8-194C-09E9-C757C0E24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BE931-EF52-972A-0D3D-6C561670F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F417B-C6FF-3A2D-66C6-7003F11FE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37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68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OOct.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5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C521F-8947-2389-6E1A-0FDCFEDB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A8492-4DBC-1088-3E34-6543B3D3B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3A225-3630-539E-BB87-A8AEF208A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D5172-10A4-2466-1FB7-B5D94A198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8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DEBD-DF14-2A49-49E8-ED9ABECF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C9E95-DE93-8EF9-A337-97C33F38D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699BA-16E2-8FF0-36CB-933292FFE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72F7-2142-DBA4-E953-6806E9C1B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2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3DCE0-0A87-CCBA-7555-BF6ACA08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0F743-9240-0833-C3D1-E42644D7F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5DF80-9F64-8006-A43B-76B43592F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B3ACD-5B0E-CEB3-090A-4A46E631A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8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E7DA-2C39-29A9-1188-E332D500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79CE7-D072-136F-071D-A37BCD66A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522D8-8E91-55B8-F8C2-6D2149E90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094DF-FC66-3978-7491-620B4D3B8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AD087-5DB8-DCEE-5BF8-1EB8BCCE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95C53-7201-BD30-6238-2E9455BB9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74F28-1758-C56C-BC7F-7F0519F31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1BC7-61FA-160C-A558-990C91BB4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8C6C9-379B-D330-F4BA-343F5D340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B38D1-7DCC-C1DA-D8F9-7CE0D46C6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36F46-6EB0-FB99-5B0C-B244DCC1E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2560-CBE8-F306-DD32-66EB36D5A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753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78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s.esa.int/web/esdc/doi/heliophysi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hyperlink" Target="https://github.com/sunpy/sunpy-soa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sa.esac.esa.i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hyperlink" Target="https://ihdea.ne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hdea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osmos.esa.int/web/ihde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iopython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hyperlink" Target="https://github.com/sapols/PyHC-Cha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sfair.eu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air-checker.france-bioinformatique.fr/check" TargetMode="External"/><Relationship Id="rId5" Type="http://schemas.openxmlformats.org/officeDocument/2006/relationships/hyperlink" Target="https://faircookbook.elixir-europe.org/content/home.html" TargetMode="External"/><Relationship Id="rId4" Type="http://schemas.openxmlformats.org/officeDocument/2006/relationships/hyperlink" Target="https://www.f-uji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iswat-cospar.org/iswat-cospar" TargetMode="Externa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sr.2024.05.05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hdea.ne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tarydat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ivoa.n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087037"/>
            <a:ext cx="8683463" cy="103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Heliophysics international data environment </a:t>
            </a: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2024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Arnaud Masson, D/SCI Heliophysics archives science lead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21/11/2024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F4058-BF3E-2E75-611E-E7FD7B67D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F496B-0FBA-3419-80CD-04FB96C2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7741F-A2FD-E334-5155-4DB0A4506D17}"/>
              </a:ext>
            </a:extLst>
          </p:cNvPr>
          <p:cNvSpPr txBox="1"/>
          <p:nvPr/>
        </p:nvSpPr>
        <p:spPr>
          <a:xfrm>
            <a:off x="239868" y="1004747"/>
            <a:ext cx="11745601" cy="49244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 Metadata</a:t>
            </a:r>
            <a:b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data conversion open source software : </a:t>
            </a:r>
            <a:r>
              <a:rPr lang="en-US" sz="20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TrAnslator (SPARTA)</a:t>
            </a:r>
            <a:b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Exchange Format 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CDF ISTP</a:t>
            </a:r>
            <a:b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PDS3 products from Rosetta 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CDF ISTP (IES, LAP, MAG, MIP)</a:t>
            </a:r>
            <a:b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=&gt; ESA Cluster data now available via SPARTA in CDF/ISTP (conversion on the fly)</a:t>
            </a:r>
            <a:b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=&gt; ESA Cluster CDF ISTP data now also available at NASA SPDF</a:t>
            </a:r>
            <a:b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CDF ISTP standard limitations discussed within IHDEA to evolve the CDF ISTP (not static!)</a:t>
            </a:r>
            <a:b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Input from variable attribute used by Cluster or Solar Orbiter taken onboard</a:t>
            </a:r>
            <a:b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FITS has metadata standard 4.0, followed by Solar Orbiter, DKIST</a:t>
            </a:r>
            <a:b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based on SOLARNET metadata recommendations, World Coordinate System _WCS standard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0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5E86-E3B6-A1D6-DD7E-83009E514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DE1D1-BD75-9AB0-A5E3-4730BD02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952865-990B-F9D7-A85D-0044C76F5B97}"/>
              </a:ext>
            </a:extLst>
          </p:cNvPr>
          <p:cNvSpPr txBox="1">
            <a:spLocks/>
          </p:cNvSpPr>
          <p:nvPr/>
        </p:nvSpPr>
        <p:spPr bwMode="auto">
          <a:xfrm>
            <a:off x="0" y="2657113"/>
            <a:ext cx="12225338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tx1"/>
                </a:solidFill>
              </a:rPr>
              <a:t>Example 2: data access protocols</a:t>
            </a:r>
            <a:br>
              <a:rPr lang="en-US" sz="3200" kern="0" dirty="0">
                <a:solidFill>
                  <a:schemeClr val="tx1"/>
                </a:solidFill>
              </a:rPr>
            </a:br>
            <a:endParaRPr lang="es-E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5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0D5F-6B47-FC0B-8092-EB72244A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E5D28-97AD-BDBD-3183-E4A49DFF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BC8AC-BFBD-D430-37E5-43E197EE1F23}"/>
              </a:ext>
            </a:extLst>
          </p:cNvPr>
          <p:cNvSpPr txBox="1"/>
          <p:nvPr/>
        </p:nvSpPr>
        <p:spPr>
          <a:xfrm>
            <a:off x="215999" y="991684"/>
            <a:ext cx="11745601" cy="49244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Data access protocols</a:t>
            </a:r>
            <a:b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tx1"/>
                </a:solidFill>
              </a:rPr>
              <a:t>All D/SCI Helio archives back-end use the IVOA data access protocol called Table Access Protocol (TAP), created by the International Virtual Observatory Alliance (or IVOA)</a:t>
            </a:r>
            <a:br>
              <a:rPr lang="en-US" sz="2000" b="0" dirty="0">
                <a:solidFill>
                  <a:schemeClr val="tx1"/>
                </a:solidFill>
              </a:rPr>
            </a:br>
            <a:br>
              <a:rPr lang="en-US" sz="2000" b="0" dirty="0"/>
            </a:br>
            <a:r>
              <a:rPr lang="en-US" sz="2000" dirty="0"/>
              <a:t>Update of the VSO (Virtual Solar Observatory) @ NASA Solar Data Analysis Center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Completely re-written using python (modernizing a 20 year old system (</a:t>
            </a:r>
            <a:r>
              <a:rPr lang="en-US" sz="2000" dirty="0" err="1"/>
              <a:t>perl</a:t>
            </a:r>
            <a:r>
              <a:rPr lang="en-US" sz="2000" dirty="0"/>
              <a:t>))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new VSO will fully support TAP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 data providers will be able to provide their data via TAP through VSO 2.0</a:t>
            </a:r>
            <a:endParaRPr lang="en-US" sz="2000" dirty="0"/>
          </a:p>
          <a:p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=&gt; Use of interoperable data access protocols improves findability of and accessibility to archives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7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6F718-043C-B2C3-36FF-DEEE0E2E4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208AD-A132-247E-A0D0-8110ECFE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1FDB1A-97D5-218F-9852-31C15911FC65}"/>
              </a:ext>
            </a:extLst>
          </p:cNvPr>
          <p:cNvSpPr txBox="1">
            <a:spLocks/>
          </p:cNvSpPr>
          <p:nvPr/>
        </p:nvSpPr>
        <p:spPr bwMode="auto">
          <a:xfrm>
            <a:off x="0" y="2657113"/>
            <a:ext cx="12225338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tx1"/>
                </a:solidFill>
              </a:rPr>
              <a:t>Example 3: connection to data analysis software</a:t>
            </a:r>
            <a:br>
              <a:rPr lang="en-US" sz="3200" kern="0" dirty="0">
                <a:solidFill>
                  <a:schemeClr val="tx1"/>
                </a:solidFill>
              </a:rPr>
            </a:br>
            <a:endParaRPr lang="es-E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1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A18CAB-51E0-E74C-A399-0D2A2F82C264}"/>
              </a:ext>
            </a:extLst>
          </p:cNvPr>
          <p:cNvSpPr txBox="1"/>
          <p:nvPr/>
        </p:nvSpPr>
        <p:spPr>
          <a:xfrm>
            <a:off x="16669" y="3090669"/>
            <a:ext cx="453137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Cluster data is accessible in SPEDAS, the US multi-missions data analysis software for solar wind, magnetospheric and ionospheric plasma physics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As SPEDAS is able to connect to Table Access Protocol servers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1BCE1-0A1F-0F4D-8ECE-37CEACF7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UCLA SPEDAS now connects to ESA TAP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1B2C4-F512-9047-A8E2-51C143503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9"/>
          <a:stretch/>
        </p:blipFill>
        <p:spPr>
          <a:xfrm>
            <a:off x="4856893" y="1111557"/>
            <a:ext cx="7351776" cy="4586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F2A3A9-9084-515C-5A88-7AB3E215C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" y="1357887"/>
            <a:ext cx="4588933" cy="10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2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A18CAB-51E0-E74C-A399-0D2A2F82C264}"/>
              </a:ext>
            </a:extLst>
          </p:cNvPr>
          <p:cNvSpPr txBox="1"/>
          <p:nvPr/>
        </p:nvSpPr>
        <p:spPr>
          <a:xfrm>
            <a:off x="161384" y="3375419"/>
            <a:ext cx="45313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Cluster data are also accessible through pySPEDAS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1BCE1-0A1F-0F4D-8ECE-37CEACF7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2" y="100995"/>
            <a:ext cx="6004507" cy="1015663"/>
          </a:xfrm>
        </p:spPr>
        <p:txBody>
          <a:bodyPr/>
          <a:lstStyle/>
          <a:p>
            <a:pPr algn="l"/>
            <a:r>
              <a:rPr lang="en-GB" dirty="0"/>
              <a:t>Cluster Science Archive (CSA) </a:t>
            </a:r>
            <a:br>
              <a:rPr lang="en-GB" dirty="0"/>
            </a:br>
            <a:r>
              <a:rPr lang="en-GB" dirty="0"/>
              <a:t>accessible through pySPEDAS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AAF60D-E8C1-DB1D-D5E3-03181A64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" y="1565658"/>
            <a:ext cx="4588933" cy="104986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D19224-7948-2282-4363-2DDDF6B37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57" y="1230378"/>
            <a:ext cx="7499781" cy="46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3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30832"/>
            <a:ext cx="10367917" cy="553998"/>
          </a:xfrm>
        </p:spPr>
        <p:txBody>
          <a:bodyPr/>
          <a:lstStyle/>
          <a:p>
            <a:r>
              <a:rPr lang="en-GB" dirty="0"/>
              <a:t>Solar Orbiter: SunPy</a:t>
            </a:r>
            <a:endParaRPr lang="en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D4818-BA71-A2D6-FE76-7FB61BCECC47}"/>
              </a:ext>
            </a:extLst>
          </p:cNvPr>
          <p:cNvSpPr txBox="1"/>
          <p:nvPr/>
        </p:nvSpPr>
        <p:spPr>
          <a:xfrm>
            <a:off x="7014618" y="820015"/>
            <a:ext cx="2507755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s-ES" dirty="0">
                <a:hlinkClick r:id="rId3"/>
              </a:rPr>
              <a:t>https://soar.esac.esa.int/</a:t>
            </a:r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7E243-1127-1615-ACC0-FBC554F53DDA}"/>
              </a:ext>
            </a:extLst>
          </p:cNvPr>
          <p:cNvSpPr txBox="1"/>
          <p:nvPr/>
        </p:nvSpPr>
        <p:spPr>
          <a:xfrm>
            <a:off x="162543" y="1256180"/>
            <a:ext cx="4067345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Solar Orbiter data are accessible through Sunpy (dedicated SOAR module </a:t>
            </a:r>
            <a:r>
              <a:rPr lang="en-US" sz="1400" dirty="0">
                <a:hlinkClick r:id="rId4"/>
              </a:rPr>
              <a:t>https://github.com/sunpy/sunpy-soar</a:t>
            </a:r>
            <a:r>
              <a:rPr lang="en-US" sz="1400" dirty="0"/>
              <a:t>), helio team at ESA in direct contact with the  SunPy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functionalities like search by solar distance implemented in the Solar Orbiter Archive (SOAR) is available in SunPy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FoV tables for the Solar Orbiter telescopes with FoVs (EUI HRI, PHI HRT and SPICE) are being implemented in SunPy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FoV: Field of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7304D-48E1-884D-9836-D4262F502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306" y="1256180"/>
            <a:ext cx="6287760" cy="4792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18F16-28C7-AA06-57BF-0A51525DBB5B}"/>
              </a:ext>
            </a:extLst>
          </p:cNvPr>
          <p:cNvSpPr txBox="1"/>
          <p:nvPr/>
        </p:nvSpPr>
        <p:spPr>
          <a:xfrm>
            <a:off x="5628832" y="6177160"/>
            <a:ext cx="477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Sharing Solar Orbiter CDF data with Autoplot (courtesy of J. Cook)</a:t>
            </a:r>
            <a:endParaRPr lang="en-ES" sz="1200" dirty="0">
              <a:latin typeface="+mn-lt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9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0169-0806-AF89-323B-FC06F19B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CD9C6-BC33-9635-1A67-F1A18AD7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E9211-1CCC-CB08-7442-45AD372C9234}"/>
              </a:ext>
            </a:extLst>
          </p:cNvPr>
          <p:cNvSpPr txBox="1">
            <a:spLocks/>
          </p:cNvSpPr>
          <p:nvPr/>
        </p:nvSpPr>
        <p:spPr bwMode="auto">
          <a:xfrm>
            <a:off x="0" y="2657113"/>
            <a:ext cx="12225338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tx1"/>
                </a:solidFill>
              </a:rPr>
              <a:t>Example 4: HEK</a:t>
            </a:r>
            <a:br>
              <a:rPr lang="en-US" sz="3200" kern="0" dirty="0">
                <a:solidFill>
                  <a:schemeClr val="tx1"/>
                </a:solidFill>
              </a:rPr>
            </a:br>
            <a:endParaRPr lang="es-E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30832"/>
            <a:ext cx="10367917" cy="553998"/>
          </a:xfrm>
        </p:spPr>
        <p:txBody>
          <a:bodyPr/>
          <a:lstStyle/>
          <a:p>
            <a:r>
              <a:rPr lang="en-GB" dirty="0"/>
              <a:t>Connection to HEK database</a:t>
            </a:r>
            <a:endParaRPr lang="en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5CDF2-3240-0168-28C0-2DB9B2B27060}"/>
              </a:ext>
            </a:extLst>
          </p:cNvPr>
          <p:cNvSpPr txBox="1"/>
          <p:nvPr/>
        </p:nvSpPr>
        <p:spPr>
          <a:xfrm>
            <a:off x="487017" y="1212574"/>
            <a:ext cx="3972249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ESA SOHO archive</a:t>
            </a:r>
          </a:p>
          <a:p>
            <a:r>
              <a:rPr lang="en-US" sz="1300" b="1" dirty="0">
                <a:hlinkClick r:id="rId3"/>
              </a:rPr>
              <a:t>https://ssa.esac.esa.int</a:t>
            </a:r>
            <a:endParaRPr lang="en-US" sz="1300" b="1" dirty="0"/>
          </a:p>
          <a:p>
            <a:endParaRPr lang="en-US" sz="1300" b="1" dirty="0"/>
          </a:p>
          <a:p>
            <a:endParaRPr lang="en-US" sz="13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Filtering of the data (e.g., work with PI to tag the engineering modes)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Connection to the HEK database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TAP server as RestAPI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credentials needed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AF5BD40D-379E-A56A-74F0-C18DD4BF7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1" y="914399"/>
            <a:ext cx="7293184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6D03-CADC-CA6A-DE3F-589EFAF74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14D39-7D55-8C45-AEDA-239DDA55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98822C-BD29-5D65-3FFC-C08BFA6F006A}"/>
              </a:ext>
            </a:extLst>
          </p:cNvPr>
          <p:cNvSpPr txBox="1">
            <a:spLocks/>
          </p:cNvSpPr>
          <p:nvPr/>
        </p:nvSpPr>
        <p:spPr bwMode="auto">
          <a:xfrm>
            <a:off x="263738" y="2657113"/>
            <a:ext cx="1196160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tx1"/>
                </a:solidFill>
              </a:rPr>
              <a:t>Example 5: science platforms coordination</a:t>
            </a:r>
            <a:br>
              <a:rPr lang="en-US" sz="3200" kern="0" dirty="0">
                <a:solidFill>
                  <a:schemeClr val="tx1"/>
                </a:solidFill>
              </a:rPr>
            </a:br>
            <a:endParaRPr lang="es-E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39" indent="-514350">
              <a:lnSpc>
                <a:spcPct val="120000"/>
              </a:lnSpc>
              <a:buClr>
                <a:schemeClr val="tx1"/>
              </a:buClr>
              <a:buFont typeface="+mj-lt"/>
              <a:buAutoNum type="romanUcPeriod"/>
            </a:pPr>
            <a:endParaRPr lang="en-US" sz="2400" dirty="0">
              <a:solidFill>
                <a:schemeClr val="tx1"/>
              </a:solidFill>
            </a:endParaRPr>
          </a:p>
          <a:p>
            <a:pPr marL="971539" indent="-514350">
              <a:lnSpc>
                <a:spcPct val="12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n-US" sz="2400" dirty="0">
                <a:solidFill>
                  <a:schemeClr val="tx1"/>
                </a:solidFill>
              </a:rPr>
              <a:t>  International Heliophysics Data Environment Alliance (IHDEA)</a:t>
            </a:r>
          </a:p>
          <a:p>
            <a:pPr marL="1238515" lvl="1">
              <a:lnSpc>
                <a:spcPct val="120000"/>
              </a:lnSpc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</a:endParaRPr>
          </a:p>
          <a:p>
            <a:pPr marL="971539" indent="-514350">
              <a:lnSpc>
                <a:spcPct val="12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n-US" sz="2400" dirty="0">
                <a:solidFill>
                  <a:schemeClr val="tx1"/>
                </a:solidFill>
              </a:rPr>
              <a:t>  Data Analysis and Software in Heliophysics (DASH) </a:t>
            </a:r>
          </a:p>
          <a:p>
            <a:pPr marL="971539" indent="-514350">
              <a:lnSpc>
                <a:spcPct val="120000"/>
              </a:lnSpc>
              <a:buClr>
                <a:schemeClr val="tx1"/>
              </a:buClr>
              <a:buFont typeface="+mj-lt"/>
              <a:buAutoNum type="romanUcPeriod"/>
            </a:pPr>
            <a:endParaRPr lang="en-US" sz="2400" dirty="0">
              <a:solidFill>
                <a:schemeClr val="tx1"/>
              </a:solidFill>
            </a:endParaRPr>
          </a:p>
          <a:p>
            <a:pPr marL="971539" indent="-514350">
              <a:lnSpc>
                <a:spcPct val="12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COmmittee</a:t>
            </a:r>
            <a:r>
              <a:rPr lang="en-US" sz="2400" dirty="0">
                <a:solidFill>
                  <a:schemeClr val="tx1"/>
                </a:solidFill>
              </a:rPr>
              <a:t> on </a:t>
            </a:r>
            <a:r>
              <a:rPr lang="en-US" sz="2400" dirty="0" err="1">
                <a:solidFill>
                  <a:schemeClr val="tx1"/>
                </a:solidFill>
              </a:rPr>
              <a:t>SPAce</a:t>
            </a:r>
            <a:r>
              <a:rPr lang="en-US" sz="2400" dirty="0">
                <a:solidFill>
                  <a:schemeClr val="tx1"/>
                </a:solidFill>
              </a:rPr>
              <a:t> Research (COSPAR) </a:t>
            </a:r>
          </a:p>
          <a:p>
            <a:pPr marL="1238515" lvl="1">
              <a:lnSpc>
                <a:spcPct val="12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International Space Weather Action Teams (ISWAT): outcome of the Information architecture and innovative solutions working groups since 2020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7EA1-25A7-A943-AB71-7D32EB01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9" y="1246206"/>
            <a:ext cx="4377501" cy="4770537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Recent IHDEA activities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Science Platforms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- ESA DataLabs (coming soon)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- NASA </a:t>
            </a:r>
            <a:r>
              <a:rPr lang="en-US" sz="1600" b="0" dirty="0" err="1">
                <a:solidFill>
                  <a:schemeClr val="tx1"/>
                </a:solidFill>
              </a:rPr>
              <a:t>HelioCloud</a:t>
            </a:r>
            <a:r>
              <a:rPr lang="en-US" sz="1600" b="0" dirty="0">
                <a:solidFill>
                  <a:schemeClr val="tx1"/>
                </a:solidFill>
              </a:rPr>
              <a:t> (coming soon)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- JAIRO research data cloud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- European Open Science Cloud (EOSC)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- VIRES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IHDEA working group on science platforms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Workshop on heliophysics science platforms in July 2023, organized by Observatoire de Pari</a:t>
            </a:r>
            <a:br>
              <a:rPr lang="en-US" sz="1600" b="0" dirty="0">
                <a:solidFill>
                  <a:schemeClr val="tx1"/>
                </a:solidFill>
              </a:rPr>
            </a:b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October 2023: agreement at IHDEA level to share stack of interoperable (</a:t>
            </a:r>
            <a:r>
              <a:rPr lang="en-US" sz="1600" b="0" dirty="0" err="1">
                <a:solidFill>
                  <a:schemeClr val="tx1"/>
                </a:solidFill>
              </a:rPr>
              <a:t>PyHC</a:t>
            </a:r>
            <a:r>
              <a:rPr lang="en-US" sz="1600" b="0" dirty="0">
                <a:solidFill>
                  <a:schemeClr val="tx1"/>
                </a:solidFill>
              </a:rPr>
              <a:t>) Python packages, a key problem with multiple Python packages. </a:t>
            </a:r>
            <a:endParaRPr lang="es-ES" sz="16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17B8CC0-A1A3-7E85-67C1-62672B290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5" y="1162977"/>
            <a:ext cx="6506879" cy="51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003AC-DDB0-70B4-2BD1-A7054B31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28075-8D09-AC82-27CD-E7130EDF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International Heliophysics Data Environment Alliance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B352-BEDC-859B-A44B-53582CAF7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16" y="1006894"/>
            <a:ext cx="2986024" cy="68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EFA46-31FB-9960-607C-6BDBC231D212}"/>
              </a:ext>
            </a:extLst>
          </p:cNvPr>
          <p:cNvSpPr txBox="1"/>
          <p:nvPr/>
        </p:nvSpPr>
        <p:spPr>
          <a:xfrm>
            <a:off x="8311637" y="5807790"/>
            <a:ext cx="19710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https://ihdea.net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A50B4-AB7D-EAB2-BF73-7C6D8B4182CC}"/>
              </a:ext>
            </a:extLst>
          </p:cNvPr>
          <p:cNvSpPr txBox="1"/>
          <p:nvPr/>
        </p:nvSpPr>
        <p:spPr>
          <a:xfrm>
            <a:off x="215999" y="1580927"/>
            <a:ext cx="5722412" cy="45654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2019: IHDEA formally created (Charter/Bylaws)</a:t>
            </a:r>
            <a:br>
              <a:rPr lang="en-US" sz="1600" dirty="0"/>
            </a:br>
            <a:r>
              <a:rPr lang="en-US" sz="1600" dirty="0"/>
              <a:t>          meeting organised by NASA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2020: setup of WGs, organised by Obs. Paris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2021: annual IHDEA meeting, organised by ESA</a:t>
            </a:r>
          </a:p>
          <a:p>
            <a:pPr lvl="1"/>
            <a:r>
              <a:rPr lang="en-US" sz="1600" dirty="0"/>
              <a:t>	WMO/GNSS experts invited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2022: annual IHDEA meeting, organised by JAXA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2023: annual IHDEA Oct. meeting @ APL, USA</a:t>
            </a:r>
          </a:p>
          <a:p>
            <a:r>
              <a:rPr lang="en-US" sz="1600" dirty="0"/>
              <a:t>              participation of DKIST and MADRIGAL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2024: annual IHDEA meeting @ ESAC/ESA</a:t>
            </a:r>
          </a:p>
          <a:p>
            <a:pPr lvl="1"/>
            <a:r>
              <a:rPr lang="en-US" sz="1600" dirty="0"/>
              <a:t>	</a:t>
            </a:r>
          </a:p>
          <a:p>
            <a:r>
              <a:rPr lang="en-US" sz="1600" dirty="0"/>
              <a:t>End of 2024: application of ISRO, KASI and NOAA</a:t>
            </a:r>
          </a:p>
          <a:p>
            <a:endParaRPr lang="en-US" sz="1867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2892AA1-2B42-D0BA-4BB5-CA57C981F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64" y="1982540"/>
            <a:ext cx="4640225" cy="3525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27A14-7062-8AE4-B523-A143EF453803}"/>
              </a:ext>
            </a:extLst>
          </p:cNvPr>
          <p:cNvSpPr txBox="1"/>
          <p:nvPr/>
        </p:nvSpPr>
        <p:spPr>
          <a:xfrm>
            <a:off x="215999" y="1006894"/>
            <a:ext cx="55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 only an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70038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1B341-8382-E709-F7D7-F7D6F0F3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2C358-9FEF-119D-8C89-BD41080B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International Heliophysics Data Environment Alliance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94DDA-DDD0-EA6F-F39F-8B09FCCF595E}"/>
              </a:ext>
            </a:extLst>
          </p:cNvPr>
          <p:cNvSpPr txBox="1"/>
          <p:nvPr/>
        </p:nvSpPr>
        <p:spPr>
          <a:xfrm>
            <a:off x="8337763" y="5989589"/>
            <a:ext cx="19710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https://ihdea.net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5A649-3707-102D-DDBD-8469F6E72B2D}"/>
              </a:ext>
            </a:extLst>
          </p:cNvPr>
          <p:cNvSpPr txBox="1"/>
          <p:nvPr/>
        </p:nvSpPr>
        <p:spPr>
          <a:xfrm>
            <a:off x="215999" y="1580927"/>
            <a:ext cx="5722412" cy="45654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2019: IHDEA formally created (Charter/Bylaws)</a:t>
            </a:r>
            <a:br>
              <a:rPr lang="en-US" sz="1600" dirty="0"/>
            </a:br>
            <a:r>
              <a:rPr lang="en-US" sz="1600" dirty="0"/>
              <a:t>          meeting organised by NASA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2020: setup of WGs, organised by Obs. Paris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2021: annual IHDEA meeting, organised by ESA</a:t>
            </a:r>
          </a:p>
          <a:p>
            <a:pPr lvl="1"/>
            <a:r>
              <a:rPr lang="en-US" sz="1600" dirty="0"/>
              <a:t>	WMO/GNSS experts invited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2022: annual IHDEA meeting, organised by JAXA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2023: annual IHDEA Oct. meeting @ APL, USA</a:t>
            </a:r>
          </a:p>
          <a:p>
            <a:r>
              <a:rPr lang="en-US" sz="1600" dirty="0"/>
              <a:t>              participation of DKIST and MADRIGAL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2024: annual IHDEA meeting @ ESAC/ESA</a:t>
            </a:r>
          </a:p>
          <a:p>
            <a:pPr lvl="1"/>
            <a:r>
              <a:rPr lang="en-US" sz="1600" dirty="0"/>
              <a:t>	</a:t>
            </a:r>
          </a:p>
          <a:p>
            <a:r>
              <a:rPr lang="en-US" sz="1600" dirty="0"/>
              <a:t>End of 2024: application of ISRO, KASI and NOAA</a:t>
            </a:r>
          </a:p>
          <a:p>
            <a:endParaRPr lang="en-US" sz="1867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6129F767-7D20-F535-D28E-C11C51438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69" y="991615"/>
            <a:ext cx="5955675" cy="49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7A038-3C84-F962-05C1-95D7C53C8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8AE15-0363-C327-20A3-466A3EA9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5011"/>
            <a:ext cx="11057883" cy="584775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US" kern="0">
                <a:solidFill>
                  <a:schemeClr val="tx1"/>
                </a:solidFill>
              </a:rPr>
              <a:t>DASH: </a:t>
            </a:r>
            <a:r>
              <a:rPr lang="en-GB" sz="3200" b="0" dirty="0"/>
              <a:t>Data, Analysis, and Software in </a:t>
            </a:r>
            <a:r>
              <a:rPr lang="en-GB" sz="3200" b="0" dirty="0" err="1"/>
              <a:t>Heliophysics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B2AB-9827-7C25-D61D-9404A69F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" y="1044942"/>
            <a:ext cx="11764800" cy="52067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Forum for software developers and scientists to share experiences - fairly short presentations to facilitate open discussion (3 days long)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Community focused – very nice environment – to give a chance to talk/work with ‘external’ colleagues 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Similar to ADASS (Astronomical Data Analysis Software &amp; Systems)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DASH organised together with IHDEA in 2023 at APL, this year at ESAC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Keynotes</a:t>
            </a:r>
          </a:p>
          <a:p>
            <a:pPr marL="1067076" lvl="1" indent="-28575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DASH actual and future challenges (C. </a:t>
            </a:r>
            <a:r>
              <a:rPr lang="en-US" dirty="0" err="1">
                <a:solidFill>
                  <a:schemeClr val="tx1"/>
                </a:solidFill>
              </a:rPr>
              <a:t>Arviset</a:t>
            </a:r>
            <a:r>
              <a:rPr lang="en-US" dirty="0">
                <a:solidFill>
                  <a:schemeClr val="tx1"/>
                </a:solidFill>
              </a:rPr>
              <a:t>, ESA)</a:t>
            </a:r>
          </a:p>
          <a:p>
            <a:pPr marL="1067076" lvl="1" indent="-28575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Virtual Space Weather Modelling Center software architecture challenges (C. Verbeke, KU Leuven)</a:t>
            </a:r>
          </a:p>
          <a:p>
            <a:pPr marL="1067076" lvl="1" indent="-28575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Challenges and triumphs of end-to-end data systems in support of auroral science (E. Spanswick, UoC)</a:t>
            </a:r>
            <a:endParaRPr lang="en-US" altLang="en-US" dirty="0">
              <a:solidFill>
                <a:schemeClr val="tx1"/>
              </a:solidFill>
            </a:endParaRPr>
          </a:p>
          <a:p>
            <a:pPr algn="ctr">
              <a:buClr>
                <a:schemeClr val="bg1"/>
              </a:buClr>
            </a:pPr>
            <a:endParaRPr lang="en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98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C6D7-3B3C-BC98-3532-CD7D352A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82291-2A42-BD4C-3F6C-B1762BF6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5011"/>
            <a:ext cx="11057883" cy="584775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US" kern="0">
                <a:solidFill>
                  <a:schemeClr val="tx1"/>
                </a:solidFill>
              </a:rPr>
              <a:t>DASH: </a:t>
            </a:r>
            <a:r>
              <a:rPr lang="en-GB" sz="3200" b="0" dirty="0"/>
              <a:t>Data, Analysis, and Software in </a:t>
            </a:r>
            <a:r>
              <a:rPr lang="en-GB" sz="3200" b="0" dirty="0" err="1"/>
              <a:t>Heliophysics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7502-C9C2-4E4B-D29C-AECDDC0D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" y="1044942"/>
            <a:ext cx="11764800" cy="5206771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8 sessions to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Share experience </a:t>
            </a:r>
            <a:r>
              <a:rPr lang="en-US" dirty="0">
                <a:solidFill>
                  <a:schemeClr val="tx1"/>
                </a:solidFill>
              </a:rPr>
              <a:t>on Mission-specific data pipelines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Report progress or present new </a:t>
            </a:r>
            <a:r>
              <a:rPr lang="en-US" b="1" dirty="0">
                <a:solidFill>
                  <a:schemeClr val="tx1"/>
                </a:solidFill>
              </a:rPr>
              <a:t>Data analysis tools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Multi-mission data analysis tools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Data analysis software for non-programmer scientists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Modern technologies in heliophysics: AI and supercomputing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Actual challenges regarding heliophysics simulations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Interconnected simulation services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Open validation in Heliophysics and space weather modelling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Software discovery in the era of </a:t>
            </a:r>
            <a:r>
              <a:rPr lang="en-US" b="1" dirty="0">
                <a:solidFill>
                  <a:schemeClr val="tx1"/>
                </a:solidFill>
              </a:rPr>
              <a:t>Open Science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General session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Clr>
                <a:schemeClr val="bg1"/>
              </a:buClr>
            </a:pPr>
            <a:endParaRPr lang="en-ES" dirty="0">
              <a:solidFill>
                <a:schemeClr val="bg1"/>
              </a:solidFill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D593760-FFA7-14C4-C5CD-3D93BBCF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96" y="1707243"/>
            <a:ext cx="3422686" cy="3443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553AB-11B0-E34D-22FB-C1D563F81D35}"/>
              </a:ext>
            </a:extLst>
          </p:cNvPr>
          <p:cNvSpPr txBox="1"/>
          <p:nvPr/>
        </p:nvSpPr>
        <p:spPr>
          <a:xfrm>
            <a:off x="7706868" y="5158136"/>
            <a:ext cx="3845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4"/>
              </a:rPr>
              <a:t>https://www.cosmos.esa.int/web/ihdea/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516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6BD1F-EC34-0CF2-5949-6F788C327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474AB5-6982-0AB2-0851-7001727E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5011"/>
            <a:ext cx="11057883" cy="584775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US" kern="0">
                <a:solidFill>
                  <a:schemeClr val="tx1"/>
                </a:solidFill>
              </a:rPr>
              <a:t>DASH: </a:t>
            </a:r>
            <a:r>
              <a:rPr lang="en-GB" sz="3200" b="0" dirty="0"/>
              <a:t>Data, Analysis, and Software in </a:t>
            </a:r>
            <a:r>
              <a:rPr lang="en-GB" sz="3200" b="0" dirty="0" err="1"/>
              <a:t>Heliophysics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1D8A4-DB25-3298-C515-E662A75E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" y="1044942"/>
            <a:ext cx="11764800" cy="544845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Modern technologies in </a:t>
            </a:r>
            <a:r>
              <a:rPr lang="en-US" b="1" dirty="0" err="1">
                <a:solidFill>
                  <a:schemeClr val="tx1"/>
                </a:solidFill>
              </a:rPr>
              <a:t>heliophysics</a:t>
            </a:r>
            <a:r>
              <a:rPr lang="en-US" b="1" dirty="0">
                <a:solidFill>
                  <a:schemeClr val="tx1"/>
                </a:solidFill>
              </a:rPr>
              <a:t>: AI and supercomputing</a:t>
            </a:r>
          </a:p>
          <a:p>
            <a:pPr marL="1067076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PyHC</a:t>
            </a:r>
            <a:r>
              <a:rPr lang="en-US" dirty="0">
                <a:solidFill>
                  <a:schemeClr val="tx1"/>
                </a:solidFill>
              </a:rPr>
              <a:t>-Chat – a Chatbot for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 in Heliophysics Community</a:t>
            </a:r>
            <a:r>
              <a:rPr lang="en-US" dirty="0">
                <a:solidFill>
                  <a:schemeClr val="tx1"/>
                </a:solidFill>
              </a:rPr>
              <a:t> called PyHC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(</a:t>
            </a:r>
            <a:r>
              <a:rPr lang="en-GB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ecosystem of 70+ affiliated helio python libraries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1643521" lvl="2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Explore and ask questions about the PyHC core packages using OpenAI's GPT-4 language model with accurate up to date answers</a:t>
            </a:r>
          </a:p>
          <a:p>
            <a:pPr marL="1643521" lvl="2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be used to </a:t>
            </a:r>
            <a:r>
              <a:rPr lang="en-US" dirty="0" err="1">
                <a:solidFill>
                  <a:schemeClr val="tx1"/>
                </a:solidFill>
              </a:rPr>
              <a:t>analyse</a:t>
            </a:r>
            <a:r>
              <a:rPr lang="en-US" dirty="0">
                <a:solidFill>
                  <a:schemeClr val="tx1"/>
                </a:solidFill>
              </a:rPr>
              <a:t> code</a:t>
            </a:r>
          </a:p>
          <a:p>
            <a:pPr marL="1643521" lvl="2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September 2024 - OpenAI o1 – advanced reasoning</a:t>
            </a:r>
          </a:p>
          <a:p>
            <a:pPr marL="2219966" lvl="3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4">
              <a:spcBef>
                <a:spcPts val="0"/>
              </a:spcBef>
              <a:spcAft>
                <a:spcPts val="3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4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https://github.com/sapols/PyHC-Chat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4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                               </a:t>
            </a:r>
          </a:p>
          <a:p>
            <a:pPr lvl="4">
              <a:spcBef>
                <a:spcPts val="0"/>
              </a:spcBef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</a:rPr>
              <a:t>courtesy of Jon Cook, Starion for ESA</a:t>
            </a: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643521" lvl="2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3">
              <a:spcBef>
                <a:spcPts val="0"/>
              </a:spcBef>
              <a:spcAft>
                <a:spcPts val="3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2219966" lvl="3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643521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E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98FE2-2930-8D82-73D3-E11FB222A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060" y="2756262"/>
            <a:ext cx="3047556" cy="3687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33B27-E6F4-98E8-F8D7-A8F5EE79BC29}"/>
              </a:ext>
            </a:extLst>
          </p:cNvPr>
          <p:cNvSpPr txBox="1"/>
          <p:nvPr/>
        </p:nvSpPr>
        <p:spPr>
          <a:xfrm>
            <a:off x="2401565" y="3953902"/>
            <a:ext cx="478300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i="1" dirty="0">
                <a:latin typeface="+mj-lt"/>
              </a:rPr>
              <a:t>How do I download data related to a SOOP?</a:t>
            </a:r>
          </a:p>
          <a:p>
            <a:r>
              <a:rPr lang="en-GB" i="1" dirty="0">
                <a:latin typeface="+mj-lt"/>
              </a:rPr>
              <a:t>Show me a snippet of python please to do…</a:t>
            </a:r>
          </a:p>
        </p:txBody>
      </p:sp>
    </p:spTree>
    <p:extLst>
      <p:ext uri="{BB962C8B-B14F-4D97-AF65-F5344CB8AC3E}">
        <p14:creationId xmlns:p14="http://schemas.microsoft.com/office/powerpoint/2010/main" val="834152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658D3-2D3D-0190-97BE-0AC737B5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A0014-C196-BDBC-5357-D037A7E8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5011"/>
            <a:ext cx="11057883" cy="584775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US" kern="0">
                <a:solidFill>
                  <a:schemeClr val="tx1"/>
                </a:solidFill>
              </a:rPr>
              <a:t>DASH: </a:t>
            </a:r>
            <a:r>
              <a:rPr lang="en-GB" sz="3200" b="0" dirty="0"/>
              <a:t>Data, Analysis, and Software in </a:t>
            </a:r>
            <a:r>
              <a:rPr lang="en-GB" sz="3200" b="0" dirty="0" err="1"/>
              <a:t>Heliophysics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C1EF-257D-5A68-6EE4-636D7C32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" y="1044942"/>
            <a:ext cx="11764800" cy="5206771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Clr>
                <a:schemeClr val="bg1"/>
              </a:buClr>
            </a:pPr>
            <a:endParaRPr lang="en-E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33AB14-0422-8E41-3B91-A245AD5AC312}"/>
              </a:ext>
            </a:extLst>
          </p:cNvPr>
          <p:cNvSpPr txBox="1">
            <a:spLocks/>
          </p:cNvSpPr>
          <p:nvPr/>
        </p:nvSpPr>
        <p:spPr bwMode="auto">
          <a:xfrm>
            <a:off x="6650182" y="1214249"/>
            <a:ext cx="5255434" cy="45988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Importance of </a:t>
            </a:r>
            <a:r>
              <a:rPr lang="en-GB" b="1" kern="0" dirty="0">
                <a:solidFill>
                  <a:schemeClr val="tx1"/>
                </a:solidFill>
                <a:latin typeface="Helvetica Neue" panose="02000503000000020004" pitchFamily="2" charset="0"/>
              </a:rPr>
              <a:t>data tiering </a:t>
            </a: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for large volume: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The movement of data between different storage tiers/types based on the type of data and access frequency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1"/>
              </a:solidFill>
              <a:latin typeface="Helvetica Neue" panose="02000503000000020004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Hot data</a:t>
            </a:r>
          </a:p>
          <a:p>
            <a:pPr marL="1067076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Critical and frequently accessed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Cold data</a:t>
            </a:r>
          </a:p>
          <a:p>
            <a:pPr marL="1067076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Inactive data infrequently accessed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1"/>
              </a:solidFill>
              <a:latin typeface="Helvetica Neue" panose="02000503000000020004" pitchFamily="2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1"/>
                </a:solidFill>
                <a:latin typeface="Helvetica Neue" panose="02000503000000020004" pitchFamily="2" charset="0"/>
              </a:rPr>
              <a:t>Could be important for data storage, especially if (part of the) storage on the cloud is considered</a:t>
            </a:r>
            <a:r>
              <a:rPr lang="en-GB" kern="0" dirty="0">
                <a:solidFill>
                  <a:schemeClr val="bg1"/>
                </a:solidFill>
                <a:latin typeface="Helvetica Neue" panose="02000503000000020004" pitchFamily="2" charset="0"/>
              </a:rPr>
              <a:t>costs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kern="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kern="0" dirty="0">
              <a:solidFill>
                <a:schemeClr val="bg1"/>
              </a:solidFill>
            </a:endParaRP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kern="0" dirty="0">
              <a:solidFill>
                <a:schemeClr val="bg1"/>
              </a:solidFill>
            </a:endParaRPr>
          </a:p>
          <a:p>
            <a:pPr marL="2796411" lvl="4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kern="0" dirty="0">
              <a:solidFill>
                <a:schemeClr val="bg1"/>
              </a:solidFill>
            </a:endParaRPr>
          </a:p>
          <a:p>
            <a:pPr marL="1643521" lvl="2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kern="0" dirty="0">
              <a:solidFill>
                <a:schemeClr val="bg1"/>
              </a:solidFill>
            </a:endParaRPr>
          </a:p>
          <a:p>
            <a:pPr lvl="3">
              <a:spcBef>
                <a:spcPts val="0"/>
              </a:spcBef>
              <a:spcAft>
                <a:spcPts val="300"/>
              </a:spcAft>
            </a:pPr>
            <a:endParaRPr lang="en-GB" kern="0" dirty="0">
              <a:solidFill>
                <a:schemeClr val="bg1"/>
              </a:solidFill>
            </a:endParaRPr>
          </a:p>
          <a:p>
            <a:pPr marL="2219966" lvl="3" indent="-28575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kern="0" dirty="0">
              <a:solidFill>
                <a:schemeClr val="bg1"/>
              </a:solidFill>
            </a:endParaRPr>
          </a:p>
          <a:p>
            <a:pPr marL="1643521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kern="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GB" kern="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GB" kern="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E46607-CDC1-328B-D068-EDCF49D7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3" y="1194953"/>
            <a:ext cx="5804196" cy="41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69ACC-9A88-5D2D-3FB4-E221C47E927A}"/>
              </a:ext>
            </a:extLst>
          </p:cNvPr>
          <p:cNvSpPr txBox="1"/>
          <p:nvPr/>
        </p:nvSpPr>
        <p:spPr>
          <a:xfrm>
            <a:off x="5792947" y="6067908"/>
            <a:ext cx="6112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courtesy of Jon Cook, Starion for ESA</a:t>
            </a:r>
          </a:p>
        </p:txBody>
      </p:sp>
    </p:spTree>
    <p:extLst>
      <p:ext uri="{BB962C8B-B14F-4D97-AF65-F5344CB8AC3E}">
        <p14:creationId xmlns:p14="http://schemas.microsoft.com/office/powerpoint/2010/main" val="314134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8711-58EE-DECD-29A0-57846D45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Heliophysics API for time series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AFAC-B501-6366-C051-AB25388F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786" y="6050755"/>
            <a:ext cx="2738984" cy="342689"/>
          </a:xfrm>
        </p:spPr>
        <p:txBody>
          <a:bodyPr/>
          <a:lstStyle/>
          <a:p>
            <a:r>
              <a:rPr lang="en-ES" sz="1200" dirty="0"/>
              <a:t>Courtersy of J. Vandegriff (JHU/APL)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C3A2B-7178-B423-6C68-0914E4D8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115" y="1317040"/>
            <a:ext cx="1438760" cy="1103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83160-4754-9337-FE8D-43FD089AE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512" y="720000"/>
            <a:ext cx="1937604" cy="19148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68BADC-A782-03CD-498D-B3AB617288C7}"/>
              </a:ext>
            </a:extLst>
          </p:cNvPr>
          <p:cNvCxnSpPr/>
          <p:nvPr/>
        </p:nvCxnSpPr>
        <p:spPr>
          <a:xfrm>
            <a:off x="7457394" y="1647496"/>
            <a:ext cx="15987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C5E887B-4E60-89C9-6E53-F31605264F26}"/>
              </a:ext>
            </a:extLst>
          </p:cNvPr>
          <p:cNvGrpSpPr/>
          <p:nvPr/>
        </p:nvGrpSpPr>
        <p:grpSpPr>
          <a:xfrm>
            <a:off x="643612" y="1241458"/>
            <a:ext cx="2258629" cy="4980642"/>
            <a:chOff x="280357" y="639312"/>
            <a:chExt cx="2258629" cy="49806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3316D-FFE8-6C8C-239A-227C62A71411}"/>
                </a:ext>
              </a:extLst>
            </p:cNvPr>
            <p:cNvSpPr/>
            <p:nvPr/>
          </p:nvSpPr>
          <p:spPr>
            <a:xfrm>
              <a:off x="280357" y="1885284"/>
              <a:ext cx="1316968" cy="9352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/>
                <a:t>Madrigal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981BF2-6ED5-43BA-173D-3D6296C3D669}"/>
                </a:ext>
              </a:extLst>
            </p:cNvPr>
            <p:cNvSpPr/>
            <p:nvPr/>
          </p:nvSpPr>
          <p:spPr>
            <a:xfrm>
              <a:off x="280357" y="3116973"/>
              <a:ext cx="1316968" cy="9352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/>
                <a:t>Cluster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E835C7-2D68-A631-F3D1-A9E2FCE4AD5B}"/>
                </a:ext>
              </a:extLst>
            </p:cNvPr>
            <p:cNvSpPr/>
            <p:nvPr/>
          </p:nvSpPr>
          <p:spPr>
            <a:xfrm>
              <a:off x="280357" y="4464127"/>
              <a:ext cx="1316968" cy="9352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 err="1"/>
                <a:t>VirES</a:t>
              </a:r>
              <a:r>
                <a:rPr lang="en-US" sz="2000" dirty="0"/>
                <a:t> / SWARM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EBDD9D-69CF-FCFA-BB65-75FC26EF91FF}"/>
                </a:ext>
              </a:extLst>
            </p:cNvPr>
            <p:cNvSpPr/>
            <p:nvPr/>
          </p:nvSpPr>
          <p:spPr>
            <a:xfrm>
              <a:off x="280357" y="639312"/>
              <a:ext cx="1316968" cy="9352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/>
                <a:t>CDAWeb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9042B5-501E-8F2D-4AE2-DA35E52A8DD9}"/>
                </a:ext>
              </a:extLst>
            </p:cNvPr>
            <p:cNvSpPr/>
            <p:nvPr/>
          </p:nvSpPr>
          <p:spPr>
            <a:xfrm>
              <a:off x="1495610" y="1167767"/>
              <a:ext cx="981731" cy="54958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Custom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API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305F3C-13AE-22D0-1069-C871324EB1AF}"/>
                </a:ext>
              </a:extLst>
            </p:cNvPr>
            <p:cNvSpPr/>
            <p:nvPr/>
          </p:nvSpPr>
          <p:spPr>
            <a:xfrm>
              <a:off x="1557255" y="2452469"/>
              <a:ext cx="981731" cy="54958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Custom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E15E53-DB69-7A57-E3B1-E00E2DCCD6C5}"/>
                </a:ext>
              </a:extLst>
            </p:cNvPr>
            <p:cNvSpPr/>
            <p:nvPr/>
          </p:nvSpPr>
          <p:spPr>
            <a:xfrm>
              <a:off x="1542585" y="3711181"/>
              <a:ext cx="981731" cy="5495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Custom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B3DA4F-646C-CB00-D913-810049A7249F}"/>
                </a:ext>
              </a:extLst>
            </p:cNvPr>
            <p:cNvSpPr/>
            <p:nvPr/>
          </p:nvSpPr>
          <p:spPr>
            <a:xfrm>
              <a:off x="1532128" y="5070368"/>
              <a:ext cx="981731" cy="5495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Custom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EC819E1-1845-CAC5-398E-3E99B1D2701D}"/>
              </a:ext>
            </a:extLst>
          </p:cNvPr>
          <p:cNvSpPr/>
          <p:nvPr/>
        </p:nvSpPr>
        <p:spPr>
          <a:xfrm>
            <a:off x="7368612" y="1910119"/>
            <a:ext cx="1668162" cy="9352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dirty="0"/>
              <a:t>analysis code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C5375C-E418-E40D-134C-EDD529F4C82C}"/>
              </a:ext>
            </a:extLst>
          </p:cNvPr>
          <p:cNvGrpSpPr/>
          <p:nvPr/>
        </p:nvGrpSpPr>
        <p:grpSpPr>
          <a:xfrm>
            <a:off x="1903285" y="1254763"/>
            <a:ext cx="4192966" cy="4279144"/>
            <a:chOff x="1559913" y="649085"/>
            <a:chExt cx="4192966" cy="427914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BA9ECF-AC39-C62E-0F53-24FCCEAC8C98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2446812" y="843526"/>
              <a:ext cx="1897397" cy="144152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3B6A74C-00EB-189C-0FA1-9DE79B75A9F6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2411250" y="2967995"/>
              <a:ext cx="1533858" cy="431944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02A3D5-6350-43A9-D203-D79044A084E1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2458019" y="3070310"/>
              <a:ext cx="1690330" cy="1663478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08BAD4-B6DC-D414-0048-E98C6C99B395}"/>
                </a:ext>
              </a:extLst>
            </p:cNvPr>
            <p:cNvSpPr/>
            <p:nvPr/>
          </p:nvSpPr>
          <p:spPr>
            <a:xfrm>
              <a:off x="1595475" y="649085"/>
              <a:ext cx="851337" cy="3888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CDFCE0-D566-F521-B686-1E576369C91B}"/>
                </a:ext>
              </a:extLst>
            </p:cNvPr>
            <p:cNvSpPr/>
            <p:nvPr/>
          </p:nvSpPr>
          <p:spPr>
            <a:xfrm>
              <a:off x="1605932" y="1896628"/>
              <a:ext cx="851337" cy="3888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E2B573-33FD-46D3-2E36-9D31D84F1C13}"/>
                </a:ext>
              </a:extLst>
            </p:cNvPr>
            <p:cNvSpPr/>
            <p:nvPr/>
          </p:nvSpPr>
          <p:spPr>
            <a:xfrm>
              <a:off x="1559913" y="3205498"/>
              <a:ext cx="851337" cy="3888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1DE739-8BD5-2C91-253C-1BB46D6E150D}"/>
                </a:ext>
              </a:extLst>
            </p:cNvPr>
            <p:cNvSpPr/>
            <p:nvPr/>
          </p:nvSpPr>
          <p:spPr>
            <a:xfrm>
              <a:off x="1606682" y="4539347"/>
              <a:ext cx="851337" cy="3888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HAPI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16E6D0-3FFD-5AC7-363B-0990A9F28A9F}"/>
                </a:ext>
              </a:extLst>
            </p:cNvPr>
            <p:cNvSpPr/>
            <p:nvPr/>
          </p:nvSpPr>
          <p:spPr>
            <a:xfrm>
              <a:off x="4084717" y="2353972"/>
              <a:ext cx="1668162" cy="935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r>
                <a:rPr lang="en-US" sz="2000" dirty="0"/>
                <a:t>common wrangling code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964E05-3478-6D52-D6FA-1E9730BD22BE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2457269" y="2091069"/>
              <a:ext cx="1547580" cy="527476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CB9732-570E-1788-79D7-63F167856D3D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5659903" y="2420279"/>
            <a:ext cx="619592" cy="53478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E09B53-85FD-8A0A-AD7B-CA3D74D5B722}"/>
              </a:ext>
            </a:extLst>
          </p:cNvPr>
          <p:cNvSpPr txBox="1"/>
          <p:nvPr/>
        </p:nvSpPr>
        <p:spPr>
          <a:xfrm>
            <a:off x="6179278" y="3250975"/>
            <a:ext cx="4823756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If there is a common access mechanism,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much less wrangling code is needed.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048D56-5E57-F9BF-1A0D-645B8A6C3088}"/>
              </a:ext>
            </a:extLst>
          </p:cNvPr>
          <p:cNvSpPr txBox="1"/>
          <p:nvPr/>
        </p:nvSpPr>
        <p:spPr>
          <a:xfrm>
            <a:off x="6179278" y="4266846"/>
            <a:ext cx="452212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The overall, long-term goal of HAPI: enabling common, universal, low-level access to all time series data</a:t>
            </a:r>
          </a:p>
        </p:txBody>
      </p:sp>
    </p:spTree>
    <p:extLst>
      <p:ext uri="{BB962C8B-B14F-4D97-AF65-F5344CB8AC3E}">
        <p14:creationId xmlns:p14="http://schemas.microsoft.com/office/powerpoint/2010/main" val="2468830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DB89-A477-9FC6-8BD0-50F9377AC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562E6-0473-C84F-E858-CF6FCE7A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5011"/>
            <a:ext cx="11057883" cy="584775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US" kern="0">
                <a:solidFill>
                  <a:schemeClr val="tx1"/>
                </a:solidFill>
              </a:rPr>
              <a:t>DASH: </a:t>
            </a:r>
            <a:r>
              <a:rPr lang="en-GB" sz="3200" b="0" dirty="0"/>
              <a:t>Data, Analysis, and Software in </a:t>
            </a:r>
            <a:r>
              <a:rPr lang="en-GB" sz="3200" b="0" dirty="0" err="1"/>
              <a:t>Heliophysics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8B1D33-642D-4B6C-077F-33D049EA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" y="1044942"/>
            <a:ext cx="11764800" cy="52067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1" dirty="0">
                <a:solidFill>
                  <a:schemeClr val="tx1"/>
                </a:solidFill>
                <a:effectLst/>
                <a:latin typeface="+mj-lt"/>
              </a:rPr>
              <a:t>The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+mj-lt"/>
              </a:rPr>
              <a:t>Heliophysics</a:t>
            </a:r>
            <a:r>
              <a:rPr lang="en-GB" b="0" i="1" dirty="0">
                <a:solidFill>
                  <a:schemeClr val="tx1"/>
                </a:solidFill>
                <a:effectLst/>
                <a:latin typeface="+mj-lt"/>
              </a:rPr>
              <a:t> Application Programming Interface (HAPI) is a community specification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for</a:t>
            </a:r>
            <a:r>
              <a:rPr lang="en-GB" b="0" i="1" dirty="0">
                <a:solidFill>
                  <a:schemeClr val="tx1"/>
                </a:solidFill>
                <a:effectLst/>
                <a:latin typeface="+mj-lt"/>
              </a:rPr>
              <a:t> a unified interface for accessing data time-series.</a:t>
            </a:r>
          </a:p>
          <a:p>
            <a:pPr algn="l"/>
            <a:r>
              <a:rPr lang="en-US" altLang="en-US">
                <a:solidFill>
                  <a:schemeClr val="tx1"/>
                </a:solidFill>
                <a:latin typeface="+mj-lt"/>
              </a:rPr>
              <a:t>When data are available from a HAPI server, there is no need to download data files and write custom file reader programs. Using a HAPI client library, data can be loaded into an array using a single command in IDL, Javascript, MATLAB, and Python.</a:t>
            </a:r>
          </a:p>
          <a:p>
            <a:br>
              <a:rPr lang="en-US" altLang="en-US">
                <a:solidFill>
                  <a:schemeClr val="tx1"/>
                </a:solidFill>
                <a:latin typeface="+mj-lt"/>
              </a:rPr>
            </a:br>
            <a:r>
              <a:rPr lang="en-US" altLang="en-US" b="1">
                <a:solidFill>
                  <a:schemeClr val="tx1"/>
                </a:solidFill>
                <a:latin typeface="+mj-lt"/>
              </a:rPr>
              <a:t>HAPI servers</a:t>
            </a:r>
          </a:p>
          <a:p>
            <a:r>
              <a:rPr lang="en-GB" altLang="en-US" dirty="0">
                <a:solidFill>
                  <a:schemeClr val="tx1"/>
                </a:solidFill>
                <a:latin typeface="+mj-lt"/>
              </a:rPr>
              <a:t>CNES/CNRS: AMDA</a:t>
            </a:r>
            <a:br>
              <a:rPr lang="en-GB" altLang="en-US" dirty="0">
                <a:solidFill>
                  <a:schemeClr val="tx1"/>
                </a:solidFill>
                <a:latin typeface="+mj-lt"/>
              </a:rPr>
            </a:br>
            <a:r>
              <a:rPr lang="en-GB" altLang="en-US" dirty="0">
                <a:solidFill>
                  <a:schemeClr val="tx1"/>
                </a:solidFill>
                <a:latin typeface="+mj-lt"/>
              </a:rPr>
              <a:t>ESA: Cluster Science Archive, Space Weather Network, ViRES</a:t>
            </a:r>
          </a:p>
          <a:p>
            <a:r>
              <a:rPr lang="en-GB" altLang="en-US" dirty="0">
                <a:solidFill>
                  <a:schemeClr val="tx1"/>
                </a:solidFill>
                <a:latin typeface="+mj-lt"/>
              </a:rPr>
              <a:t>NASA: CCMC, CDAWeb,  SSCWeb </a:t>
            </a:r>
          </a:p>
          <a:p>
            <a:r>
              <a:rPr lang="en-GB" altLang="en-US" dirty="0">
                <a:solidFill>
                  <a:schemeClr val="tx1"/>
                </a:solidFill>
                <a:latin typeface="+mj-lt"/>
              </a:rPr>
              <a:t>KNMI: space weather service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GB" altLang="en-US" dirty="0">
                <a:solidFill>
                  <a:schemeClr val="tx1"/>
                </a:solidFill>
                <a:latin typeface="+mj-lt"/>
              </a:rPr>
              <a:t>Others: DAS2, INTERMAGNET, LISIRD </a:t>
            </a:r>
            <a:br>
              <a:rPr lang="en-GB" dirty="0">
                <a:solidFill>
                  <a:schemeClr val="tx1"/>
                </a:solidFill>
                <a:latin typeface="+mj-lt"/>
              </a:rPr>
            </a:br>
            <a:r>
              <a:rPr lang="en-US" b="1" dirty="0">
                <a:solidFill>
                  <a:schemeClr val="tx1"/>
                </a:solidFill>
              </a:rPr>
              <a:t>“IVOA may adopt/recommend HAPI for time-series data in the VO”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GB" dirty="0">
                <a:solidFill>
                  <a:schemeClr val="tx1"/>
                </a:solidFill>
                <a:latin typeface="+mj-lt"/>
              </a:rPr>
              <a:t>Data analysis software: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Topcat,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Autoplot, SPEDAS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1643521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2219966" lvl="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1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D248A-59CD-2EFD-B67F-0A8355D1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1A757-D273-268F-6859-4CCCF9D0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5011"/>
            <a:ext cx="11057883" cy="584775"/>
          </a:xfrm>
        </p:spPr>
        <p:txBody>
          <a:bodyPr/>
          <a:lstStyle/>
          <a:p>
            <a:r>
              <a:rPr lang="en-GB" dirty="0"/>
              <a:t>II. </a:t>
            </a:r>
            <a:r>
              <a:rPr lang="en-US" kern="0">
                <a:solidFill>
                  <a:schemeClr val="tx1"/>
                </a:solidFill>
              </a:rPr>
              <a:t>DASH: </a:t>
            </a:r>
            <a:r>
              <a:rPr lang="en-GB" sz="3200" b="0" dirty="0"/>
              <a:t>Data, Analysis, and Software in </a:t>
            </a:r>
            <a:r>
              <a:rPr lang="en-GB" sz="3200" b="0" dirty="0" err="1"/>
              <a:t>Heliophysics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672554-F4D2-8FB3-B570-30C0C50A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" y="1044942"/>
            <a:ext cx="11764800" cy="52067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Open science / Findable Accessible Interoperable Reusable (FAIR)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https://www.fairsfair.eu/</a:t>
            </a:r>
            <a:r>
              <a:rPr lang="en-US" dirty="0">
                <a:solidFill>
                  <a:schemeClr val="tx1"/>
                </a:solidFill>
              </a:rPr>
              <a:t> - Fair data practices in Europe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F-UJI is a web service to programmatically assess </a:t>
            </a:r>
            <a:r>
              <a:rPr lang="en-US" dirty="0" err="1">
                <a:solidFill>
                  <a:schemeClr val="tx1"/>
                </a:solidFill>
              </a:rPr>
              <a:t>FAIRness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https://www.f-uji.net/</a:t>
            </a:r>
            <a:endParaRPr lang="en-GB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Cookbook and other tools:</a:t>
            </a: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https://faircookbook.elixir-europe.org/content/home.html</a:t>
            </a:r>
            <a:endParaRPr lang="en-GB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1067076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https://fair-checker.france-bioinformatique.fr/check</a:t>
            </a:r>
            <a:endParaRPr lang="en-GB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1643521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D2E15-5F6F-F613-DED8-8E59C00FB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457" y="1574606"/>
            <a:ext cx="4508065" cy="3514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B2DF45-8791-F7E8-83E2-C4F10DF23C3B}"/>
              </a:ext>
            </a:extLst>
          </p:cNvPr>
          <p:cNvSpPr txBox="1"/>
          <p:nvPr/>
        </p:nvSpPr>
        <p:spPr>
          <a:xfrm>
            <a:off x="5792947" y="6067908"/>
            <a:ext cx="6112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courtesy of Jon Cook, Starion for ESA</a:t>
            </a:r>
          </a:p>
        </p:txBody>
      </p:sp>
    </p:spTree>
    <p:extLst>
      <p:ext uri="{BB962C8B-B14F-4D97-AF65-F5344CB8AC3E}">
        <p14:creationId xmlns:p14="http://schemas.microsoft.com/office/powerpoint/2010/main" val="366983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5AA8F-BF6B-C500-FC43-CDF75FE83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00897-7419-22F5-DCDC-8CE1B17A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C2C0A3-F35E-FC9A-6B89-7D7E2E30C942}"/>
              </a:ext>
            </a:extLst>
          </p:cNvPr>
          <p:cNvSpPr txBox="1">
            <a:spLocks/>
          </p:cNvSpPr>
          <p:nvPr/>
        </p:nvSpPr>
        <p:spPr bwMode="auto">
          <a:xfrm>
            <a:off x="553936" y="984826"/>
            <a:ext cx="9937936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Information architecture     </a:t>
            </a:r>
            <a:r>
              <a:rPr lang="en-US" sz="2133" kern="0" dirty="0">
                <a:solidFill>
                  <a:schemeClr val="accent6">
                    <a:lumMod val="75000"/>
                  </a:schemeClr>
                </a:solidFill>
              </a:rPr>
              <a:t>is about                  </a:t>
            </a:r>
            <a:r>
              <a:rPr lang="en-US" kern="0" dirty="0"/>
              <a:t>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90B48-6850-5C2D-032D-E77CB175F357}"/>
              </a:ext>
            </a:extLst>
          </p:cNvPr>
          <p:cNvSpPr txBox="1"/>
          <p:nvPr/>
        </p:nvSpPr>
        <p:spPr>
          <a:xfrm>
            <a:off x="216000" y="1915672"/>
            <a:ext cx="11786292" cy="4278094"/>
          </a:xfrm>
          <a:prstGeom prst="rect">
            <a:avLst/>
          </a:prstGeom>
          <a:solidFill>
            <a:schemeClr val="bg1"/>
          </a:solidFill>
          <a:ln>
            <a:solidFill>
              <a:srgbClr val="4A7EBB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Data format standards	To ease data analysis</a:t>
            </a:r>
          </a:p>
          <a:p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Data access protocols	To ease data distribution</a:t>
            </a:r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Metadata registries	To find distributed datasets through metadata</a:t>
            </a:r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Open-source software	To grow data usage through open science software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Metadata standards (observations and simulations)	To help/boost data-simulation </a:t>
            </a:r>
            <a:r>
              <a:rPr lang="en-US" sz="1600" dirty="0" err="1"/>
              <a:t>comparision</a:t>
            </a:r>
            <a:endParaRPr lang="en-US" sz="1600" dirty="0"/>
          </a:p>
          <a:p>
            <a:pPr>
              <a:tabLst>
                <a:tab pos="372524" algn="l"/>
              </a:tabLst>
            </a:pPr>
            <a:r>
              <a:rPr lang="en-US" sz="1600" dirty="0"/>
              <a:t>		</a:t>
            </a:r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AI/ML ready datasets	To help the use and comparison of AI/ML algorithms</a:t>
            </a:r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Science platforms and cloud computing 	To support collaborative (large-scale) </a:t>
            </a:r>
          </a:p>
          <a:p>
            <a:pPr lvl="1">
              <a:tabLst>
                <a:tab pos="11575761" algn="r"/>
              </a:tabLst>
            </a:pPr>
            <a:r>
              <a:rPr lang="en-US" sz="1600" dirty="0"/>
              <a:t>	data processing and analysis</a:t>
            </a:r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r>
              <a:rPr lang="en-US" sz="1600" dirty="0"/>
              <a:t>DOI	For data citation, discovery and access </a:t>
            </a:r>
          </a:p>
          <a:p>
            <a:pPr marL="380990" indent="-380990">
              <a:buFont typeface="Arial" panose="020B0604020202020204" pitchFamily="34" charset="0"/>
              <a:buChar char="•"/>
              <a:tabLst>
                <a:tab pos="11575761" algn="r"/>
              </a:tabLst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0E0C0-52F2-7395-47C5-F6A39E20CCCC}"/>
              </a:ext>
            </a:extLst>
          </p:cNvPr>
          <p:cNvSpPr txBox="1"/>
          <p:nvPr/>
        </p:nvSpPr>
        <p:spPr>
          <a:xfrm rot="20255968">
            <a:off x="-14556" y="3518068"/>
            <a:ext cx="11533112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INTERNATIONAL COORDINATION </a:t>
            </a:r>
          </a:p>
        </p:txBody>
      </p:sp>
    </p:spTree>
    <p:extLst>
      <p:ext uri="{BB962C8B-B14F-4D97-AF65-F5344CB8AC3E}">
        <p14:creationId xmlns:p14="http://schemas.microsoft.com/office/powerpoint/2010/main" val="30287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76998"/>
            <a:ext cx="10367917" cy="461665"/>
          </a:xfrm>
        </p:spPr>
        <p:txBody>
          <a:bodyPr/>
          <a:lstStyle/>
          <a:p>
            <a:r>
              <a:rPr lang="en-GB" sz="2400" dirty="0"/>
              <a:t>III. COSPAR International Space Weather Action Teams (ISWAT)</a:t>
            </a:r>
            <a:endParaRPr lang="en-E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FE32F-E15B-5CD6-2457-C6B12745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67" y="1458583"/>
            <a:ext cx="8554031" cy="4422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9AA671-88E6-D51C-5753-1713DBCD0316}"/>
              </a:ext>
            </a:extLst>
          </p:cNvPr>
          <p:cNvSpPr txBox="1">
            <a:spLocks/>
          </p:cNvSpPr>
          <p:nvPr/>
        </p:nvSpPr>
        <p:spPr bwMode="auto">
          <a:xfrm>
            <a:off x="258040" y="1089251"/>
            <a:ext cx="2961857" cy="51398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1400" b="0" kern="0" dirty="0">
                <a:solidFill>
                  <a:schemeClr val="tx1"/>
                </a:solidFill>
              </a:rPr>
              <a:t>A roadmap on space weather for 2015-2025 was published by Schrijver et al. (Adv. Space Res., 2015). </a:t>
            </a:r>
          </a:p>
          <a:p>
            <a:endParaRPr lang="en-US" sz="1400" b="0" kern="0" dirty="0">
              <a:solidFill>
                <a:schemeClr val="tx1"/>
              </a:solidFill>
            </a:endParaRPr>
          </a:p>
          <a:p>
            <a:r>
              <a:rPr lang="en-US" sz="1400" b="0" kern="0" dirty="0">
                <a:solidFill>
                  <a:schemeClr val="tx1"/>
                </a:solidFill>
              </a:rPr>
              <a:t>This roadmap was commissioned by COSPAR and the ILWS.</a:t>
            </a:r>
          </a:p>
          <a:p>
            <a:endParaRPr lang="en-US" sz="1400" b="0" kern="0" dirty="0">
              <a:solidFill>
                <a:schemeClr val="tx1"/>
              </a:solidFill>
            </a:endParaRPr>
          </a:p>
          <a:p>
            <a:r>
              <a:rPr lang="en-US" sz="1400" b="0" kern="0" dirty="0">
                <a:solidFill>
                  <a:schemeClr val="tx1"/>
                </a:solidFill>
              </a:rPr>
              <a:t>In 2018, the COSPAR International Space Weather Action Teams (ISWAT) initiated community-wide efforts to join forces, in order to advance space weather predictive capabilities, for a better science understanding from source to impact.</a:t>
            </a:r>
          </a:p>
          <a:p>
            <a:endParaRPr lang="en-US" sz="1400" b="0" kern="0" dirty="0">
              <a:solidFill>
                <a:schemeClr val="tx1"/>
              </a:solidFill>
            </a:endParaRPr>
          </a:p>
          <a:p>
            <a:endParaRPr lang="en-US" sz="1400" b="0" kern="0" dirty="0">
              <a:solidFill>
                <a:schemeClr val="tx1"/>
              </a:solidFill>
            </a:endParaRPr>
          </a:p>
          <a:p>
            <a:r>
              <a:rPr lang="en-US" sz="1400" b="0" kern="0" dirty="0">
                <a:solidFill>
                  <a:schemeClr val="tx1"/>
                </a:solidFill>
              </a:rPr>
              <a:t>ISWAT brings together space scientists (domain experts), computer scientists, software engineers, and experts in space environment impacts.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0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9"/>
    </mc:Choice>
    <mc:Fallback xmlns="">
      <p:transition spd="slow" advTm="4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30832"/>
            <a:ext cx="10367917" cy="553998"/>
          </a:xfrm>
        </p:spPr>
        <p:txBody>
          <a:bodyPr/>
          <a:lstStyle/>
          <a:p>
            <a:r>
              <a:rPr lang="en-GB" dirty="0"/>
              <a:t>III. International Space Weather Action Teams (ISWAT)</a:t>
            </a:r>
            <a:endParaRPr lang="en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D1F3F-F35A-41CA-FA31-3E09CCB9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7" y="992883"/>
            <a:ext cx="5834856" cy="8010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FE32F-E15B-5CD6-2457-C6B12745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93" y="1531527"/>
            <a:ext cx="8230222" cy="42553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9AA671-88E6-D51C-5753-1713DBCD0316}"/>
              </a:ext>
            </a:extLst>
          </p:cNvPr>
          <p:cNvSpPr txBox="1">
            <a:spLocks/>
          </p:cNvSpPr>
          <p:nvPr/>
        </p:nvSpPr>
        <p:spPr bwMode="auto">
          <a:xfrm>
            <a:off x="258040" y="2493637"/>
            <a:ext cx="3342863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eaLnBrk="1" fontAlgn="base" hangingPunct="1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1600" b="0" kern="0" dirty="0">
                <a:solidFill>
                  <a:schemeClr val="tx1"/>
                </a:solidFill>
              </a:rPr>
              <a:t>Inaugural meeting in 2020, now 500+ scientists</a:t>
            </a:r>
          </a:p>
          <a:p>
            <a:endParaRPr lang="en-US" sz="1600" b="0" kern="0" dirty="0">
              <a:solidFill>
                <a:schemeClr val="tx1"/>
              </a:solidFill>
            </a:endParaRPr>
          </a:p>
          <a:p>
            <a:endParaRPr lang="en-US" sz="1600" b="0" kern="0" dirty="0">
              <a:solidFill>
                <a:schemeClr val="tx1"/>
              </a:solidFill>
            </a:endParaRPr>
          </a:p>
          <a:p>
            <a:r>
              <a:rPr lang="en-US" sz="1600" b="0" kern="0" dirty="0">
                <a:solidFill>
                  <a:schemeClr val="tx1"/>
                </a:solidFill>
              </a:rPr>
              <a:t>Release New international space weather roadmap is expeted in 2025.</a:t>
            </a:r>
          </a:p>
          <a:p>
            <a:endParaRPr lang="en-US" sz="1600" b="0" kern="0" dirty="0">
              <a:solidFill>
                <a:schemeClr val="tx1"/>
              </a:solidFill>
            </a:endParaRPr>
          </a:p>
          <a:p>
            <a:r>
              <a:rPr lang="en-US" sz="1600" b="0" kern="0" dirty="0">
                <a:solidFill>
                  <a:schemeClr val="tx1"/>
                </a:solidFill>
              </a:rPr>
              <a:t>Note the overarching groups.</a:t>
            </a:r>
          </a:p>
          <a:p>
            <a:endParaRPr lang="en-US" sz="1600" b="0" kern="0" dirty="0">
              <a:solidFill>
                <a:schemeClr val="tx1"/>
              </a:solidFill>
            </a:endParaRPr>
          </a:p>
          <a:p>
            <a:r>
              <a:rPr lang="es-ES" sz="1600" b="0" kern="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https://www.iswat-cospar.org/</a:t>
            </a:r>
            <a:endParaRPr lang="en-US" sz="1600" b="0" kern="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6BF88E-1159-09A2-8B1C-394B523E5445}"/>
              </a:ext>
            </a:extLst>
          </p:cNvPr>
          <p:cNvCxnSpPr>
            <a:cxnSpLocks/>
          </p:cNvCxnSpPr>
          <p:nvPr/>
        </p:nvCxnSpPr>
        <p:spPr>
          <a:xfrm flipV="1">
            <a:off x="8067345" y="5600935"/>
            <a:ext cx="0" cy="64723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A5A614-40B2-EC84-5589-C8EDF1122DFB}"/>
              </a:ext>
            </a:extLst>
          </p:cNvPr>
          <p:cNvCxnSpPr>
            <a:cxnSpLocks/>
          </p:cNvCxnSpPr>
          <p:nvPr/>
        </p:nvCxnSpPr>
        <p:spPr>
          <a:xfrm flipV="1">
            <a:off x="4779315" y="5786846"/>
            <a:ext cx="0" cy="64723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4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76998"/>
            <a:ext cx="10367917" cy="461665"/>
          </a:xfrm>
        </p:spPr>
        <p:txBody>
          <a:bodyPr/>
          <a:lstStyle/>
          <a:p>
            <a:r>
              <a:rPr lang="en-GB" sz="2400" dirty="0"/>
              <a:t>2. Information architecture and Innovative solutions: outcome</a:t>
            </a:r>
            <a:endParaRPr lang="en-E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8E557-FDCD-BFC8-671F-EFD99AF6838F}"/>
              </a:ext>
            </a:extLst>
          </p:cNvPr>
          <p:cNvSpPr txBox="1"/>
          <p:nvPr/>
        </p:nvSpPr>
        <p:spPr>
          <a:xfrm>
            <a:off x="794587" y="4045066"/>
            <a:ext cx="10861752" cy="2246769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Issue 1: 6 technical papers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Metadata as key building block to facilitate data science 			(Fung et al.,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Python in Heliophysics community 					(Barnum et al.,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First executable paper in Heliophysics 				(Polson et al.,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Innovative forward looking information architecture 			(Ringuette et al., 2022c, 2022d)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NASA CCMC Kamodo tool (Ringuette et al., 2023) </a:t>
            </a:r>
          </a:p>
          <a:p>
            <a:pPr lvl="1"/>
            <a:r>
              <a:rPr lang="en-US" sz="1400" dirty="0"/>
              <a:t>+ NASA tech report published in 2021 on PyHC integration strategy workshop report </a:t>
            </a:r>
          </a:p>
          <a:p>
            <a:endParaRPr lang="en-US" sz="1400" dirty="0"/>
          </a:p>
          <a:p>
            <a:r>
              <a:rPr lang="en-US" sz="1400" dirty="0"/>
              <a:t>Issue 2: Overarching paper on information architecture and innovative solutions (Masson et al., 2024)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778C8-6ED5-A2F1-7EA6-71E01D1CC0F2}"/>
              </a:ext>
            </a:extLst>
          </p:cNvPr>
          <p:cNvSpPr txBox="1"/>
          <p:nvPr/>
        </p:nvSpPr>
        <p:spPr>
          <a:xfrm>
            <a:off x="794587" y="2676168"/>
            <a:ext cx="10861752" cy="830997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Outcome of ISWAT: two special issues in Adv. Space Res.</a:t>
            </a:r>
          </a:p>
          <a:p>
            <a:r>
              <a:rPr lang="en-US" sz="1600" dirty="0"/>
              <a:t>Issue 1, refereed technical papers on Science Res. and Applications (published in 2023)</a:t>
            </a:r>
          </a:p>
          <a:p>
            <a:r>
              <a:rPr lang="en-US" sz="1600" dirty="0"/>
              <a:t>Issue 2, refereed overarching papers on the Achievements and Future goals (published in 2024)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1B16A-2620-C0AB-C8A5-BE505FF0610B}"/>
              </a:ext>
            </a:extLst>
          </p:cNvPr>
          <p:cNvSpPr txBox="1"/>
          <p:nvPr/>
        </p:nvSpPr>
        <p:spPr>
          <a:xfrm>
            <a:off x="2997589" y="1107287"/>
            <a:ext cx="5773481" cy="584775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Information Architecture and Data Utilization (moderators: A. Masson, ESA and S. Fung, NASA)</a:t>
            </a:r>
          </a:p>
        </p:txBody>
      </p:sp>
    </p:spTree>
    <p:extLst>
      <p:ext uri="{BB962C8B-B14F-4D97-AF65-F5344CB8AC3E}">
        <p14:creationId xmlns:p14="http://schemas.microsoft.com/office/powerpoint/2010/main" val="3204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56"/>
    </mc:Choice>
    <mc:Fallback xmlns="">
      <p:transition spd="slow" advTm="9035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76998"/>
            <a:ext cx="10367917" cy="461665"/>
          </a:xfrm>
        </p:spPr>
        <p:txBody>
          <a:bodyPr/>
          <a:lstStyle/>
          <a:p>
            <a:r>
              <a:rPr lang="en-GB" sz="2400" dirty="0"/>
              <a:t>2. Information architecture: a few recommendations</a:t>
            </a:r>
            <a:endParaRPr lang="en-E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778C8-6ED5-A2F1-7EA6-71E01D1CC0F2}"/>
              </a:ext>
            </a:extLst>
          </p:cNvPr>
          <p:cNvSpPr txBox="1"/>
          <p:nvPr/>
        </p:nvSpPr>
        <p:spPr>
          <a:xfrm>
            <a:off x="2898341" y="1664778"/>
            <a:ext cx="523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O2: Information Architecture and Data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C1144-A4EB-B0C8-B8C6-7885E70E97D7}"/>
              </a:ext>
            </a:extLst>
          </p:cNvPr>
          <p:cNvSpPr txBox="1"/>
          <p:nvPr/>
        </p:nvSpPr>
        <p:spPr>
          <a:xfrm>
            <a:off x="2690775" y="1585828"/>
            <a:ext cx="63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O2+O3: Information Architecture and innovative 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674F4-1104-F431-71F2-27B690D1B102}"/>
              </a:ext>
            </a:extLst>
          </p:cNvPr>
          <p:cNvSpPr txBox="1"/>
          <p:nvPr/>
        </p:nvSpPr>
        <p:spPr>
          <a:xfrm>
            <a:off x="681793" y="1080002"/>
            <a:ext cx="10861752" cy="1169551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Issue 2: Overarching paper on information architecture and innovative solutions (Masson et al., 2024)</a:t>
            </a:r>
          </a:p>
          <a:p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Information architecture Key buidling blocks (metadata model, data formats, data access protocols, DOI)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Open science tools and infrastructures (collaborative science platforms, simulations services)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Innovative solutions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AB4D44-D4A2-9F1E-89FE-A57527815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83838"/>
              </p:ext>
            </p:extLst>
          </p:nvPr>
        </p:nvGraphicFramePr>
        <p:xfrm>
          <a:off x="230188" y="2625066"/>
          <a:ext cx="11764962" cy="29146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21654">
                  <a:extLst>
                    <a:ext uri="{9D8B030D-6E8A-4147-A177-3AD203B41FA5}">
                      <a16:colId xmlns:a16="http://schemas.microsoft.com/office/drawing/2014/main" val="1940440008"/>
                    </a:ext>
                  </a:extLst>
                </a:gridCol>
                <a:gridCol w="3921654">
                  <a:extLst>
                    <a:ext uri="{9D8B030D-6E8A-4147-A177-3AD203B41FA5}">
                      <a16:colId xmlns:a16="http://schemas.microsoft.com/office/drawing/2014/main" val="3996277184"/>
                    </a:ext>
                  </a:extLst>
                </a:gridCol>
                <a:gridCol w="3921654">
                  <a:extLst>
                    <a:ext uri="{9D8B030D-6E8A-4147-A177-3AD203B41FA5}">
                      <a16:colId xmlns:a16="http://schemas.microsoft.com/office/drawing/2014/main" val="38173724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Information architecture component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Recommendations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Impacts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91755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SPASE metadata model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Evolve the data model to cover more aspects of the heliophysics community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Better description of simulation, remote sensing and ground-based data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23742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SPASE metadata model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Work in concert with all international partners developing metadata model in relation with heliophysics (e.g., WMO)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Ensures interoperability with other metadata models. Take advantage of experience of terrestrial weather community 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0776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Data access protocols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Encourage the adoption of the Heliophysics API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Improves the findability of time series data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0402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Data access protocols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Encourage the adoption of the EPN-TAP protocol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Improves the discoverability of heliophysics data through the Virtual European Solar and Planetary Access (VESPA)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5619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ECAA2A-33AD-EF6D-2E6B-29E224EB9022}"/>
              </a:ext>
            </a:extLst>
          </p:cNvPr>
          <p:cNvSpPr txBox="1"/>
          <p:nvPr/>
        </p:nvSpPr>
        <p:spPr>
          <a:xfrm>
            <a:off x="4137659" y="5864887"/>
            <a:ext cx="621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effectLst/>
                <a:latin typeface="ElsevierSans"/>
                <a:hlinkClick r:id="rId3" tooltip="Persistent link using digital object identifier"/>
              </a:rPr>
              <a:t>https://doi.org/10.1016/j.asr.2024.05.052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15"/>
    </mc:Choice>
    <mc:Fallback xmlns="">
      <p:transition spd="slow" advTm="678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76998"/>
            <a:ext cx="10367917" cy="461665"/>
          </a:xfrm>
        </p:spPr>
        <p:txBody>
          <a:bodyPr/>
          <a:lstStyle/>
          <a:p>
            <a:r>
              <a:rPr lang="en-GB" sz="2400" dirty="0"/>
              <a:t>2. Information architecture: a few (more) recommendations</a:t>
            </a:r>
            <a:endParaRPr lang="en-E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778C8-6ED5-A2F1-7EA6-71E01D1CC0F2}"/>
              </a:ext>
            </a:extLst>
          </p:cNvPr>
          <p:cNvSpPr txBox="1"/>
          <p:nvPr/>
        </p:nvSpPr>
        <p:spPr>
          <a:xfrm>
            <a:off x="2898341" y="1664778"/>
            <a:ext cx="523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O2: Information Architecture and Data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C1144-A4EB-B0C8-B8C6-7885E70E97D7}"/>
              </a:ext>
            </a:extLst>
          </p:cNvPr>
          <p:cNvSpPr txBox="1"/>
          <p:nvPr/>
        </p:nvSpPr>
        <p:spPr>
          <a:xfrm>
            <a:off x="2690775" y="1585828"/>
            <a:ext cx="63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O2+O3: Information Architecture and innovative 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674F4-1104-F431-71F2-27B690D1B102}"/>
              </a:ext>
            </a:extLst>
          </p:cNvPr>
          <p:cNvSpPr txBox="1"/>
          <p:nvPr/>
        </p:nvSpPr>
        <p:spPr>
          <a:xfrm>
            <a:off x="681793" y="1095771"/>
            <a:ext cx="10861752" cy="1169551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Issue 2: Overarching paper on information architecture and innovative solutions (Masson et al., under review, 2023)</a:t>
            </a:r>
          </a:p>
          <a:p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Information architecture Key buidling blocks (metadata model, data formats, data access protocols, DOI)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Open science tools and infrastructures (collaborative science platforms, simulations services)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Innovative solutions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7F0616-5A81-F4BF-FDAE-9176BEEFDBAA}"/>
              </a:ext>
            </a:extLst>
          </p:cNvPr>
          <p:cNvGraphicFramePr>
            <a:graphicFrameLocks noGrp="1"/>
          </p:cNvGraphicFramePr>
          <p:nvPr/>
        </p:nvGraphicFramePr>
        <p:xfrm>
          <a:off x="670680" y="2866266"/>
          <a:ext cx="10581453" cy="292406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27151">
                  <a:extLst>
                    <a:ext uri="{9D8B030D-6E8A-4147-A177-3AD203B41FA5}">
                      <a16:colId xmlns:a16="http://schemas.microsoft.com/office/drawing/2014/main" val="3059034124"/>
                    </a:ext>
                  </a:extLst>
                </a:gridCol>
                <a:gridCol w="3527151">
                  <a:extLst>
                    <a:ext uri="{9D8B030D-6E8A-4147-A177-3AD203B41FA5}">
                      <a16:colId xmlns:a16="http://schemas.microsoft.com/office/drawing/2014/main" val="2397570161"/>
                    </a:ext>
                  </a:extLst>
                </a:gridCol>
                <a:gridCol w="3527151">
                  <a:extLst>
                    <a:ext uri="{9D8B030D-6E8A-4147-A177-3AD203B41FA5}">
                      <a16:colId xmlns:a16="http://schemas.microsoft.com/office/drawing/2014/main" val="3136708817"/>
                    </a:ext>
                  </a:extLst>
                </a:gridCol>
              </a:tblGrid>
              <a:tr h="454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Information architecture component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Recommendations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Impacts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421296"/>
                  </a:ext>
                </a:extLst>
              </a:tr>
              <a:tr h="46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PyHC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Continue to </a:t>
                      </a:r>
                      <a:r>
                        <a:rPr lang="en-ES" sz="1200" b="1" dirty="0">
                          <a:effectLst/>
                        </a:rPr>
                        <a:t>aggregate</a:t>
                      </a:r>
                      <a:r>
                        <a:rPr lang="en-ES" sz="1200" dirty="0">
                          <a:effectLst/>
                        </a:rPr>
                        <a:t> all </a:t>
                      </a:r>
                      <a:r>
                        <a:rPr lang="en-ES" sz="1200" b="1" dirty="0">
                          <a:effectLst/>
                        </a:rPr>
                        <a:t>Python</a:t>
                      </a:r>
                      <a:r>
                        <a:rPr lang="en-ES" sz="1200" dirty="0">
                          <a:effectLst/>
                        </a:rPr>
                        <a:t> open source </a:t>
                      </a:r>
                      <a:r>
                        <a:rPr lang="en-ES" sz="1200" b="1" dirty="0">
                          <a:effectLst/>
                        </a:rPr>
                        <a:t>packages</a:t>
                      </a:r>
                      <a:r>
                        <a:rPr lang="en-ES" sz="1200" dirty="0">
                          <a:effectLst/>
                        </a:rPr>
                        <a:t> developed by the heliophysics community on the </a:t>
                      </a:r>
                      <a:r>
                        <a:rPr lang="en-ES" sz="1200" b="1" dirty="0">
                          <a:effectLst/>
                        </a:rPr>
                        <a:t>PyHC website</a:t>
                      </a:r>
                      <a:endParaRPr lang="en-E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Improve findability of Python packages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116660"/>
                  </a:ext>
                </a:extLst>
              </a:tr>
              <a:tr h="46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PyHC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Provide </a:t>
                      </a:r>
                      <a:r>
                        <a:rPr lang="en-ES" sz="1200" b="1" dirty="0">
                          <a:effectLst/>
                        </a:rPr>
                        <a:t>a stack of compatible heliophysics Python packages </a:t>
                      </a:r>
                      <a:r>
                        <a:rPr lang="en-ES" sz="1200" dirty="0">
                          <a:effectLst/>
                        </a:rPr>
                        <a:t>for implementation at collaborative science platforms 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Facilitate ease of utilization of heliophysics Python packages 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614980"/>
                  </a:ext>
                </a:extLst>
              </a:tr>
              <a:tr h="85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>
                          <a:effectLst/>
                        </a:rPr>
                        <a:t>Simulation community</a:t>
                      </a:r>
                      <a:endParaRPr lang="en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Continue expanding and modernizing  web-based simulation services. Facilitate rapid implementation of the most advanced modeling capabilities.  </a:t>
                      </a:r>
                      <a:r>
                        <a:rPr lang="en-ES" sz="1200" b="1" dirty="0">
                          <a:effectLst/>
                        </a:rPr>
                        <a:t>Explore opportunities to interconnect simulation services provided by different centers  (e.g., CCMC and VSWMC).</a:t>
                      </a:r>
                      <a:endParaRPr lang="en-E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200" dirty="0">
                          <a:effectLst/>
                        </a:rPr>
                        <a:t>Enable open utilization of state-of-the-art modeling capabilities by a broader heliophysics community (including non-experts in modeling). Maximize return on investments into model development programs.</a:t>
                      </a:r>
                      <a:endParaRPr lang="en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112" marR="57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8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6"/>
    </mc:Choice>
    <mc:Fallback xmlns="">
      <p:transition spd="slow" advTm="6056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76998"/>
            <a:ext cx="10367917" cy="461665"/>
          </a:xfrm>
        </p:spPr>
        <p:txBody>
          <a:bodyPr/>
          <a:lstStyle/>
          <a:p>
            <a:r>
              <a:rPr lang="en-GB" sz="2400" dirty="0"/>
              <a:t>2. Innovative solutions: recommendations</a:t>
            </a:r>
            <a:endParaRPr lang="en-E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778C8-6ED5-A2F1-7EA6-71E01D1CC0F2}"/>
              </a:ext>
            </a:extLst>
          </p:cNvPr>
          <p:cNvSpPr txBox="1"/>
          <p:nvPr/>
        </p:nvSpPr>
        <p:spPr>
          <a:xfrm>
            <a:off x="2898341" y="1664778"/>
            <a:ext cx="523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O2: Information Architecture and Data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C1144-A4EB-B0C8-B8C6-7885E70E97D7}"/>
              </a:ext>
            </a:extLst>
          </p:cNvPr>
          <p:cNvSpPr txBox="1"/>
          <p:nvPr/>
        </p:nvSpPr>
        <p:spPr>
          <a:xfrm>
            <a:off x="2690775" y="1585828"/>
            <a:ext cx="63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O2+O3: Information Architecture and innovative solutions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AF1F39-0704-C0CF-AFE3-44BE304AAE3A}"/>
              </a:ext>
            </a:extLst>
          </p:cNvPr>
          <p:cNvGraphicFramePr>
            <a:graphicFrameLocks noGrp="1"/>
          </p:cNvGraphicFramePr>
          <p:nvPr/>
        </p:nvGraphicFramePr>
        <p:xfrm>
          <a:off x="230188" y="1664778"/>
          <a:ext cx="11764962" cy="21202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21654">
                  <a:extLst>
                    <a:ext uri="{9D8B030D-6E8A-4147-A177-3AD203B41FA5}">
                      <a16:colId xmlns:a16="http://schemas.microsoft.com/office/drawing/2014/main" val="424562448"/>
                    </a:ext>
                  </a:extLst>
                </a:gridCol>
                <a:gridCol w="3921654">
                  <a:extLst>
                    <a:ext uri="{9D8B030D-6E8A-4147-A177-3AD203B41FA5}">
                      <a16:colId xmlns:a16="http://schemas.microsoft.com/office/drawing/2014/main" val="397786553"/>
                    </a:ext>
                  </a:extLst>
                </a:gridCol>
                <a:gridCol w="3921654">
                  <a:extLst>
                    <a:ext uri="{9D8B030D-6E8A-4147-A177-3AD203B41FA5}">
                      <a16:colId xmlns:a16="http://schemas.microsoft.com/office/drawing/2014/main" val="1912407139"/>
                    </a:ext>
                  </a:extLst>
                </a:gridCol>
              </a:tblGrid>
              <a:tr h="68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 dirty="0">
                          <a:effectLst/>
                        </a:rPr>
                        <a:t>Information architecture component</a:t>
                      </a:r>
                      <a:endParaRPr lang="en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>
                          <a:effectLst/>
                        </a:rPr>
                        <a:t>Recommendations</a:t>
                      </a:r>
                      <a:endParaRPr lang="en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>
                          <a:effectLst/>
                        </a:rPr>
                        <a:t>Impacts</a:t>
                      </a:r>
                      <a:endParaRPr lang="en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076693"/>
                  </a:ext>
                </a:extLst>
              </a:tr>
              <a:tr h="702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 dirty="0">
                          <a:effectLst/>
                        </a:rPr>
                        <a:t>Machine Learning (ML) and GPU computing</a:t>
                      </a:r>
                      <a:endParaRPr lang="en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 dirty="0">
                          <a:effectLst/>
                        </a:rPr>
                        <a:t>Promote ML challenges, hackathons and summer schools in the heliophysics and space weather communities</a:t>
                      </a:r>
                      <a:endParaRPr lang="en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 dirty="0">
                          <a:effectLst/>
                        </a:rPr>
                        <a:t>Lower the barrier to embrace ML methods </a:t>
                      </a:r>
                      <a:endParaRPr lang="en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36648"/>
                  </a:ext>
                </a:extLst>
              </a:tr>
              <a:tr h="50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>
                          <a:effectLst/>
                        </a:rPr>
                        <a:t>ML ready datasets</a:t>
                      </a:r>
                      <a:endParaRPr lang="en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 dirty="0">
                          <a:effectLst/>
                        </a:rPr>
                        <a:t>Encourage the development of shared ML ready datasets, including the data processing source code</a:t>
                      </a:r>
                      <a:endParaRPr lang="en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ES" sz="1400" dirty="0">
                          <a:effectLst/>
                        </a:rPr>
                        <a:t>To compare the accuracy of various ML models and reproducibility</a:t>
                      </a:r>
                      <a:endParaRPr lang="en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04"/>
    </mc:Choice>
    <mc:Fallback xmlns="">
      <p:transition spd="slow" advTm="3310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8DAC-EFD1-C8F6-4D5F-AFEFB98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76998"/>
            <a:ext cx="10367917" cy="461665"/>
          </a:xfrm>
        </p:spPr>
        <p:txBody>
          <a:bodyPr/>
          <a:lstStyle/>
          <a:p>
            <a:r>
              <a:rPr lang="en-GB" sz="2400" dirty="0"/>
              <a:t>3. What’s next?</a:t>
            </a:r>
            <a:endParaRPr lang="en-E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778C8-6ED5-A2F1-7EA6-71E01D1CC0F2}"/>
              </a:ext>
            </a:extLst>
          </p:cNvPr>
          <p:cNvSpPr txBox="1"/>
          <p:nvPr/>
        </p:nvSpPr>
        <p:spPr>
          <a:xfrm>
            <a:off x="2898341" y="1664778"/>
            <a:ext cx="523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O2: Information Architecture and Data Utilization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AC87-A2B2-CD09-B4A4-89442677F326}"/>
              </a:ext>
            </a:extLst>
          </p:cNvPr>
          <p:cNvSpPr txBox="1"/>
          <p:nvPr/>
        </p:nvSpPr>
        <p:spPr>
          <a:xfrm>
            <a:off x="928710" y="2682642"/>
            <a:ext cx="1036791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 July 2022, the United Nations Office for Outer Space Affairs (UNOOSA) approved unanimously a recommendation inviting WMO-COSPAR-ISES (International Space Environment Service) to </a:t>
            </a:r>
            <a:r>
              <a:rPr lang="en-ES" dirty="0">
                <a:latin typeface="Calibri" panose="020F0502020204030204" pitchFamily="34" charset="0"/>
              </a:rPr>
              <a:t>lead efforts to improve the global coordination of space weather activities in consultation and collaboration with other relevant actors and international organizations.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WMO-COSPAR-ISES, together, have responded positively to this request (Coimbra declaration Oct.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An International Space Weather Coordination Forum organised in November 2023 at the WMO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Working groups to be setup by WMO-COSPAR-ISES as a follow up of this forum.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BF298-1FC0-3492-526C-7113F9EC9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95" y="1202291"/>
            <a:ext cx="7471182" cy="8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7"/>
    </mc:Choice>
    <mc:Fallback xmlns="">
      <p:transition spd="slow" advTm="455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D0A3-FB77-A6B0-4AAA-3016CE3B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1F26F-A205-5C6E-4E0E-098BF24A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92A3D6-306B-96A7-62A3-C2DA5B9627C4}"/>
              </a:ext>
            </a:extLst>
          </p:cNvPr>
          <p:cNvSpPr txBox="1">
            <a:spLocks/>
          </p:cNvSpPr>
          <p:nvPr/>
        </p:nvSpPr>
        <p:spPr bwMode="auto">
          <a:xfrm>
            <a:off x="263738" y="1167032"/>
            <a:ext cx="11961600" cy="48936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400" u="sng" kern="0" dirty="0">
                <a:solidFill>
                  <a:schemeClr val="tx1"/>
                </a:solidFill>
              </a:rPr>
              <a:t>Heliophysics international coordination</a:t>
            </a:r>
            <a:br>
              <a:rPr lang="en-US" sz="2400" u="sng" kern="0" dirty="0">
                <a:solidFill>
                  <a:schemeClr val="tx1"/>
                </a:solidFill>
              </a:rPr>
            </a:br>
            <a:br>
              <a:rPr lang="en-US" sz="2400" kern="0" dirty="0">
                <a:solidFill>
                  <a:schemeClr val="tx1"/>
                </a:solidFill>
              </a:rPr>
            </a:br>
            <a:r>
              <a:rPr lang="en-US" sz="2400" b="0" kern="0" dirty="0">
                <a:solidFill>
                  <a:schemeClr val="tx1"/>
                </a:solidFill>
              </a:rPr>
              <a:t>In the field of heliophysics, international coordination exists since the 1980s where a common data format (CDF) was created, mostly for </a:t>
            </a:r>
            <a:r>
              <a:rPr lang="en-US" sz="2400" b="0" i="1" kern="0" dirty="0">
                <a:solidFill>
                  <a:schemeClr val="tx1"/>
                </a:solidFill>
              </a:rPr>
              <a:t>in situ </a:t>
            </a:r>
            <a:r>
              <a:rPr lang="en-US" sz="2400" b="0" kern="0" dirty="0">
                <a:solidFill>
                  <a:schemeClr val="tx1"/>
                </a:solidFill>
              </a:rPr>
              <a:t>plasma data. A CDF file has compulsory set of metadata called Global/Variable attributes to be ISTP compatible (ISTP: International Solar Terrestrial Programme).</a:t>
            </a:r>
            <a:br>
              <a:rPr lang="en-US" sz="2400" b="0" kern="0" dirty="0">
                <a:solidFill>
                  <a:schemeClr val="tx1"/>
                </a:solidFill>
              </a:rPr>
            </a:br>
            <a:r>
              <a:rPr lang="en-US" sz="2400" b="0" kern="0" dirty="0">
                <a:solidFill>
                  <a:schemeClr val="tx1"/>
                </a:solidFill>
              </a:rPr>
              <a:t> </a:t>
            </a:r>
            <a:br>
              <a:rPr lang="en-US" sz="2400" b="0" kern="0" dirty="0">
                <a:solidFill>
                  <a:schemeClr val="tx1"/>
                </a:solidFill>
              </a:rPr>
            </a:br>
            <a:br>
              <a:rPr lang="en-US" sz="2400" b="0" kern="0" dirty="0">
                <a:solidFill>
                  <a:schemeClr val="tx1"/>
                </a:solidFill>
              </a:rPr>
            </a:br>
            <a:r>
              <a:rPr lang="en-US" sz="2400" b="0" kern="0" dirty="0">
                <a:solidFill>
                  <a:schemeClr val="tx1"/>
                </a:solidFill>
              </a:rPr>
              <a:t>Data from all NASA heliophysics missions shall respect this standard. </a:t>
            </a:r>
            <a:r>
              <a:rPr lang="en-US" sz="2400" kern="0" dirty="0">
                <a:solidFill>
                  <a:schemeClr val="tx1"/>
                </a:solidFill>
              </a:rPr>
              <a:t>Back in 2018, apart from this CDF data format and ISTP metadata standard, there was no organization/platform of discussion to coordinate efforts in the heliophysics data environment</a:t>
            </a:r>
            <a:br>
              <a:rPr lang="en-US" sz="2400" kern="0" dirty="0">
                <a:solidFill>
                  <a:schemeClr val="tx1"/>
                </a:solidFill>
              </a:rPr>
            </a:br>
            <a:endParaRPr lang="es-E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8AB8D-6083-8C11-F77F-AE409208E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A4683-F1A9-5F6A-FC36-81B34E52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International Heliophysics Data Environment Alliance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68EDE-3E9F-FBD5-84BF-A3833517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16" y="1006894"/>
            <a:ext cx="2986024" cy="68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EDAEE-0412-BEE3-A7D6-34BF8C9CFA29}"/>
              </a:ext>
            </a:extLst>
          </p:cNvPr>
          <p:cNvSpPr txBox="1"/>
          <p:nvPr/>
        </p:nvSpPr>
        <p:spPr>
          <a:xfrm>
            <a:off x="8311637" y="5807790"/>
            <a:ext cx="19710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https://ihdea.net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5DA01-91BD-CBB7-95FA-5883EEAFB286}"/>
              </a:ext>
            </a:extLst>
          </p:cNvPr>
          <p:cNvSpPr txBox="1"/>
          <p:nvPr/>
        </p:nvSpPr>
        <p:spPr>
          <a:xfrm>
            <a:off x="215999" y="1580927"/>
            <a:ext cx="5722412" cy="45654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2019: IHDEA formally created (Charter/Bylaws)</a:t>
            </a:r>
            <a:br>
              <a:rPr lang="en-US" sz="1600" dirty="0"/>
            </a:br>
            <a:r>
              <a:rPr lang="en-US" sz="1600" dirty="0"/>
              <a:t>          meeting organised by NASA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2020: setup of WGs, organised by Obs. Paris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2021: annual IHDEA meeting, organised by ESA</a:t>
            </a:r>
          </a:p>
          <a:p>
            <a:pPr lvl="1"/>
            <a:r>
              <a:rPr lang="en-US" sz="1600" dirty="0"/>
              <a:t>	WMO/GNSS experts invited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2022: annual IHDEA meeting, organised by JAXA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2023: annual IHDEA Oct. meeting @ APL, USA</a:t>
            </a:r>
          </a:p>
          <a:p>
            <a:r>
              <a:rPr lang="en-US" sz="1600" dirty="0"/>
              <a:t>              participation of DKIST and MADRIGAL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2024: annual IHDEA meeting @ ESAC/ESA</a:t>
            </a:r>
          </a:p>
          <a:p>
            <a:pPr lvl="1"/>
            <a:r>
              <a:rPr lang="en-US" sz="1600" dirty="0"/>
              <a:t>	</a:t>
            </a:r>
          </a:p>
          <a:p>
            <a:r>
              <a:rPr lang="en-US" sz="1600" dirty="0"/>
              <a:t>End of 2024: application of ISRO, KASI and NOAA</a:t>
            </a:r>
          </a:p>
          <a:p>
            <a:endParaRPr lang="en-US" sz="1867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F6DAFB8-1E49-16D2-60F1-9FE520702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64" y="1982540"/>
            <a:ext cx="4640225" cy="35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22CA5-8837-B345-ABE9-62FD3626D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B0EC4-69A4-874D-EFF4-ACAB6B47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B20DEC-482C-79F3-E643-BEB437606BF2}"/>
              </a:ext>
            </a:extLst>
          </p:cNvPr>
          <p:cNvSpPr txBox="1">
            <a:spLocks/>
          </p:cNvSpPr>
          <p:nvPr/>
        </p:nvSpPr>
        <p:spPr bwMode="auto">
          <a:xfrm>
            <a:off x="1250679" y="1032360"/>
            <a:ext cx="10108800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Similar to International Virtual Observatory Alliance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734DC4-FD43-8B2C-1B44-F0F0A034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69" y="1859351"/>
            <a:ext cx="7904472" cy="422921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the field of astronomy, the international virtual observatory alliance (IVOA) has led to a number of advances in data model, metadata registry, data access layer, applications…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Created in 2002, it is still highly active with </a:t>
            </a:r>
          </a:p>
          <a:p>
            <a:r>
              <a:rPr lang="en-GB" dirty="0">
                <a:solidFill>
                  <a:schemeClr val="tx1"/>
                </a:solidFill>
              </a:rPr>
              <a:t>21 international members worldwide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Some protocols used across D/SCI archives (</a:t>
            </a:r>
            <a:r>
              <a:rPr lang="en-GB" dirty="0" err="1">
                <a:solidFill>
                  <a:schemeClr val="tx1"/>
                </a:solidFill>
              </a:rPr>
              <a:t>astro</a:t>
            </a:r>
            <a:r>
              <a:rPr lang="en-GB" dirty="0">
                <a:solidFill>
                  <a:schemeClr val="tx1"/>
                </a:solidFill>
              </a:rPr>
              <a:t>, planetary but also helio)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r>
              <a:rPr lang="en-GB" dirty="0">
                <a:hlinkClick r:id="rId3"/>
              </a:rPr>
              <a:t>www.ivoa.net</a:t>
            </a:r>
            <a:r>
              <a:rPr lang="en-GB" dirty="0"/>
              <a:t>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60DB828-388D-C11B-29F0-6A128FE07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" r="19"/>
          <a:stretch/>
        </p:blipFill>
        <p:spPr>
          <a:xfrm>
            <a:off x="8580329" y="1859351"/>
            <a:ext cx="3587503" cy="24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7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92288-8588-6A53-D664-C6C59353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9814F-F24A-E01C-E1DA-0953F29B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528DE4-2A3C-95B1-C3CD-B58ECD64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69" y="1859351"/>
            <a:ext cx="7904472" cy="422921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the planetary domain, the IPDA adopts standards in particular to ensure planetary data is captured in common formats (PDS4, PDS3).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Created in 2006, it is now composed of 12 space agencies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https://planetarydata.org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IPDA</a:t>
            </a:r>
          </a:p>
          <a:p>
            <a:pPr marL="457189"/>
            <a:r>
              <a:rPr lang="en-GB" dirty="0">
                <a:solidFill>
                  <a:schemeClr val="tx1"/>
                </a:solidFill>
              </a:rPr>
              <a:t>- Supports the construction of compatible archives.</a:t>
            </a:r>
          </a:p>
          <a:p>
            <a:pPr marL="457189"/>
            <a:r>
              <a:rPr lang="en-GB" dirty="0">
                <a:solidFill>
                  <a:schemeClr val="tx1"/>
                </a:solidFill>
              </a:rPr>
              <a:t>- Sharing of tools and software services.</a:t>
            </a:r>
          </a:p>
          <a:p>
            <a:pPr marL="457189"/>
            <a:r>
              <a:rPr lang="en-GB" dirty="0">
                <a:solidFill>
                  <a:schemeClr val="tx1"/>
                </a:solidFill>
              </a:rPr>
              <a:t>- Facilitates global access to, and exchange of, high quality scientific data products managed across international boundaries.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r>
              <a:rPr lang="en-GB" dirty="0">
                <a:hlinkClick r:id="rId4"/>
              </a:rPr>
              <a:t>www.ivoa.net</a:t>
            </a:r>
            <a:r>
              <a:rPr lang="en-GB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8004BF-7BE0-67C0-9D6D-C3CBE78920FF}"/>
              </a:ext>
            </a:extLst>
          </p:cNvPr>
          <p:cNvSpPr txBox="1">
            <a:spLocks/>
          </p:cNvSpPr>
          <p:nvPr/>
        </p:nvSpPr>
        <p:spPr bwMode="auto">
          <a:xfrm>
            <a:off x="1531844" y="1064313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Similar to the International Planetary Data Alliance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34DE8-1ED1-A2FD-584A-99521C1DC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638" y="1859351"/>
            <a:ext cx="3524141" cy="2163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4C2A1-4B21-E217-4AA3-BA337BB61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176" y="3985345"/>
            <a:ext cx="3535076" cy="21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5E21-3BCD-74B2-9E86-77B83871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F3F68-A664-F55F-0B27-2AC2593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2FF3C7-D61C-76FA-F858-92844023CE36}"/>
              </a:ext>
            </a:extLst>
          </p:cNvPr>
          <p:cNvSpPr txBox="1">
            <a:spLocks/>
          </p:cNvSpPr>
          <p:nvPr/>
        </p:nvSpPr>
        <p:spPr bwMode="auto">
          <a:xfrm>
            <a:off x="263738" y="804331"/>
            <a:ext cx="11961600" cy="5262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br>
              <a:rPr lang="en-US" sz="1600" kern="0" dirty="0">
                <a:solidFill>
                  <a:schemeClr val="tx1"/>
                </a:solidFill>
              </a:rPr>
            </a:br>
            <a:br>
              <a:rPr lang="en-US" sz="1600" kern="0" dirty="0">
                <a:solidFill>
                  <a:schemeClr val="tx1"/>
                </a:solidFill>
              </a:rPr>
            </a:br>
            <a:br>
              <a:rPr lang="en-US" sz="1600" kern="0" dirty="0">
                <a:solidFill>
                  <a:schemeClr val="tx1"/>
                </a:solidFill>
              </a:rPr>
            </a:br>
            <a:r>
              <a:rPr lang="en-US" sz="1600" kern="0" dirty="0">
                <a:solidFill>
                  <a:schemeClr val="tx1"/>
                </a:solidFill>
              </a:rPr>
              <a:t>The goal of IHDEA is to encourage the use of common standards and</a:t>
            </a:r>
            <a:br>
              <a:rPr lang="en-US" sz="1600" kern="0" dirty="0">
                <a:solidFill>
                  <a:schemeClr val="tx1"/>
                </a:solidFill>
              </a:rPr>
            </a:br>
            <a:r>
              <a:rPr lang="en-US" sz="1600" kern="0" dirty="0">
                <a:solidFill>
                  <a:schemeClr val="tx1"/>
                </a:solidFill>
              </a:rPr>
              <a:t>services to boost data sharing and enhance science.</a:t>
            </a:r>
            <a:br>
              <a:rPr lang="en-US" sz="1600" kern="0" dirty="0">
                <a:solidFill>
                  <a:schemeClr val="tx1"/>
                </a:solidFill>
              </a:rPr>
            </a:br>
            <a:br>
              <a:rPr lang="en-US" sz="160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Main goals are to</a:t>
            </a:r>
            <a:br>
              <a:rPr lang="en-US" sz="1600" b="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 - Active involvement of international heliophysics and space weather data providers</a:t>
            </a:r>
          </a:p>
          <a:p>
            <a:r>
              <a:rPr lang="en-US" sz="1600" b="0" u="sng" kern="0" dirty="0">
                <a:solidFill>
                  <a:schemeClr val="tx1"/>
                </a:solidFill>
              </a:rPr>
              <a:t>- Develop Standards-based data systems </a:t>
            </a:r>
            <a:r>
              <a:rPr lang="en-US" sz="1600" b="0" kern="0" dirty="0">
                <a:solidFill>
                  <a:schemeClr val="tx1"/>
                </a:solidFill>
              </a:rPr>
              <a:t>with uniform and well-defined terminology</a:t>
            </a:r>
            <a:br>
              <a:rPr lang="en-US" sz="1600" b="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-  Coordinated, </a:t>
            </a:r>
            <a:r>
              <a:rPr lang="en-US" sz="1600" b="0" u="sng" kern="0" dirty="0">
                <a:solidFill>
                  <a:schemeClr val="tx1"/>
                </a:solidFill>
              </a:rPr>
              <a:t>user-friendly data access </a:t>
            </a:r>
            <a:r>
              <a:rPr lang="en-US" sz="1600" b="0" kern="0" dirty="0">
                <a:solidFill>
                  <a:schemeClr val="tx1"/>
                </a:solidFill>
              </a:rPr>
              <a:t>and analysis tools to serve diverse communities</a:t>
            </a:r>
            <a:br>
              <a:rPr lang="en-US" sz="1600" b="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-  Adequate documentation of data products and sources</a:t>
            </a:r>
            <a:br>
              <a:rPr lang="en-US" sz="1600" b="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-  Flexible, </a:t>
            </a:r>
            <a:r>
              <a:rPr lang="en-US" sz="1600" b="0" u="sng" kern="0" dirty="0">
                <a:solidFill>
                  <a:schemeClr val="tx1"/>
                </a:solidFill>
              </a:rPr>
              <a:t>interoperable (ex. HAPI), and interconnected data archives</a:t>
            </a:r>
            <a:r>
              <a:rPr lang="en-US" sz="1600" b="0" kern="0" dirty="0">
                <a:solidFill>
                  <a:schemeClr val="tx1"/>
                </a:solidFill>
              </a:rPr>
              <a:t>, </a:t>
            </a:r>
            <a:r>
              <a:rPr lang="en-US" sz="1600" b="0" u="sng" kern="0" dirty="0">
                <a:solidFill>
                  <a:schemeClr val="tx1"/>
                </a:solidFill>
              </a:rPr>
              <a:t>modeling centers</a:t>
            </a:r>
            <a:r>
              <a:rPr lang="en-US" sz="1600" b="0" kern="0" dirty="0">
                <a:solidFill>
                  <a:schemeClr val="tx1"/>
                </a:solidFill>
              </a:rPr>
              <a:t>, and </a:t>
            </a:r>
            <a:r>
              <a:rPr lang="en-US" sz="1600" b="0" u="sng" kern="0" dirty="0">
                <a:solidFill>
                  <a:schemeClr val="tx1"/>
                </a:solidFill>
              </a:rPr>
              <a:t>virtual</a:t>
            </a:r>
            <a:br>
              <a:rPr lang="en-US" sz="1600" b="0" u="sng" kern="0" dirty="0">
                <a:solidFill>
                  <a:schemeClr val="tx1"/>
                </a:solidFill>
              </a:rPr>
            </a:br>
            <a:r>
              <a:rPr lang="en-US" sz="1600" b="0" u="sng" kern="0" dirty="0">
                <a:solidFill>
                  <a:schemeClr val="tx1"/>
                </a:solidFill>
              </a:rPr>
              <a:t>observatories</a:t>
            </a:r>
            <a:br>
              <a:rPr lang="en-US" sz="1600" b="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-  Effective communication among national and international partners, data providers, data</a:t>
            </a:r>
            <a:br>
              <a:rPr lang="en-US" sz="1600" b="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tool developers, and data users</a:t>
            </a:r>
            <a:br>
              <a:rPr lang="en-US" sz="1600" b="0" kern="0" dirty="0">
                <a:solidFill>
                  <a:schemeClr val="tx1"/>
                </a:solidFill>
              </a:rPr>
            </a:br>
            <a:br>
              <a:rPr lang="en-US" sz="1600" kern="0" dirty="0">
                <a:solidFill>
                  <a:schemeClr val="tx1"/>
                </a:solidFill>
              </a:rPr>
            </a:br>
            <a:r>
              <a:rPr lang="en-US" sz="1600" kern="0" dirty="0">
                <a:solidFill>
                  <a:schemeClr val="tx1"/>
                </a:solidFill>
              </a:rPr>
              <a:t>The role of IHDEA is to engage the community, foster communication, and to identify the standards and services which will best serve the science needs.</a:t>
            </a:r>
            <a:br>
              <a:rPr lang="en-US" sz="1600" kern="0" dirty="0">
                <a:solidFill>
                  <a:schemeClr val="tx1"/>
                </a:solidFill>
              </a:rPr>
            </a:br>
            <a:br>
              <a:rPr lang="en-US" sz="1600" kern="0" dirty="0">
                <a:solidFill>
                  <a:schemeClr val="tx1"/>
                </a:solidFill>
              </a:rPr>
            </a:br>
            <a:r>
              <a:rPr lang="en-US" sz="1600" b="0" kern="0" dirty="0">
                <a:solidFill>
                  <a:schemeClr val="tx1"/>
                </a:solidFill>
              </a:rPr>
              <a:t>(courtesy of S. Fung)</a:t>
            </a:r>
            <a:br>
              <a:rPr lang="en-US" sz="1600" kern="0" dirty="0">
                <a:solidFill>
                  <a:schemeClr val="tx1"/>
                </a:solidFill>
              </a:rPr>
            </a:br>
            <a:endParaRPr lang="es-E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3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B563-85CF-1DF1-17B5-3DD2E760F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80895-2112-75B4-09AA-6382884F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0"/>
            <a:ext cx="11057883" cy="553998"/>
          </a:xfrm>
        </p:spPr>
        <p:txBody>
          <a:bodyPr/>
          <a:lstStyle/>
          <a:p>
            <a:r>
              <a:rPr lang="en-GB" dirty="0"/>
              <a:t>I. </a:t>
            </a:r>
            <a:r>
              <a:rPr lang="en-US" kern="0">
                <a:solidFill>
                  <a:schemeClr val="tx1"/>
                </a:solidFill>
              </a:rPr>
              <a:t>IHDEA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FD1046-91AD-8335-FCA0-4947DD41CDFF}"/>
              </a:ext>
            </a:extLst>
          </p:cNvPr>
          <p:cNvSpPr txBox="1">
            <a:spLocks/>
          </p:cNvSpPr>
          <p:nvPr/>
        </p:nvSpPr>
        <p:spPr bwMode="auto">
          <a:xfrm>
            <a:off x="0" y="2657113"/>
            <a:ext cx="12225338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tx1"/>
                </a:solidFill>
              </a:rPr>
              <a:t>Example 1: data formats</a:t>
            </a:r>
            <a:br>
              <a:rPr lang="en-US" sz="3200" kern="0" dirty="0">
                <a:solidFill>
                  <a:schemeClr val="tx1"/>
                </a:solidFill>
              </a:rPr>
            </a:br>
            <a:endParaRPr lang="es-E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1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2|16"/>
</p:tagLst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sharepoint/v4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sharepoint/v3/fields"/>
    <ds:schemaRef ds:uri="ddc99d1b-0883-4f2c-a8e6-6d8ebaa0e5d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7a70b3a-f4b6-4f7d-bf4b-ffcbdb4bef32}" enabled="1" method="Privilege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2787</TotalTime>
  <Words>3255</Words>
  <Application>Microsoft Macintosh PowerPoint</Application>
  <PresentationFormat>Custom</PresentationFormat>
  <Paragraphs>407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ElsevierSans</vt:lpstr>
      <vt:lpstr>Helvetica Neue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Introduction</vt:lpstr>
      <vt:lpstr>Introduction</vt:lpstr>
      <vt:lpstr>I. International Heliophysics Data Environment Alliance</vt:lpstr>
      <vt:lpstr>I. IHDEA</vt:lpstr>
      <vt:lpstr>I. IHDEA</vt:lpstr>
      <vt:lpstr>I. IHDEA</vt:lpstr>
      <vt:lpstr>I. IHDEA</vt:lpstr>
      <vt:lpstr>I. IHDEA</vt:lpstr>
      <vt:lpstr>I. IHDEA</vt:lpstr>
      <vt:lpstr>I. IHDEA</vt:lpstr>
      <vt:lpstr>I. IHDEA</vt:lpstr>
      <vt:lpstr>UCLA SPEDAS now connects to ESA TAP server</vt:lpstr>
      <vt:lpstr>Cluster Science Archive (CSA)  accessible through pySPEDAS</vt:lpstr>
      <vt:lpstr>Solar Orbiter: SunPy</vt:lpstr>
      <vt:lpstr>I. IHDEA</vt:lpstr>
      <vt:lpstr>Connection to HEK database</vt:lpstr>
      <vt:lpstr>I. IHDEA</vt:lpstr>
      <vt:lpstr>Recent IHDEA activities  Science Platforms - ESA DataLabs (coming soon) - NASA HelioCloud (coming soon) - JAIRO research data cloud - European Open Science Cloud (EOSC) - VIRES   IHDEA working group on science platforms  Workshop on heliophysics science platforms in July 2023, organized by Observatoire de Pari  October 2023: agreement at IHDEA level to share stack of interoperable (PyHC) Python packages, a key problem with multiple Python packages. </vt:lpstr>
      <vt:lpstr>I. International Heliophysics Data Environment Alliance</vt:lpstr>
      <vt:lpstr>I. International Heliophysics Data Environment Alliance</vt:lpstr>
      <vt:lpstr>II. DASH: Data, Analysis, and Software in Heliophysics</vt:lpstr>
      <vt:lpstr>II. DASH: Data, Analysis, and Software in Heliophysics</vt:lpstr>
      <vt:lpstr>II. DASH: Data, Analysis, and Software in Heliophysics</vt:lpstr>
      <vt:lpstr>II. DASH: Data, Analysis, and Software in Heliophysics</vt:lpstr>
      <vt:lpstr>Heliophysics API for time series data</vt:lpstr>
      <vt:lpstr>II. DASH: Data, Analysis, and Software in Heliophysics</vt:lpstr>
      <vt:lpstr>II. DASH: Data, Analysis, and Software in Heliophysics</vt:lpstr>
      <vt:lpstr>III. COSPAR International Space Weather Action Teams (ISWAT)</vt:lpstr>
      <vt:lpstr>III. International Space Weather Action Teams (ISWAT)</vt:lpstr>
      <vt:lpstr>2. Information architecture and Innovative solutions: outcome</vt:lpstr>
      <vt:lpstr>2. Information architecture: a few recommendations</vt:lpstr>
      <vt:lpstr>2. Information architecture: a few (more) recommendations</vt:lpstr>
      <vt:lpstr>2. Innovative solutions: recommendations</vt:lpstr>
      <vt:lpstr>3. What’s next?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Heliophysics international data environment coordination in 2024</dc:title>
  <dc:subject>Heliophysics international data environment coordination in 2024</dc:subject>
  <dc:creator>Arnaud Masson</dc:creator>
  <cp:keywords/>
  <dc:description/>
  <cp:lastModifiedBy>Arnaud Masson</cp:lastModifiedBy>
  <cp:revision>1</cp:revision>
  <cp:lastPrinted>2008-08-26T16:26:23Z</cp:lastPrinted>
  <dcterms:created xsi:type="dcterms:W3CDTF">2024-11-19T16:28:36Z</dcterms:created>
  <dcterms:modified xsi:type="dcterms:W3CDTF">2024-11-21T14:56:22Z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Arnaud Masson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2024-11-19T10:00:00Z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