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4707" autoAdjust="0"/>
  </p:normalViewPr>
  <p:slideViewPr>
    <p:cSldViewPr snapToGrid="0">
      <p:cViewPr varScale="1">
        <p:scale>
          <a:sx n="90" d="100"/>
          <a:sy n="90" d="100"/>
        </p:scale>
        <p:origin x="-1976" y="-1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659" y="-67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3/16/17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1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20" Type="http://schemas.openxmlformats.org/officeDocument/2006/relationships/image" Target="../media/image18.png"/><Relationship Id="rId21" Type="http://schemas.openxmlformats.org/officeDocument/2006/relationships/image" Target="../media/image19.png"/><Relationship Id="rId22" Type="http://schemas.openxmlformats.org/officeDocument/2006/relationships/image" Target="../media/image20.png"/><Relationship Id="rId23" Type="http://schemas.openxmlformats.org/officeDocument/2006/relationships/image" Target="../media/image21.png"/><Relationship Id="rId24" Type="http://schemas.openxmlformats.org/officeDocument/2006/relationships/image" Target="../media/image22.png"/><Relationship Id="rId25" Type="http://schemas.openxmlformats.org/officeDocument/2006/relationships/image" Target="../media/image23.png"/><Relationship Id="rId26" Type="http://schemas.openxmlformats.org/officeDocument/2006/relationships/image" Target="../media/image24.png"/><Relationship Id="rId27" Type="http://schemas.openxmlformats.org/officeDocument/2006/relationships/image" Target="../media/image25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image" Target="../media/image16.png"/><Relationship Id="rId19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7.jpe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8" name="Picture 7" descr="16950723446_e7d8e1bfb9_o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2" b="48267"/>
          <a:stretch/>
        </p:blipFill>
        <p:spPr>
          <a:xfrm rot="5400000">
            <a:off x="2000249" y="-2000250"/>
            <a:ext cx="5143501" cy="9144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smtClean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90400" y="4899600"/>
            <a:ext cx="1196912" cy="144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64" name="Picture 63" descr="at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5" name="Picture 64" descr="be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" name="Picture 65" descr="ca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66" descr="ch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67" descr="cz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68" descr="d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69" descr="dk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70" descr="ee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71" descr="es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72" descr="fi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73" descr="f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74" descr="gr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75" descr="hu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76" descr="i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77" descr="it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78" descr="lu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79" descr="n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80" descr="no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81" descr="pl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82" descr="pt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 descr="ro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84" descr="s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85" descr="uk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7" name="Picture 86" descr="si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687680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45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29643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55805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155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75323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607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image" Target="../media/image10.png"/><Relationship Id="rId21" Type="http://schemas.openxmlformats.org/officeDocument/2006/relationships/image" Target="../media/image11.png"/><Relationship Id="rId22" Type="http://schemas.openxmlformats.org/officeDocument/2006/relationships/image" Target="../media/image12.png"/><Relationship Id="rId23" Type="http://schemas.openxmlformats.org/officeDocument/2006/relationships/image" Target="../media/image13.png"/><Relationship Id="rId24" Type="http://schemas.openxmlformats.org/officeDocument/2006/relationships/image" Target="../media/image14.png"/><Relationship Id="rId25" Type="http://schemas.openxmlformats.org/officeDocument/2006/relationships/image" Target="../media/image15.png"/><Relationship Id="rId26" Type="http://schemas.openxmlformats.org/officeDocument/2006/relationships/image" Target="../media/image16.png"/><Relationship Id="rId27" Type="http://schemas.openxmlformats.org/officeDocument/2006/relationships/image" Target="../media/image17.png"/><Relationship Id="rId28" Type="http://schemas.openxmlformats.org/officeDocument/2006/relationships/image" Target="../media/image18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image" Target="../media/image20.png"/><Relationship Id="rId31" Type="http://schemas.openxmlformats.org/officeDocument/2006/relationships/image" Target="../media/image21.png"/><Relationship Id="rId32" Type="http://schemas.openxmlformats.org/officeDocument/2006/relationships/image" Target="../media/image22.png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image" Target="../media/image23.png"/><Relationship Id="rId34" Type="http://schemas.openxmlformats.org/officeDocument/2006/relationships/image" Target="../media/image24.png"/><Relationship Id="rId35" Type="http://schemas.openxmlformats.org/officeDocument/2006/relationships/image" Target="../media/image25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2" Type="http://schemas.openxmlformats.org/officeDocument/2006/relationships/image" Target="../media/image2.jpeg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5" Type="http://schemas.openxmlformats.org/officeDocument/2006/relationships/image" Target="../media/image5.png"/><Relationship Id="rId16" Type="http://schemas.openxmlformats.org/officeDocument/2006/relationships/image" Target="../media/image6.png"/><Relationship Id="rId17" Type="http://schemas.openxmlformats.org/officeDocument/2006/relationships/image" Target="../media/image7.png"/><Relationship Id="rId18" Type="http://schemas.openxmlformats.org/officeDocument/2006/relationships/image" Target="../media/image8.png"/><Relationship Id="rId19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727200"/>
            <a:ext cx="8748000" cy="38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GB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3122"/>
          <a:stretch/>
        </p:blipFill>
        <p:spPr>
          <a:xfrm>
            <a:off x="7787917" y="155435"/>
            <a:ext cx="1210456" cy="504000"/>
          </a:xfrm>
          <a:prstGeom prst="rect">
            <a:avLst/>
          </a:prstGeom>
        </p:spPr>
      </p:pic>
      <p:pic>
        <p:nvPicPr>
          <p:cNvPr id="12" name="Picture 11" descr="PPT_Footer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6787"/>
            <a:ext cx="9144000" cy="366713"/>
          </a:xfrm>
          <a:prstGeom prst="rect">
            <a:avLst/>
          </a:prstGeom>
        </p:spPr>
      </p:pic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165600" y="4575600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 Box 34"/>
          <p:cNvSpPr txBox="1">
            <a:spLocks noChangeAspect="1" noChangeArrowheads="1"/>
          </p:cNvSpPr>
          <p:nvPr/>
        </p:nvSpPr>
        <p:spPr bwMode="auto">
          <a:xfrm>
            <a:off x="4480339" y="4580702"/>
            <a:ext cx="4520474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/>
          <a:p>
            <a:pPr algn="r">
              <a:spcBef>
                <a:spcPct val="50000"/>
              </a:spcBef>
            </a:pPr>
            <a:r>
              <a:rPr lang="en-GB" sz="800" noProof="1" smtClean="0">
                <a:solidFill>
                  <a:schemeClr val="bg2"/>
                </a:solidFill>
              </a:rPr>
              <a:t>ESA | 01/01/2016 | Slide  </a:t>
            </a:r>
            <a:fld id="{71EAD4F2-866B-304A-9A50-FC7592816342}" type="slidenum">
              <a:rPr lang="en-GB" sz="800" noProof="1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66" name="Picture 65" descr="at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66" descr="be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67" descr="ca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68" descr="ch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69" descr="cz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70" descr="d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71" descr="dk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72" descr="ee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73" descr="es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74" descr="fi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75" descr="fr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76" descr="gr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77" descr="hu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78" descr="i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79" descr="it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80" descr="lu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81" descr="nl.png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82" descr="no.png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 descr="pl.png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84" descr="pt.png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85" descr="ro.png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7" name="Picture 86" descr="se.png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8" name="Picture 87" descr="uk.png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9" name="Picture 88" descr="si.png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41" r:id="rId2"/>
    <p:sldLayoutId id="2147483930" r:id="rId3"/>
    <p:sldLayoutId id="2147483943" r:id="rId4"/>
    <p:sldLayoutId id="2147483944" r:id="rId5"/>
    <p:sldLayoutId id="2147483945" r:id="rId6"/>
    <p:sldLayoutId id="2147483947" r:id="rId7"/>
    <p:sldLayoutId id="2147483948" r:id="rId8"/>
    <p:sldLayoutId id="2147483949" r:id="rId9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532948" y="1778236"/>
            <a:ext cx="79724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solidFill>
                  <a:schemeClr val="bg1">
                    <a:lumMod val="95000"/>
                  </a:schemeClr>
                </a:solidFill>
                <a:latin typeface="Verdana"/>
                <a:ea typeface="+mj-ea"/>
                <a:cs typeface="Verdana"/>
              </a:rPr>
              <a:t>Agenda for today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Verdana"/>
              <a:ea typeface="+mj-ea"/>
              <a:cs typeface="Verdana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615600" y="2793600"/>
            <a:ext cx="2351926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bg1"/>
                </a:solidFill>
              </a:rPr>
              <a:t>JWST – INFO DAY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615600" y="3261600"/>
            <a:ext cx="2663635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bg1"/>
                </a:solidFill>
              </a:rPr>
              <a:t>Rome 17 March 2017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359371"/>
              </p:ext>
            </p:extLst>
          </p:nvPr>
        </p:nvGraphicFramePr>
        <p:xfrm>
          <a:off x="423334" y="522107"/>
          <a:ext cx="8269110" cy="4522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10"/>
                <a:gridCol w="747889"/>
                <a:gridCol w="2638778"/>
                <a:gridCol w="4106333"/>
              </a:tblGrid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Speaker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Title/Topic</a:t>
                      </a:r>
                      <a:endParaRPr lang="en-US" sz="1200" dirty="0"/>
                    </a:p>
                  </a:txBody>
                  <a:tcPr/>
                </a:tc>
              </a:tr>
              <a:tr h="3443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9:40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9:50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M.Tosi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err="1" smtClean="0"/>
                        <a:t>F.Fiore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err="1" smtClean="0"/>
                        <a:t>M.Sirianni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Welcome</a:t>
                      </a:r>
                      <a:r>
                        <a:rPr lang="en-US" sz="1200" b="1" baseline="0" dirty="0" smtClean="0"/>
                        <a:t> and Agenda</a:t>
                      </a:r>
                      <a:endParaRPr lang="en-US" sz="1200" b="1" dirty="0"/>
                    </a:p>
                  </a:txBody>
                  <a:tcPr/>
                </a:tc>
              </a:tr>
              <a:tr h="26811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9:50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10:25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P. Ferruit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JWST Status – Timeline and GO Policies</a:t>
                      </a:r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10:25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10:50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M. Sirianni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Observing Strategies and Constraints</a:t>
                      </a:r>
                      <a:endParaRPr lang="en-US" sz="1200" b="1" dirty="0"/>
                    </a:p>
                  </a:txBody>
                  <a:tcPr/>
                </a:tc>
              </a:tr>
              <a:tr h="2229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10:50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11:00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Q&amp;A</a:t>
                      </a:r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11:00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11:15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Break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11:15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11:55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M. </a:t>
                      </a:r>
                      <a:r>
                        <a:rPr lang="en-US" sz="1200" dirty="0" err="1" smtClean="0"/>
                        <a:t>Robberto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Observing</a:t>
                      </a:r>
                      <a:r>
                        <a:rPr lang="en-US" sz="1200" b="1" baseline="0" dirty="0" smtClean="0"/>
                        <a:t> Modes: Imaging</a:t>
                      </a:r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11:55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12:45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T. Rawle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Observing Modes: Spectroscopy</a:t>
                      </a:r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12:45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13:00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Q&amp;A</a:t>
                      </a:r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13:00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14:00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Lunch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</a:tr>
              <a:tr h="2850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14:00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14:40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Sirianni/Garcia Marin/</a:t>
                      </a:r>
                      <a:r>
                        <a:rPr lang="en-US" sz="1200" dirty="0" err="1" smtClean="0"/>
                        <a:t>Robberto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ETC introduction</a:t>
                      </a:r>
                      <a:r>
                        <a:rPr lang="en-US" sz="1200" b="1" baseline="0" dirty="0" smtClean="0"/>
                        <a:t> and examples</a:t>
                      </a:r>
                      <a:endParaRPr lang="en-US" sz="1200" b="1" dirty="0"/>
                    </a:p>
                  </a:txBody>
                  <a:tcPr/>
                </a:tc>
              </a:tr>
              <a:tr h="2342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14:40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15:20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Rawle/Garcia</a:t>
                      </a:r>
                      <a:r>
                        <a:rPr lang="en-US" sz="1200" baseline="0" dirty="0" smtClean="0"/>
                        <a:t> Marin/</a:t>
                      </a:r>
                      <a:r>
                        <a:rPr lang="en-US" sz="1200" baseline="0" dirty="0" err="1" smtClean="0"/>
                        <a:t>Robberto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APT introduction and examples</a:t>
                      </a:r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15:30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15:35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Break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15:35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16:15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G. Giardino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Planning</a:t>
                      </a:r>
                      <a:r>
                        <a:rPr lang="en-US" sz="1200" b="1" baseline="0" dirty="0" smtClean="0"/>
                        <a:t> MOS with NIRSpec</a:t>
                      </a:r>
                      <a:endParaRPr lang="en-US" sz="1200" b="1" dirty="0"/>
                    </a:p>
                  </a:txBody>
                  <a:tcPr/>
                </a:tc>
              </a:tr>
              <a:tr h="271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16:15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16:45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M. Garcia</a:t>
                      </a:r>
                      <a:r>
                        <a:rPr lang="en-US" sz="1200" baseline="0" dirty="0" smtClean="0"/>
                        <a:t> Marin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Data Pipeline Overview</a:t>
                      </a:r>
                      <a:endParaRPr lang="en-US" sz="1200" b="1" dirty="0"/>
                    </a:p>
                  </a:txBody>
                  <a:tcPr/>
                </a:tc>
              </a:tr>
              <a:tr h="3273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16:45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17:00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M. Sirianni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Where to find information and</a:t>
                      </a:r>
                      <a:r>
                        <a:rPr lang="en-US" sz="1200" b="1" baseline="0" dirty="0" smtClean="0"/>
                        <a:t> future events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36262"/>
            <a:ext cx="7174846" cy="430887"/>
          </a:xfrm>
        </p:spPr>
        <p:txBody>
          <a:bodyPr/>
          <a:lstStyle/>
          <a:p>
            <a:r>
              <a:rPr lang="en-GB" dirty="0" smtClean="0"/>
              <a:t>Agenda for Today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786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NEW ESA Presentation 16-9_Slovenia.potx" id="{B4B7490A-53FE-4E20-AAB8-88372E67B561}" vid="{BCEB71B1-FD63-4BD6-B008-F7DFC94BF6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2279E-2C4C-4C93-8498-455A58D1433E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f2760952-b3bb-408f-ace6-eb1e07642b8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ESA Presentation 16-9.potx</Template>
  <TotalTime>108</TotalTime>
  <Words>203</Words>
  <Application>Microsoft Macintosh PowerPoint</Application>
  <PresentationFormat>On-screen Show (16:9)</PresentationFormat>
  <Paragraphs>64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ESA Presentation 16-9</vt:lpstr>
      <vt:lpstr>PowerPoint Presentation</vt:lpstr>
      <vt:lpstr>Agenda for Today</vt:lpstr>
    </vt:vector>
  </TitlesOfParts>
  <Manager/>
  <Company>ESA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>TITLE OF PRESENTATION</dc:subject>
  <dc:creator>Di Nicola, Massimiliano</dc:creator>
  <cp:keywords/>
  <dc:description/>
  <cp:lastModifiedBy>Marco Sirianni</cp:lastModifiedBy>
  <cp:revision>423</cp:revision>
  <cp:lastPrinted>2008-08-26T16:26:23Z</cp:lastPrinted>
  <dcterms:created xsi:type="dcterms:W3CDTF">2009-03-03T09:28:14Z</dcterms:created>
  <dcterms:modified xsi:type="dcterms:W3CDTF">2017-03-16T20:06:33Z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</Properties>
</file>