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1" r:id="rId6"/>
    <p:sldId id="289" r:id="rId7"/>
    <p:sldId id="274" r:id="rId8"/>
    <p:sldId id="279" r:id="rId9"/>
    <p:sldId id="264" r:id="rId10"/>
    <p:sldId id="280" r:id="rId11"/>
    <p:sldId id="283" r:id="rId12"/>
    <p:sldId id="290" r:id="rId13"/>
    <p:sldId id="291" r:id="rId14"/>
    <p:sldId id="281" r:id="rId15"/>
    <p:sldId id="285" r:id="rId16"/>
    <p:sldId id="286" r:id="rId17"/>
    <p:sldId id="292" r:id="rId18"/>
    <p:sldId id="294" r:id="rId19"/>
    <p:sldId id="293" r:id="rId20"/>
    <p:sldId id="295" r:id="rId21"/>
    <p:sldId id="262" r:id="rId22"/>
    <p:sldId id="265" r:id="rId23"/>
    <p:sldId id="266" r:id="rId24"/>
    <p:sldId id="269" r:id="rId25"/>
    <p:sldId id="270" r:id="rId26"/>
    <p:sldId id="267" r:id="rId27"/>
    <p:sldId id="271" r:id="rId28"/>
    <p:sldId id="272" r:id="rId29"/>
    <p:sldId id="276" r:id="rId30"/>
    <p:sldId id="296" r:id="rId31"/>
    <p:sldId id="297" r:id="rId32"/>
    <p:sldId id="275" r:id="rId3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66CCFF"/>
    <a:srgbClr val="66FFCC"/>
    <a:srgbClr val="0098DB"/>
    <a:srgbClr val="00549F"/>
    <a:srgbClr val="FDC82F"/>
    <a:srgbClr val="00338D"/>
    <a:srgbClr val="D0103A"/>
    <a:srgbClr val="008542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0" autoAdjust="0"/>
    <p:restoredTop sz="94707" autoAdjust="0"/>
  </p:normalViewPr>
  <p:slideViewPr>
    <p:cSldViewPr snapToGrid="0">
      <p:cViewPr varScale="1">
        <p:scale>
          <a:sx n="146" d="100"/>
          <a:sy n="146" d="100"/>
        </p:scale>
        <p:origin x="-120" y="-9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3/14/17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Rome </a:t>
            </a:r>
            <a:r>
              <a:rPr lang="en-GB" sz="800" noProof="1" smtClean="0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17/03/2017 </a:t>
            </a:r>
            <a:r>
              <a:rPr lang="en-GB" sz="800" noProof="1" smtClean="0">
                <a:solidFill>
                  <a:schemeClr val="bg2"/>
                </a:solidFill>
              </a:rPr>
              <a:t>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Observing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S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trategies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and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Constraints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183498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Marco Sirianni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298373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European Space Agency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55111" y="4119555"/>
            <a:ext cx="458727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JWST Info Day – INAF 17 March 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all instruments, each observing mode template </a:t>
            </a:r>
            <a:r>
              <a:rPr lang="en-US" dirty="0" smtClean="0"/>
              <a:t>offers </a:t>
            </a:r>
            <a:r>
              <a:rPr lang="en-US" dirty="0" smtClean="0"/>
              <a:t>different dithering options for primary and secondary dithers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2" y="1537368"/>
            <a:ext cx="2584787" cy="292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cintosh HD:Users:hines:Desktop:Screen Shot 2016-02-15 at 2.34.40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16" y="1457158"/>
            <a:ext cx="1042053" cy="107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4" t="8116" r="10173" b="5325"/>
          <a:stretch/>
        </p:blipFill>
        <p:spPr bwMode="auto">
          <a:xfrm>
            <a:off x="3057357" y="2660315"/>
            <a:ext cx="2436955" cy="180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00483" y="3429820"/>
            <a:ext cx="3423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The Instrument teams are 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till working on the dither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attern definition </a:t>
            </a:r>
          </a:p>
          <a:p>
            <a:r>
              <a:rPr lang="en-US" sz="1600" dirty="0" smtClean="0"/>
              <a:t>and optimization in preparation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cycle 1 Call.</a:t>
            </a:r>
            <a:endParaRPr lang="en-US" sz="1600" dirty="0"/>
          </a:p>
        </p:txBody>
      </p:sp>
      <p:pic>
        <p:nvPicPr>
          <p:cNvPr id="7" name="Picture 6" descr="S7_1_Luetzgendorf_NIRSpec_IFU_pd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10" y="1363579"/>
            <a:ext cx="4878590" cy="1961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38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Mosaics can be designed </a:t>
            </a:r>
            <a:r>
              <a:rPr lang="en-US" dirty="0" smtClean="0"/>
              <a:t>directly in </a:t>
            </a:r>
            <a:r>
              <a:rPr lang="en-US" dirty="0" smtClean="0"/>
              <a:t>APT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each tile the instrument and exposure </a:t>
            </a:r>
            <a:r>
              <a:rPr lang="en-US" dirty="0" smtClean="0"/>
              <a:t>configurations </a:t>
            </a:r>
            <a:r>
              <a:rPr lang="en-US" dirty="0" smtClean="0"/>
              <a:t>are the same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Particular attention should be put in designing </a:t>
            </a:r>
            <a:r>
              <a:rPr lang="en-US" dirty="0" smtClean="0"/>
              <a:t>mosaics:</a:t>
            </a:r>
            <a:endParaRPr lang="en-US" dirty="0" smtClean="0"/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APT may </a:t>
            </a:r>
            <a:r>
              <a:rPr lang="en-US" dirty="0" smtClean="0"/>
              <a:t>divide an </a:t>
            </a:r>
            <a:r>
              <a:rPr lang="en-US" dirty="0" smtClean="0"/>
              <a:t>observation in multiple visits (example if </a:t>
            </a:r>
            <a:r>
              <a:rPr lang="en-US" dirty="0" smtClean="0"/>
              <a:t>the distance of the tiles is </a:t>
            </a:r>
            <a:r>
              <a:rPr lang="en-US" dirty="0" smtClean="0"/>
              <a:t>of greater </a:t>
            </a:r>
            <a:r>
              <a:rPr lang="en-US" dirty="0" smtClean="0"/>
              <a:t>than 30</a:t>
            </a:r>
            <a:r>
              <a:rPr lang="en-US" dirty="0" smtClean="0"/>
              <a:t>-60”)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Each visit requires a new target acquisition (~ </a:t>
            </a:r>
            <a:r>
              <a:rPr lang="en-US" dirty="0" smtClean="0"/>
              <a:t>10 </a:t>
            </a:r>
            <a:r>
              <a:rPr lang="en-US" dirty="0" smtClean="0"/>
              <a:t>min overhead)</a:t>
            </a:r>
          </a:p>
          <a:p>
            <a:pPr marL="1095750" lvl="1" indent="-285750">
              <a:buFont typeface="Arial"/>
              <a:buChar char="•"/>
            </a:pPr>
            <a:r>
              <a:rPr lang="en-US" dirty="0" smtClean="0"/>
              <a:t>Depending on the size of the mosaic (number of tiles</a:t>
            </a:r>
            <a:r>
              <a:rPr lang="en-US" dirty="0" smtClean="0"/>
              <a:t>) </a:t>
            </a:r>
            <a:r>
              <a:rPr lang="en-US" dirty="0" smtClean="0"/>
              <a:t>and their </a:t>
            </a:r>
            <a:r>
              <a:rPr lang="en-US" dirty="0" smtClean="0"/>
              <a:t>overlap, </a:t>
            </a:r>
            <a:r>
              <a:rPr lang="en-US" dirty="0" smtClean="0"/>
              <a:t>it is possible to optimize the visit breakdown so more than one tile is acquired </a:t>
            </a:r>
            <a:r>
              <a:rPr lang="en-US" dirty="0" smtClean="0"/>
              <a:t>in </a:t>
            </a:r>
            <a:r>
              <a:rPr lang="en-US" dirty="0" smtClean="0"/>
              <a:t>a single visit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21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2716" y="2879558"/>
            <a:ext cx="4192337" cy="1243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Stray light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7473" y="1590842"/>
            <a:ext cx="8395369" cy="1243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Zodiacal and </a:t>
            </a:r>
          </a:p>
          <a:p>
            <a:pPr algn="ctr"/>
            <a:r>
              <a:rPr lang="en-US" dirty="0" smtClean="0"/>
              <a:t>Galactic background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Background sources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9345" y="1302667"/>
            <a:ext cx="8270913" cy="162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815" y="1271371"/>
            <a:ext cx="56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4908" y="1271371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1625" y="1271371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0249" y="1271371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45586" y="1271371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95775" y="1271371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40823" y="1271371"/>
            <a:ext cx="91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90843" y="1096211"/>
            <a:ext cx="6216315" cy="173789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MIRI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557" y="1069207"/>
            <a:ext cx="1211179" cy="2007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NIRCam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277" y="833935"/>
            <a:ext cx="1211179" cy="200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NIRSpec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277" y="593311"/>
            <a:ext cx="1211179" cy="200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NIRISS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5" y="1630946"/>
            <a:ext cx="2317934" cy="11924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79" y="2881396"/>
            <a:ext cx="1608889" cy="11124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15852" y="2884903"/>
            <a:ext cx="4192337" cy="1243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Thermal Emission</a:t>
            </a:r>
          </a:p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563" y="2940217"/>
            <a:ext cx="1608889" cy="11124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91432" y="4197684"/>
            <a:ext cx="1312779" cy="6015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Detector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5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All the background sources have been modeled in the ETC</a:t>
            </a:r>
          </a:p>
          <a:p>
            <a:pPr>
              <a:buFont typeface="Arial"/>
              <a:buChar char="•"/>
            </a:pPr>
            <a:r>
              <a:rPr lang="en-US" dirty="0" smtClean="0"/>
              <a:t>Specific observing strategies (dithers, and </a:t>
            </a:r>
            <a:r>
              <a:rPr lang="en-US" dirty="0" smtClean="0"/>
              <a:t>“nods”) </a:t>
            </a:r>
            <a:r>
              <a:rPr lang="en-US" dirty="0" smtClean="0"/>
              <a:t>will help removing the background. </a:t>
            </a:r>
          </a:p>
          <a:p>
            <a:pPr>
              <a:buFont typeface="Arial"/>
              <a:buChar char="•"/>
            </a:pPr>
            <a:r>
              <a:rPr lang="en-US" dirty="0" smtClean="0"/>
              <a:t>Different techniques are </a:t>
            </a:r>
            <a:r>
              <a:rPr lang="en-US" dirty="0" smtClean="0"/>
              <a:t>available in each template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2392941"/>
            <a:ext cx="5400842" cy="2353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08317" y="2363010"/>
            <a:ext cx="307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Observers </a:t>
            </a:r>
            <a:r>
              <a:rPr lang="en-US" dirty="0"/>
              <a:t>should plan to acquire background data in all different epochs of their observations.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edicated </a:t>
            </a:r>
            <a:r>
              <a:rPr lang="en-US" dirty="0" smtClean="0"/>
              <a:t>exposures </a:t>
            </a:r>
            <a:r>
              <a:rPr lang="en-US" dirty="0" smtClean="0"/>
              <a:t>are used by the pipeline for background subtraction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4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JWST was originally conceived as a “prime-only” </a:t>
            </a:r>
            <a:r>
              <a:rPr lang="en-US" dirty="0" smtClean="0"/>
              <a:t>observatory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parallel </a:t>
            </a:r>
            <a:r>
              <a:rPr lang="en-US" dirty="0" smtClean="0"/>
              <a:t>observations were envisaged only for internal calibration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 order t</a:t>
            </a:r>
            <a:r>
              <a:rPr lang="en-US" dirty="0" smtClean="0"/>
              <a:t>o </a:t>
            </a:r>
            <a:r>
              <a:rPr lang="en-US" dirty="0" smtClean="0"/>
              <a:t>maximize the efficiency of the observatory and the scientific return of the mission parallel science observations have been added to the plan </a:t>
            </a:r>
            <a:r>
              <a:rPr lang="en-US" dirty="0" smtClean="0"/>
              <a:t>(late)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 smtClean="0"/>
              <a:t>capabilities </a:t>
            </a:r>
            <a:r>
              <a:rPr lang="en-US" dirty="0" smtClean="0"/>
              <a:t>will be available already </a:t>
            </a:r>
            <a:r>
              <a:rPr lang="en-US" dirty="0" smtClean="0"/>
              <a:t>in cycle 1, more in the following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Parallels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Pure parallels are matches against observations from multiple approved programs (i.e. Post TAC)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Pure parallels cannot impact the </a:t>
            </a:r>
          </a:p>
          <a:p>
            <a:pPr indent="0"/>
            <a:r>
              <a:rPr lang="en-US" dirty="0" smtClean="0"/>
              <a:t>observing scheme of the prime </a:t>
            </a:r>
          </a:p>
          <a:p>
            <a:pPr indent="0"/>
            <a:r>
              <a:rPr lang="en-US" dirty="0" smtClean="0"/>
              <a:t>observation (are therefore much</a:t>
            </a:r>
          </a:p>
          <a:p>
            <a:pPr indent="0"/>
            <a:r>
              <a:rPr lang="en-US" dirty="0" smtClean="0"/>
              <a:t>more limited and less optimized</a:t>
            </a:r>
          </a:p>
          <a:p>
            <a:pPr indent="0"/>
            <a:r>
              <a:rPr lang="en-US" dirty="0" smtClean="0"/>
              <a:t>than coordinated parallels)</a:t>
            </a:r>
          </a:p>
          <a:p>
            <a:pPr indent="0"/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Zero proprietary time</a:t>
            </a:r>
            <a:endParaRPr lang="en-US" dirty="0"/>
          </a:p>
          <a:p>
            <a:pPr indent="0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6" descr="Screen Shot 2016-03-31 at 1.0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1" r="-14371"/>
          <a:stretch>
            <a:fillRect/>
          </a:stretch>
        </p:blipFill>
        <p:spPr bwMode="auto">
          <a:xfrm>
            <a:off x="3610810" y="2109859"/>
            <a:ext cx="5533190" cy="26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8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parallels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One single proposal (via APT with dedicated templates)</a:t>
            </a:r>
          </a:p>
          <a:p>
            <a:pPr>
              <a:buFont typeface="Arial"/>
              <a:buChar char="•"/>
            </a:pPr>
            <a:r>
              <a:rPr lang="en-US" dirty="0" smtClean="0"/>
              <a:t>All observations contribute to a single coherent science program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indent="0"/>
            <a:endParaRPr lang="en-US" dirty="0" smtClean="0"/>
          </a:p>
          <a:p>
            <a:pPr indent="0"/>
            <a:r>
              <a:rPr lang="en-US" dirty="0" smtClean="0"/>
              <a:t>Dedicated APT templates will allow</a:t>
            </a:r>
          </a:p>
          <a:p>
            <a:pPr indent="0"/>
            <a:r>
              <a:rPr lang="en-US" dirty="0" smtClean="0"/>
              <a:t>optimization of  the ob</a:t>
            </a:r>
            <a:r>
              <a:rPr lang="en-US" dirty="0" smtClean="0"/>
              <a:t>serving </a:t>
            </a:r>
          </a:p>
          <a:p>
            <a:pPr indent="0"/>
            <a:r>
              <a:rPr lang="en-US" dirty="0" smtClean="0"/>
              <a:t>scheme</a:t>
            </a:r>
            <a:r>
              <a:rPr lang="en-US" dirty="0" smtClean="0"/>
              <a:t> </a:t>
            </a:r>
            <a:r>
              <a:rPr lang="en-US" dirty="0" smtClean="0"/>
              <a:t>(dithers,  filter changes, etc.</a:t>
            </a:r>
            <a:r>
              <a:rPr lang="en-US" dirty="0" smtClean="0"/>
              <a:t>)</a:t>
            </a:r>
          </a:p>
          <a:p>
            <a:pPr indent="0"/>
            <a:endParaRPr lang="en-US" dirty="0" smtClean="0"/>
          </a:p>
          <a:p>
            <a:pPr indent="0"/>
            <a:endParaRPr lang="en-US" dirty="0" smtClean="0"/>
          </a:p>
          <a:p>
            <a:pPr indent="0"/>
            <a:r>
              <a:rPr lang="en-US" dirty="0"/>
              <a:t>F</a:t>
            </a:r>
            <a:r>
              <a:rPr lang="en-US" dirty="0" smtClean="0"/>
              <a:t>or cycle 1 only  2 SIs in </a:t>
            </a:r>
            <a:r>
              <a:rPr lang="en-US" dirty="0" smtClean="0"/>
              <a:t>parallel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b="169"/>
          <a:stretch>
            <a:fillRect/>
          </a:stretch>
        </p:blipFill>
        <p:spPr bwMode="auto">
          <a:xfrm>
            <a:off x="4162572" y="1678977"/>
            <a:ext cx="4719860" cy="27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2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coordinated parallels in cycle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NIRCam Imaging  + MIRI Imaging</a:t>
            </a:r>
          </a:p>
          <a:p>
            <a:r>
              <a:rPr lang="en-US" dirty="0" smtClean="0"/>
              <a:t>NIRCam Imaging  + NIRISS slitless spectroscopy</a:t>
            </a:r>
          </a:p>
          <a:p>
            <a:r>
              <a:rPr lang="en-US" dirty="0" smtClean="0"/>
              <a:t>MIRI </a:t>
            </a:r>
            <a:r>
              <a:rPr lang="en-US" dirty="0"/>
              <a:t>Imaging  + NIRISS </a:t>
            </a:r>
            <a:r>
              <a:rPr lang="en-US" dirty="0" smtClean="0"/>
              <a:t>slitless spectroscopy</a:t>
            </a:r>
          </a:p>
          <a:p>
            <a:r>
              <a:rPr lang="en-US" dirty="0" smtClean="0"/>
              <a:t>NIRSpec MOS + NIRCam Imaging</a:t>
            </a:r>
          </a:p>
          <a:p>
            <a:r>
              <a:rPr lang="en-US" dirty="0" smtClean="0"/>
              <a:t>NIRCam Imaging  + NIRISS Imaging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142" y="3910815"/>
            <a:ext cx="363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all parallel APT Templates</a:t>
            </a:r>
          </a:p>
          <a:p>
            <a:r>
              <a:rPr lang="en-US" dirty="0"/>
              <a:t>a</a:t>
            </a:r>
            <a:r>
              <a:rPr lang="en-US" dirty="0" smtClean="0"/>
              <a:t>re yet available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43" y="2183541"/>
            <a:ext cx="4414419" cy="23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6" y="100838"/>
            <a:ext cx="7174846" cy="430887"/>
          </a:xfrm>
        </p:spPr>
        <p:txBody>
          <a:bodyPr/>
          <a:lstStyle/>
          <a:p>
            <a:r>
              <a:rPr lang="en-US" dirty="0" smtClean="0"/>
              <a:t>Attitude Constrain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98" y="527050"/>
            <a:ext cx="8748000" cy="3823200"/>
          </a:xfrm>
        </p:spPr>
        <p:txBody>
          <a:bodyPr/>
          <a:lstStyle/>
          <a:p>
            <a:r>
              <a:rPr lang="en-US" dirty="0"/>
              <a:t>In order to maintain the telescope in the shade of the </a:t>
            </a:r>
            <a:r>
              <a:rPr lang="en-US" dirty="0" smtClean="0"/>
              <a:t>sunshield </a:t>
            </a:r>
            <a:r>
              <a:rPr lang="en-US" dirty="0"/>
              <a:t>the relative attitude of JWST </a:t>
            </a:r>
            <a:r>
              <a:rPr lang="en-US" dirty="0" smtClean="0"/>
              <a:t>vs. </a:t>
            </a:r>
            <a:r>
              <a:rPr lang="en-US" dirty="0"/>
              <a:t>Sun is limited  between 85 and 135 </a:t>
            </a:r>
            <a:r>
              <a:rPr lang="en-US" dirty="0" smtClean="0"/>
              <a:t>degrees </a:t>
            </a:r>
            <a:r>
              <a:rPr lang="en-US" dirty="0" smtClean="0"/>
              <a:t>and the </a:t>
            </a:r>
            <a:r>
              <a:rPr lang="en-US" dirty="0"/>
              <a:t>roll around the OTE line of sight is limited to ± 5</a:t>
            </a:r>
            <a:r>
              <a:rPr lang="en-US" baseline="30000" dirty="0"/>
              <a:t> </a:t>
            </a:r>
            <a:r>
              <a:rPr lang="en-US" dirty="0"/>
              <a:t>degrees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75481" y="1490766"/>
            <a:ext cx="6889758" cy="3329090"/>
            <a:chOff x="647700" y="2007084"/>
            <a:chExt cx="7804150" cy="3868737"/>
          </a:xfrm>
        </p:grpSpPr>
        <p:sp>
          <p:nvSpPr>
            <p:cNvPr id="5" name="Rectangle 4"/>
            <p:cNvSpPr/>
            <p:nvPr/>
          </p:nvSpPr>
          <p:spPr>
            <a:xfrm>
              <a:off x="647700" y="2007084"/>
              <a:ext cx="7804150" cy="3868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n>
                  <a:solidFill>
                    <a:schemeClr val="bg2">
                      <a:lumMod val="10000"/>
                    </a:schemeClr>
                  </a:solidFill>
                </a:ln>
              </a:endParaRPr>
            </a:p>
          </p:txBody>
        </p:sp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8" b="9988"/>
            <a:stretch>
              <a:fillRect/>
            </a:stretch>
          </p:blipFill>
          <p:spPr bwMode="auto">
            <a:xfrm rot="16514822" flipH="1">
              <a:off x="3881438" y="3681413"/>
              <a:ext cx="2138362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4133850"/>
              <a:ext cx="614362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8" b="9988"/>
            <a:stretch>
              <a:fillRect/>
            </a:stretch>
          </p:blipFill>
          <p:spPr bwMode="auto">
            <a:xfrm rot="13537679" flipH="1">
              <a:off x="2443956" y="3963194"/>
              <a:ext cx="2138363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987425" y="2857500"/>
              <a:ext cx="3617913" cy="2735263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605339" y="2140292"/>
              <a:ext cx="489599" cy="345247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20480742">
              <a:off x="2092226" y="2216379"/>
              <a:ext cx="2906713" cy="2236075"/>
            </a:xfrm>
            <a:prstGeom prst="arc">
              <a:avLst>
                <a:gd name="adj1" fmla="val 11252272"/>
                <a:gd name="adj2" fmla="val 64815"/>
              </a:avLst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316038" y="4440238"/>
              <a:ext cx="608965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0"/>
            <p:cNvSpPr txBox="1">
              <a:spLocks noChangeArrowheads="1"/>
            </p:cNvSpPr>
            <p:nvPr/>
          </p:nvSpPr>
          <p:spPr bwMode="auto">
            <a:xfrm>
              <a:off x="2992438" y="2487613"/>
              <a:ext cx="5000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50</a:t>
              </a:r>
              <a:r>
                <a:rPr lang="en-US" sz="1800" baseline="30000" dirty="0"/>
                <a:t>o</a:t>
              </a:r>
            </a:p>
          </p:txBody>
        </p:sp>
        <p:sp>
          <p:nvSpPr>
            <p:cNvPr id="14" name="Arc 13"/>
            <p:cNvSpPr/>
            <p:nvPr/>
          </p:nvSpPr>
          <p:spPr>
            <a:xfrm rot="8160078">
              <a:off x="2033588" y="3578225"/>
              <a:ext cx="485775" cy="539750"/>
            </a:xfrm>
            <a:prstGeom prst="arc">
              <a:avLst>
                <a:gd name="adj1" fmla="val 10592433"/>
                <a:gd name="adj2" fmla="val 19002"/>
              </a:avLst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5" name="TextBox 34"/>
            <p:cNvSpPr txBox="1">
              <a:spLocks noChangeArrowheads="1"/>
            </p:cNvSpPr>
            <p:nvPr/>
          </p:nvSpPr>
          <p:spPr bwMode="auto">
            <a:xfrm>
              <a:off x="2489200" y="3649663"/>
              <a:ext cx="569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± 5</a:t>
              </a:r>
              <a:r>
                <a:rPr lang="en-US" sz="1800" baseline="30000" dirty="0"/>
                <a:t>O</a:t>
              </a:r>
            </a:p>
          </p:txBody>
        </p:sp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 rot="2261895">
              <a:off x="849313" y="3295650"/>
              <a:ext cx="11985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/>
                <a:t>OTE line of sight</a:t>
              </a:r>
              <a:endParaRPr lang="en-US" sz="1800" baseline="30000" dirty="0"/>
            </a:p>
          </p:txBody>
        </p:sp>
        <p:sp>
          <p:nvSpPr>
            <p:cNvPr id="17" name="Circular Arrow 16"/>
            <p:cNvSpPr/>
            <p:nvPr/>
          </p:nvSpPr>
          <p:spPr>
            <a:xfrm rot="10639992">
              <a:off x="5537200" y="4237038"/>
              <a:ext cx="215900" cy="41751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780695"/>
                <a:gd name="adj5" fmla="val 41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41"/>
            <p:cNvSpPr txBox="1">
              <a:spLocks noChangeArrowheads="1"/>
            </p:cNvSpPr>
            <p:nvPr/>
          </p:nvSpPr>
          <p:spPr bwMode="auto">
            <a:xfrm>
              <a:off x="5735638" y="4440238"/>
              <a:ext cx="617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360</a:t>
              </a:r>
              <a:r>
                <a:rPr lang="en-US" sz="1800" baseline="30000" dirty="0"/>
                <a:t>o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 flipV="1">
            <a:off x="4386255" y="4593115"/>
            <a:ext cx="679377" cy="901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026537" y="4340691"/>
            <a:ext cx="556506" cy="613617"/>
          </a:xfrm>
          <a:prstGeom prst="arc">
            <a:avLst>
              <a:gd name="adj1" fmla="val 14425418"/>
              <a:gd name="adj2" fmla="val 209894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4014840" y="4288183"/>
            <a:ext cx="636980" cy="668689"/>
          </a:xfrm>
          <a:prstGeom prst="arc">
            <a:avLst>
              <a:gd name="adj1" fmla="val 16996666"/>
              <a:gd name="adj2" fmla="val 213739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4577900" y="4357673"/>
            <a:ext cx="394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85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4009696" y="4117644"/>
            <a:ext cx="47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135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18863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Field of Regard</a:t>
            </a:r>
            <a:endParaRPr lang="en-US" dirty="0"/>
          </a:p>
        </p:txBody>
      </p:sp>
      <p:sp>
        <p:nvSpPr>
          <p:cNvPr id="54" name="TextBox 36"/>
          <p:cNvSpPr txBox="1">
            <a:spLocks noChangeArrowheads="1"/>
          </p:cNvSpPr>
          <p:nvPr/>
        </p:nvSpPr>
        <p:spPr bwMode="auto">
          <a:xfrm>
            <a:off x="1046163" y="667310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North  Ecliptic Pole</a:t>
            </a:r>
          </a:p>
        </p:txBody>
      </p:sp>
      <p:grpSp>
        <p:nvGrpSpPr>
          <p:cNvPr id="55" name="Group 48"/>
          <p:cNvGrpSpPr>
            <a:grpSpLocks/>
          </p:cNvGrpSpPr>
          <p:nvPr/>
        </p:nvGrpSpPr>
        <p:grpSpPr bwMode="auto">
          <a:xfrm>
            <a:off x="134938" y="914960"/>
            <a:ext cx="4545012" cy="3243263"/>
            <a:chOff x="277064" y="1870324"/>
            <a:chExt cx="4544889" cy="3243680"/>
          </a:xfrm>
        </p:grpSpPr>
        <p:pic>
          <p:nvPicPr>
            <p:cNvPr id="56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88" b="9988"/>
            <a:stretch>
              <a:fillRect/>
            </a:stretch>
          </p:blipFill>
          <p:spPr bwMode="auto">
            <a:xfrm rot="16200000" flipH="1">
              <a:off x="1817798" y="3089628"/>
              <a:ext cx="1391914" cy="89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Oval 56"/>
            <p:cNvSpPr/>
            <p:nvPr/>
          </p:nvSpPr>
          <p:spPr>
            <a:xfrm>
              <a:off x="953321" y="2051322"/>
              <a:ext cx="2916158" cy="290867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58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88" y="3163920"/>
              <a:ext cx="613465" cy="61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Connector 58"/>
            <p:cNvCxnSpPr>
              <a:stCxn id="58" idx="1"/>
            </p:cNvCxnSpPr>
            <p:nvPr/>
          </p:nvCxnSpPr>
          <p:spPr>
            <a:xfrm flipH="1">
              <a:off x="277064" y="3470730"/>
              <a:ext cx="3932131" cy="25403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412193" y="1870324"/>
              <a:ext cx="0" cy="324368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412193" y="2051322"/>
              <a:ext cx="230182" cy="141940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57" idx="1"/>
            </p:cNvCxnSpPr>
            <p:nvPr/>
          </p:nvCxnSpPr>
          <p:spPr>
            <a:xfrm flipH="1" flipV="1">
              <a:off x="1380346" y="2476827"/>
              <a:ext cx="1031847" cy="1019306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3"/>
            </p:cNvCxnSpPr>
            <p:nvPr/>
          </p:nvCxnSpPr>
          <p:spPr>
            <a:xfrm flipH="1">
              <a:off x="1380346" y="3496133"/>
              <a:ext cx="1031847" cy="1036771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421718" y="3505659"/>
              <a:ext cx="231769" cy="141940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1380346" y="2057673"/>
              <a:ext cx="1265204" cy="1425758"/>
            </a:xfrm>
            <a:custGeom>
              <a:avLst/>
              <a:gdLst>
                <a:gd name="connsiteX0" fmla="*/ 1037166 w 1265766"/>
                <a:gd name="connsiteY0" fmla="*/ 1426633 h 1426633"/>
                <a:gd name="connsiteX1" fmla="*/ 1265766 w 1265766"/>
                <a:gd name="connsiteY1" fmla="*/ 16933 h 1426633"/>
                <a:gd name="connsiteX2" fmla="*/ 1113366 w 1265766"/>
                <a:gd name="connsiteY2" fmla="*/ 0 h 1426633"/>
                <a:gd name="connsiteX3" fmla="*/ 986366 w 1265766"/>
                <a:gd name="connsiteY3" fmla="*/ 0 h 1426633"/>
                <a:gd name="connsiteX4" fmla="*/ 880533 w 1265766"/>
                <a:gd name="connsiteY4" fmla="*/ 4233 h 1426633"/>
                <a:gd name="connsiteX5" fmla="*/ 757766 w 1265766"/>
                <a:gd name="connsiteY5" fmla="*/ 25400 h 1426633"/>
                <a:gd name="connsiteX6" fmla="*/ 622300 w 1265766"/>
                <a:gd name="connsiteY6" fmla="*/ 55033 h 1426633"/>
                <a:gd name="connsiteX7" fmla="*/ 478366 w 1265766"/>
                <a:gd name="connsiteY7" fmla="*/ 101600 h 1426633"/>
                <a:gd name="connsiteX8" fmla="*/ 334433 w 1265766"/>
                <a:gd name="connsiteY8" fmla="*/ 169333 h 1426633"/>
                <a:gd name="connsiteX9" fmla="*/ 228600 w 1265766"/>
                <a:gd name="connsiteY9" fmla="*/ 237067 h 1426633"/>
                <a:gd name="connsiteX10" fmla="*/ 110066 w 1265766"/>
                <a:gd name="connsiteY10" fmla="*/ 317500 h 1426633"/>
                <a:gd name="connsiteX11" fmla="*/ 38100 w 1265766"/>
                <a:gd name="connsiteY11" fmla="*/ 385233 h 1426633"/>
                <a:gd name="connsiteX12" fmla="*/ 0 w 1265766"/>
                <a:gd name="connsiteY12" fmla="*/ 410633 h 1426633"/>
                <a:gd name="connsiteX13" fmla="*/ 1037166 w 1265766"/>
                <a:gd name="connsiteY13" fmla="*/ 1426633 h 14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5766" h="1426633">
                  <a:moveTo>
                    <a:pt x="1037166" y="1426633"/>
                  </a:moveTo>
                  <a:lnTo>
                    <a:pt x="1265766" y="16933"/>
                  </a:lnTo>
                  <a:lnTo>
                    <a:pt x="1113366" y="0"/>
                  </a:lnTo>
                  <a:lnTo>
                    <a:pt x="986366" y="0"/>
                  </a:lnTo>
                  <a:lnTo>
                    <a:pt x="880533" y="4233"/>
                  </a:lnTo>
                  <a:lnTo>
                    <a:pt x="757766" y="25400"/>
                  </a:lnTo>
                  <a:lnTo>
                    <a:pt x="622300" y="55033"/>
                  </a:lnTo>
                  <a:lnTo>
                    <a:pt x="478366" y="101600"/>
                  </a:lnTo>
                  <a:lnTo>
                    <a:pt x="334433" y="169333"/>
                  </a:lnTo>
                  <a:lnTo>
                    <a:pt x="228600" y="237067"/>
                  </a:lnTo>
                  <a:lnTo>
                    <a:pt x="110066" y="317500"/>
                  </a:lnTo>
                  <a:lnTo>
                    <a:pt x="38100" y="385233"/>
                  </a:lnTo>
                  <a:lnTo>
                    <a:pt x="0" y="410633"/>
                  </a:lnTo>
                  <a:lnTo>
                    <a:pt x="1037166" y="14266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66" name="Freeform 65"/>
            <p:cNvSpPr/>
            <p:nvPr/>
          </p:nvSpPr>
          <p:spPr>
            <a:xfrm flipV="1">
              <a:off x="1377171" y="3518361"/>
              <a:ext cx="1265204" cy="1425758"/>
            </a:xfrm>
            <a:custGeom>
              <a:avLst/>
              <a:gdLst>
                <a:gd name="connsiteX0" fmla="*/ 1037166 w 1265766"/>
                <a:gd name="connsiteY0" fmla="*/ 1426633 h 1426633"/>
                <a:gd name="connsiteX1" fmla="*/ 1265766 w 1265766"/>
                <a:gd name="connsiteY1" fmla="*/ 16933 h 1426633"/>
                <a:gd name="connsiteX2" fmla="*/ 1113366 w 1265766"/>
                <a:gd name="connsiteY2" fmla="*/ 0 h 1426633"/>
                <a:gd name="connsiteX3" fmla="*/ 986366 w 1265766"/>
                <a:gd name="connsiteY3" fmla="*/ 0 h 1426633"/>
                <a:gd name="connsiteX4" fmla="*/ 880533 w 1265766"/>
                <a:gd name="connsiteY4" fmla="*/ 4233 h 1426633"/>
                <a:gd name="connsiteX5" fmla="*/ 757766 w 1265766"/>
                <a:gd name="connsiteY5" fmla="*/ 25400 h 1426633"/>
                <a:gd name="connsiteX6" fmla="*/ 622300 w 1265766"/>
                <a:gd name="connsiteY6" fmla="*/ 55033 h 1426633"/>
                <a:gd name="connsiteX7" fmla="*/ 478366 w 1265766"/>
                <a:gd name="connsiteY7" fmla="*/ 101600 h 1426633"/>
                <a:gd name="connsiteX8" fmla="*/ 334433 w 1265766"/>
                <a:gd name="connsiteY8" fmla="*/ 169333 h 1426633"/>
                <a:gd name="connsiteX9" fmla="*/ 228600 w 1265766"/>
                <a:gd name="connsiteY9" fmla="*/ 237067 h 1426633"/>
                <a:gd name="connsiteX10" fmla="*/ 110066 w 1265766"/>
                <a:gd name="connsiteY10" fmla="*/ 317500 h 1426633"/>
                <a:gd name="connsiteX11" fmla="*/ 38100 w 1265766"/>
                <a:gd name="connsiteY11" fmla="*/ 385233 h 1426633"/>
                <a:gd name="connsiteX12" fmla="*/ 0 w 1265766"/>
                <a:gd name="connsiteY12" fmla="*/ 410633 h 1426633"/>
                <a:gd name="connsiteX13" fmla="*/ 1037166 w 1265766"/>
                <a:gd name="connsiteY13" fmla="*/ 1426633 h 142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5766" h="1426633">
                  <a:moveTo>
                    <a:pt x="1037166" y="1426633"/>
                  </a:moveTo>
                  <a:lnTo>
                    <a:pt x="1265766" y="16933"/>
                  </a:lnTo>
                  <a:lnTo>
                    <a:pt x="1113366" y="0"/>
                  </a:lnTo>
                  <a:lnTo>
                    <a:pt x="986366" y="0"/>
                  </a:lnTo>
                  <a:lnTo>
                    <a:pt x="880533" y="4233"/>
                  </a:lnTo>
                  <a:lnTo>
                    <a:pt x="757766" y="25400"/>
                  </a:lnTo>
                  <a:lnTo>
                    <a:pt x="622300" y="55033"/>
                  </a:lnTo>
                  <a:lnTo>
                    <a:pt x="478366" y="101600"/>
                  </a:lnTo>
                  <a:lnTo>
                    <a:pt x="334433" y="169333"/>
                  </a:lnTo>
                  <a:lnTo>
                    <a:pt x="228600" y="237067"/>
                  </a:lnTo>
                  <a:lnTo>
                    <a:pt x="110066" y="317500"/>
                  </a:lnTo>
                  <a:lnTo>
                    <a:pt x="38100" y="385233"/>
                  </a:lnTo>
                  <a:lnTo>
                    <a:pt x="0" y="410633"/>
                  </a:lnTo>
                  <a:lnTo>
                    <a:pt x="1037166" y="14266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75584" y="2484766"/>
              <a:ext cx="1038197" cy="2032261"/>
            </a:xfrm>
            <a:custGeom>
              <a:avLst/>
              <a:gdLst>
                <a:gd name="connsiteX0" fmla="*/ 1037166 w 1037166"/>
                <a:gd name="connsiteY0" fmla="*/ 1007534 h 2032000"/>
                <a:gd name="connsiteX1" fmla="*/ 0 w 1037166"/>
                <a:gd name="connsiteY1" fmla="*/ 0 h 2032000"/>
                <a:gd name="connsiteX2" fmla="*/ 4233 w 1037166"/>
                <a:gd name="connsiteY2" fmla="*/ 2032000 h 2032000"/>
                <a:gd name="connsiteX3" fmla="*/ 1037166 w 1037166"/>
                <a:gd name="connsiteY3" fmla="*/ 1007534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166" h="2032000">
                  <a:moveTo>
                    <a:pt x="1037166" y="1007534"/>
                  </a:moveTo>
                  <a:lnTo>
                    <a:pt x="0" y="0"/>
                  </a:lnTo>
                  <a:lnTo>
                    <a:pt x="4233" y="2032000"/>
                  </a:lnTo>
                  <a:lnTo>
                    <a:pt x="1037166" y="10075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13781" y="2060848"/>
              <a:ext cx="244468" cy="2857867"/>
            </a:xfrm>
            <a:custGeom>
              <a:avLst/>
              <a:gdLst>
                <a:gd name="connsiteX0" fmla="*/ 228600 w 245533"/>
                <a:gd name="connsiteY0" fmla="*/ 0 h 2857500"/>
                <a:gd name="connsiteX1" fmla="*/ 245533 w 245533"/>
                <a:gd name="connsiteY1" fmla="*/ 2857500 h 2857500"/>
                <a:gd name="connsiteX2" fmla="*/ 0 w 245533"/>
                <a:gd name="connsiteY2" fmla="*/ 1422400 h 2857500"/>
                <a:gd name="connsiteX3" fmla="*/ 228600 w 245533"/>
                <a:gd name="connsiteY3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33" h="2857500">
                  <a:moveTo>
                    <a:pt x="228600" y="0"/>
                  </a:moveTo>
                  <a:lnTo>
                    <a:pt x="245533" y="2857500"/>
                  </a:lnTo>
                  <a:lnTo>
                    <a:pt x="0" y="1422400"/>
                  </a:lnTo>
                  <a:lnTo>
                    <a:pt x="228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69" name="Circular Arrow 68"/>
          <p:cNvSpPr/>
          <p:nvPr/>
        </p:nvSpPr>
        <p:spPr>
          <a:xfrm rot="10639992">
            <a:off x="2827338" y="2324660"/>
            <a:ext cx="214312" cy="4175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80695"/>
              <a:gd name="adj5" fmla="val 41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TextBox 56"/>
          <p:cNvSpPr txBox="1">
            <a:spLocks noChangeArrowheads="1"/>
          </p:cNvSpPr>
          <p:nvPr/>
        </p:nvSpPr>
        <p:spPr bwMode="auto">
          <a:xfrm>
            <a:off x="3025775" y="2527860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360</a:t>
            </a:r>
            <a:r>
              <a:rPr lang="en-US" sz="1800" baseline="30000" dirty="0"/>
              <a:t>o</a:t>
            </a:r>
          </a:p>
        </p:txBody>
      </p:sp>
      <p:sp>
        <p:nvSpPr>
          <p:cNvPr id="71" name="Arc 70"/>
          <p:cNvSpPr/>
          <p:nvPr/>
        </p:nvSpPr>
        <p:spPr>
          <a:xfrm rot="21125734">
            <a:off x="1612407" y="1500351"/>
            <a:ext cx="815214" cy="553628"/>
          </a:xfrm>
          <a:prstGeom prst="arc">
            <a:avLst>
              <a:gd name="adj1" fmla="val 10740497"/>
              <a:gd name="adj2" fmla="val 19139724"/>
            </a:avLst>
          </a:prstGeom>
          <a:ln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45</a:t>
            </a:r>
            <a:r>
              <a:rPr lang="en-US" sz="1800" baseline="30000" dirty="0" smtClean="0"/>
              <a:t>o</a:t>
            </a:r>
            <a:endParaRPr lang="en-US" sz="1800" baseline="30000" dirty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817813" y="667310"/>
            <a:ext cx="177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North</a:t>
            </a:r>
          </a:p>
          <a:p>
            <a:pPr eaLnBrk="1" hangingPunct="1"/>
            <a:r>
              <a:rPr lang="en-US" sz="1200" dirty="0"/>
              <a:t> </a:t>
            </a:r>
            <a:r>
              <a:rPr lang="en-US" sz="1200" dirty="0" smtClean="0"/>
              <a:t>Continuing Viewing Zone</a:t>
            </a:r>
            <a:endParaRPr lang="en-US" sz="1200" dirty="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841625" y="3926448"/>
            <a:ext cx="177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South</a:t>
            </a:r>
          </a:p>
          <a:p>
            <a:pPr eaLnBrk="1" hangingPunct="1"/>
            <a:r>
              <a:rPr lang="en-US" sz="1200" dirty="0"/>
              <a:t> </a:t>
            </a:r>
            <a:r>
              <a:rPr lang="en-US" sz="1200" dirty="0" smtClean="0"/>
              <a:t>Continuing Viewing Zone</a:t>
            </a:r>
            <a:endParaRPr lang="en-US" sz="12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489219" y="934761"/>
            <a:ext cx="31432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2497138" y="4004235"/>
            <a:ext cx="344487" cy="147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0" y="656198"/>
            <a:ext cx="4679950" cy="373221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79" name="Arc 78"/>
          <p:cNvSpPr/>
          <p:nvPr/>
        </p:nvSpPr>
        <p:spPr>
          <a:xfrm flipV="1">
            <a:off x="1976311" y="948971"/>
            <a:ext cx="542237" cy="342483"/>
          </a:xfrm>
          <a:prstGeom prst="arc">
            <a:avLst>
              <a:gd name="adj1" fmla="val 11076677"/>
              <a:gd name="adj2" fmla="val 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Arc 79"/>
          <p:cNvSpPr/>
          <p:nvPr/>
        </p:nvSpPr>
        <p:spPr>
          <a:xfrm>
            <a:off x="1986020" y="3791296"/>
            <a:ext cx="542237" cy="342483"/>
          </a:xfrm>
          <a:prstGeom prst="arc">
            <a:avLst>
              <a:gd name="adj1" fmla="val 11076677"/>
              <a:gd name="adj2" fmla="val 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2177486" y="1288288"/>
            <a:ext cx="36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5</a:t>
            </a:r>
            <a:r>
              <a:rPr lang="en-US" sz="1400" baseline="30000" dirty="0" smtClean="0"/>
              <a:t>o</a:t>
            </a:r>
            <a:endParaRPr lang="en-US" sz="1400" baseline="30000" dirty="0"/>
          </a:p>
        </p:txBody>
      </p:sp>
      <p:sp>
        <p:nvSpPr>
          <p:cNvPr id="83" name="TextBox 13"/>
          <p:cNvSpPr txBox="1">
            <a:spLocks noChangeArrowheads="1"/>
          </p:cNvSpPr>
          <p:nvPr/>
        </p:nvSpPr>
        <p:spPr bwMode="auto">
          <a:xfrm>
            <a:off x="4702175" y="687145"/>
            <a:ext cx="43089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At any given time  field of regard (FOR)</a:t>
            </a:r>
          </a:p>
          <a:p>
            <a:pPr eaLnBrk="1" hangingPunct="1"/>
            <a:r>
              <a:rPr lang="en-US" sz="1800" dirty="0" smtClean="0"/>
              <a:t>covers about 45% of the sky </a:t>
            </a:r>
            <a:r>
              <a:rPr lang="en-US" sz="1800" dirty="0" smtClean="0"/>
              <a:t>(vs. </a:t>
            </a:r>
            <a:r>
              <a:rPr lang="en-US" sz="1800" dirty="0" smtClean="0"/>
              <a:t>80% of HST)</a:t>
            </a:r>
            <a:endParaRPr lang="en-US" sz="1800" dirty="0"/>
          </a:p>
        </p:txBody>
      </p:sp>
      <p:sp>
        <p:nvSpPr>
          <p:cNvPr id="84" name="TextBox 54"/>
          <p:cNvSpPr txBox="1">
            <a:spLocks noChangeArrowheads="1"/>
          </p:cNvSpPr>
          <p:nvPr/>
        </p:nvSpPr>
        <p:spPr bwMode="auto">
          <a:xfrm>
            <a:off x="4702175" y="1857114"/>
            <a:ext cx="4441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As JWST orbits the sun the FOR moves across the sky </a:t>
            </a:r>
            <a:r>
              <a:rPr lang="en-US" sz="18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800" u="sng" dirty="0"/>
              <a:t>limitation on when a target is visible and for  how </a:t>
            </a:r>
            <a:r>
              <a:rPr lang="en-US" sz="1800" u="sng" dirty="0" smtClean="0"/>
              <a:t>long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99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887222" y="2470621"/>
            <a:ext cx="6749816" cy="1861665"/>
          </a:xfrm>
          <a:prstGeom prst="cloudCallout">
            <a:avLst/>
          </a:prstGeom>
          <a:solidFill>
            <a:srgbClr val="E3722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JWST is very different from HST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It has been designed to be be operated in a  more autonomous way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It’s instruments are more complex (more powerful and versatile)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2957" y="2983882"/>
            <a:ext cx="139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Dithering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918" y="2814406"/>
            <a:ext cx="123592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Mosaic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6394" y="333217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Visit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444" y="3240996"/>
            <a:ext cx="66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ETC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591" y="3489089"/>
            <a:ext cx="69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9096" y="3745882"/>
            <a:ext cx="106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Orient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962" y="377649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Visibility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9101" y="3067654"/>
            <a:ext cx="15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Template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1501" y="3463637"/>
            <a:ext cx="18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Event Driven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895" y="2893989"/>
            <a:ext cx="140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Parallels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99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Visibility per year</a:t>
            </a:r>
            <a:endParaRPr lang="en-US" dirty="0"/>
          </a:p>
        </p:txBody>
      </p:sp>
      <p:pic>
        <p:nvPicPr>
          <p:cNvPr id="32" name="Picture 31" descr="S1_2_Valenti_operations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" y="899020"/>
            <a:ext cx="5408081" cy="311247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86346" y="900055"/>
            <a:ext cx="34148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Targets within 5</a:t>
            </a:r>
            <a:r>
              <a:rPr lang="en-US" sz="1600" baseline="30000" dirty="0"/>
              <a:t>o</a:t>
            </a:r>
            <a:r>
              <a:rPr lang="en-US" sz="1600" dirty="0"/>
              <a:t> of the </a:t>
            </a:r>
            <a:r>
              <a:rPr lang="en-US" sz="1600" dirty="0" smtClean="0"/>
              <a:t>ecliptic poles </a:t>
            </a:r>
            <a:r>
              <a:rPr lang="en-US" sz="1600" dirty="0"/>
              <a:t>are always visible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29157" y="1594721"/>
            <a:ext cx="3414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Targets </a:t>
            </a:r>
            <a:r>
              <a:rPr lang="en-US" sz="1600" dirty="0" smtClean="0"/>
              <a:t>near to the ecliptic poles (45-85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) are visible for over half a year 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272538" y="820534"/>
            <a:ext cx="249714" cy="4571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5453464" y="1186995"/>
            <a:ext cx="420512" cy="5952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5400000">
            <a:off x="5332680" y="1990744"/>
            <a:ext cx="696219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03363" y="823097"/>
            <a:ext cx="1950342" cy="4738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5187462" y="2983036"/>
            <a:ext cx="993330" cy="4725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84473" y="827324"/>
            <a:ext cx="2188359" cy="45719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29157" y="2524846"/>
            <a:ext cx="3414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Targets </a:t>
            </a:r>
            <a:r>
              <a:rPr lang="en-US" sz="1600" dirty="0" smtClean="0"/>
              <a:t>close to the ecliptic plane (&lt;45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) have visibility of ~53 days every six month visible (with 180</a:t>
            </a:r>
            <a:r>
              <a:rPr lang="en-US" sz="1600" baseline="30000" dirty="0"/>
              <a:t>o</a:t>
            </a:r>
            <a:r>
              <a:rPr lang="en-US" sz="1600" dirty="0" smtClean="0"/>
              <a:t> delta roll)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06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Position Angle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62400"/>
            <a:ext cx="8748000" cy="3823200"/>
          </a:xfrm>
        </p:spPr>
        <p:txBody>
          <a:bodyPr/>
          <a:lstStyle/>
          <a:p>
            <a:r>
              <a:rPr lang="en-US" dirty="0" smtClean="0"/>
              <a:t>Sometimes a specific orientation for the instrument Field of </a:t>
            </a:r>
            <a:r>
              <a:rPr lang="en-US" dirty="0" smtClean="0"/>
              <a:t>view </a:t>
            </a:r>
            <a:r>
              <a:rPr lang="en-US" dirty="0" smtClean="0"/>
              <a:t>is needed /desired </a:t>
            </a:r>
            <a:r>
              <a:rPr lang="en-US" dirty="0" smtClean="0"/>
              <a:t>(e.g. </a:t>
            </a:r>
            <a:r>
              <a:rPr lang="en-US" dirty="0" smtClean="0"/>
              <a:t>Coronagraphy, NIRSpec MOS, Imaging Mosaic ) </a:t>
            </a:r>
          </a:p>
        </p:txBody>
      </p:sp>
      <p:pic>
        <p:nvPicPr>
          <p:cNvPr id="4" name="Picture 3" descr="Specifying_JWST_Position_Angles__Ranges__and_Offsets_-_JWST_Observation_Planning_-_JWST_User_Docum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" y="1463256"/>
            <a:ext cx="3364409" cy="1988740"/>
          </a:xfrm>
          <a:prstGeom prst="rect">
            <a:avLst/>
          </a:prstGeom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913056" y="1440391"/>
            <a:ext cx="46403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</a:t>
            </a:r>
            <a:r>
              <a:rPr lang="en-US" sz="1800" dirty="0" smtClean="0"/>
              <a:t>ot all instruments have their reference y axis aligned with the observatory V3 axis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32741" y="3586681"/>
            <a:ext cx="8641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a) Specifying strict PA requirements  could make the observation un-schedulable</a:t>
            </a:r>
          </a:p>
          <a:p>
            <a:pPr eaLnBrk="1" hangingPunct="1"/>
            <a:r>
              <a:rPr lang="en-US" sz="1800" dirty="0" smtClean="0"/>
              <a:t>b) User should be careful when linking different observations with the “Same PA as” since different Instruments have different PAs</a:t>
            </a:r>
          </a:p>
          <a:p>
            <a:pPr eaLnBrk="1" hangingPunct="1"/>
            <a:r>
              <a:rPr lang="en-US" sz="1800" dirty="0"/>
              <a:t>	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973340" y="2217816"/>
            <a:ext cx="43089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It is important to know what is the available PA for a specific aperture t as a function of time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490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very good practice to assess the  target visibility and PA </a:t>
            </a:r>
            <a:r>
              <a:rPr lang="en-US" dirty="0" smtClean="0"/>
              <a:t>flexibility</a:t>
            </a:r>
            <a:r>
              <a:rPr lang="en-US" dirty="0" smtClean="0"/>
              <a:t> </a:t>
            </a:r>
            <a:r>
              <a:rPr lang="en-US" dirty="0" smtClean="0"/>
              <a:t>for a target before start planning the observation with APT (in particular for object closer to the ecliptic plane)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STScI has prepared two tools:</a:t>
            </a:r>
          </a:p>
          <a:p>
            <a:r>
              <a:rPr lang="en-US" dirty="0"/>
              <a:t>	</a:t>
            </a:r>
            <a:r>
              <a:rPr lang="en-US" dirty="0" smtClean="0"/>
              <a:t>General </a:t>
            </a:r>
            <a:r>
              <a:rPr lang="en-US" dirty="0" smtClean="0"/>
              <a:t>Target Visibility Tool (GTVT)</a:t>
            </a:r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Coronagraphic</a:t>
            </a:r>
            <a:r>
              <a:rPr lang="en-US" dirty="0" smtClean="0"/>
              <a:t> Visibility Tool (CVT)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3" descr="JWST_Target_Visibility_Tools_-_JWST_Observation_Planning_-_JWST_User_Docum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02" y="1668960"/>
            <a:ext cx="3825371" cy="27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Target Visibility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For a given target it provides visibility windows and PA availability for each SI as a function of </a:t>
            </a:r>
            <a:r>
              <a:rPr lang="en-US" dirty="0" smtClean="0"/>
              <a:t>time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Python tool available as part of </a:t>
            </a:r>
            <a:r>
              <a:rPr lang="en-US" b="1" dirty="0" err="1" smtClean="0"/>
              <a:t>astoconda</a:t>
            </a:r>
            <a:r>
              <a:rPr lang="en-US" dirty="0" smtClean="0"/>
              <a:t>  </a:t>
            </a:r>
            <a:r>
              <a:rPr lang="en-US" sz="1400" dirty="0" smtClean="0"/>
              <a:t>(</a:t>
            </a:r>
            <a:r>
              <a:rPr lang="en-US" sz="1400" dirty="0" err="1" smtClean="0"/>
              <a:t>conda</a:t>
            </a:r>
            <a:r>
              <a:rPr lang="en-US" sz="1400" dirty="0" smtClean="0"/>
              <a:t> channel maintained by STScI)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8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GTVT – Example 1</a:t>
            </a:r>
            <a:endParaRPr lang="en-US" dirty="0"/>
          </a:p>
        </p:txBody>
      </p:sp>
      <p:pic>
        <p:nvPicPr>
          <p:cNvPr id="8" name="Picture 7" descr="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4" y="611388"/>
            <a:ext cx="7331102" cy="4179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1366" y="582032"/>
            <a:ext cx="1949191" cy="308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88332" y="614527"/>
            <a:ext cx="269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Visibility in May-2019/May-2020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87453" y="1481540"/>
            <a:ext cx="582111" cy="8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15144" y="1278410"/>
            <a:ext cx="10062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Good PA flexibility</a:t>
            </a:r>
          </a:p>
          <a:p>
            <a:r>
              <a:rPr lang="en-US" sz="1000" dirty="0" smtClean="0"/>
              <a:t>(but be aware of difference with MIRI and NIRSpec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686304" y="1563090"/>
            <a:ext cx="1006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Not visible for 3 months</a:t>
            </a:r>
            <a:endParaRPr lang="en-US" sz="1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44822" y="1228276"/>
            <a:ext cx="6355" cy="1276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7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GTVT – Example 2</a:t>
            </a:r>
            <a:endParaRPr lang="en-US" dirty="0"/>
          </a:p>
        </p:txBody>
      </p:sp>
      <p:pic>
        <p:nvPicPr>
          <p:cNvPr id="4" name="Picture 3" descr="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0" y="550980"/>
            <a:ext cx="7010731" cy="4169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4719" y="529121"/>
            <a:ext cx="1949191" cy="308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326" y="1545071"/>
            <a:ext cx="251056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Limited visibility: 2 periods of ~ 50days separated by 6 </a:t>
            </a:r>
            <a:r>
              <a:rPr lang="en-US" sz="1100" dirty="0" smtClean="0"/>
              <a:t>months</a:t>
            </a:r>
            <a:endParaRPr lang="en-US" sz="1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88332" y="614527"/>
            <a:ext cx="269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Visibility in May-2019/May-2020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65560" y="1426696"/>
            <a:ext cx="382781" cy="27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65947" y="2109757"/>
            <a:ext cx="382781" cy="27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36123" y="1042507"/>
            <a:ext cx="12926" cy="314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93020" y="2099641"/>
            <a:ext cx="12926" cy="314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8618" y="2817500"/>
            <a:ext cx="12926" cy="314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40309" y="3909432"/>
            <a:ext cx="12926" cy="314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1190" y="1523483"/>
            <a:ext cx="1262177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Very </a:t>
            </a:r>
            <a:r>
              <a:rPr lang="en-US" sz="1100" dirty="0" smtClean="0"/>
              <a:t>Limited PA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18826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NIRSpec MOS observations will require </a:t>
            </a:r>
            <a:r>
              <a:rPr lang="en-US" dirty="0" err="1"/>
              <a:t>NIRcam</a:t>
            </a:r>
            <a:r>
              <a:rPr lang="en-US" dirty="0"/>
              <a:t> pre-imaging  (</a:t>
            </a:r>
            <a:r>
              <a:rPr lang="en-US" dirty="0" smtClean="0"/>
              <a:t>same PA </a:t>
            </a:r>
            <a:r>
              <a:rPr lang="en-US" dirty="0"/>
              <a:t>not required but same FOV coverage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addition limited roll angle limit multiplexing opportunity (more later)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0866" y="2165105"/>
            <a:ext cx="1008062" cy="127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798128" y="1961905"/>
            <a:ext cx="3403600" cy="12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354128" y="1961905"/>
            <a:ext cx="3403600" cy="12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608128" y="2190505"/>
            <a:ext cx="1008063" cy="127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56928" y="2381005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6" y="2736605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15903" y="167456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6 months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883016" y="1687268"/>
            <a:ext cx="97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6 months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662228" y="2080968"/>
            <a:ext cx="192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~50d target  visibility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2106228" y="2068268"/>
            <a:ext cx="192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~50d target  visibility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1593466" y="2746130"/>
            <a:ext cx="12105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/>
              <a:t>NIRcam</a:t>
            </a:r>
            <a:r>
              <a:rPr lang="en-US" sz="1600" b="1" dirty="0"/>
              <a:t> </a:t>
            </a:r>
          </a:p>
          <a:p>
            <a:pPr eaLnBrk="1" hangingPunct="1"/>
            <a:r>
              <a:rPr lang="en-US" sz="1600" b="1" dirty="0"/>
              <a:t>Pre-imaging</a:t>
            </a: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8" y="2685805"/>
            <a:ext cx="17192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068128" y="2342905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49428" y="2342905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93528" y="2660405"/>
            <a:ext cx="2743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2228" y="2698505"/>
            <a:ext cx="2679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NIRSpec </a:t>
            </a:r>
            <a:r>
              <a:rPr lang="en-US" sz="1600" b="1" dirty="0" smtClean="0"/>
              <a:t>MOS</a:t>
            </a:r>
            <a:r>
              <a:rPr lang="en-US" sz="1600" dirty="0" smtClean="0"/>
              <a:t> </a:t>
            </a:r>
            <a:r>
              <a:rPr lang="en-US" sz="1600" dirty="0"/>
              <a:t>within the same window (if time permits) or 6 months later</a:t>
            </a:r>
          </a:p>
        </p:txBody>
      </p:sp>
    </p:spTree>
    <p:extLst>
      <p:ext uri="{BB962C8B-B14F-4D97-AF65-F5344CB8AC3E}">
        <p14:creationId xmlns:p14="http://schemas.microsoft.com/office/powerpoint/2010/main" val="147265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NIRCam Pre-imaging for 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fixed orient assignment is required in order to plan for a NIRSpec MOS observation</a:t>
            </a:r>
          </a:p>
          <a:p>
            <a:endParaRPr lang="en-US" dirty="0" smtClean="0"/>
          </a:p>
          <a:p>
            <a:r>
              <a:rPr lang="en-US" dirty="0" smtClean="0"/>
              <a:t>Each of the two NIRCam modules covers a 140”x140” area with a 40” gap JWST</a:t>
            </a:r>
          </a:p>
          <a:p>
            <a:endParaRPr lang="en-US" dirty="0" smtClean="0"/>
          </a:p>
          <a:p>
            <a:r>
              <a:rPr lang="en-US" dirty="0" smtClean="0"/>
              <a:t>MSA Quadrants footprint covers a 3.4’ x 3.6’ area and it is rotated 45 </a:t>
            </a:r>
            <a:r>
              <a:rPr lang="en-US" dirty="0" err="1" smtClean="0"/>
              <a:t>deg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5739" y="4109558"/>
            <a:ext cx="2817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Beck et al. 2016 Proc</a:t>
            </a:r>
            <a:r>
              <a:rPr lang="en-US" sz="1200" dirty="0"/>
              <a:t>. SPIE </a:t>
            </a:r>
            <a:r>
              <a:rPr lang="en-US" sz="1200" dirty="0" smtClean="0"/>
              <a:t>9910</a:t>
            </a:r>
          </a:p>
          <a:p>
            <a:r>
              <a:rPr lang="en-US" sz="1200" dirty="0" err="1" smtClean="0"/>
              <a:t>Ubeda</a:t>
            </a:r>
            <a:r>
              <a:rPr lang="en-US" sz="1200" dirty="0" smtClean="0"/>
              <a:t> et al.2016 Proc. SPIE 9910 </a:t>
            </a:r>
          </a:p>
        </p:txBody>
      </p:sp>
      <p:pic>
        <p:nvPicPr>
          <p:cNvPr id="5" name="Picture 4" descr="NIRSpec-Beck-SPIE2016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1" y="2687314"/>
            <a:ext cx="2879110" cy="21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NIRCam Pre-Imaging</a:t>
            </a:r>
            <a:endParaRPr lang="en-US" dirty="0"/>
          </a:p>
        </p:txBody>
      </p:sp>
      <p:pic>
        <p:nvPicPr>
          <p:cNvPr id="4" name="Picture 3" descr="NIRSpec-Beck-SPIE2016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184"/>
            <a:ext cx="895350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235" y="4001708"/>
            <a:ext cx="713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 will be provided with </a:t>
            </a:r>
            <a:r>
              <a:rPr lang="en-US" dirty="0"/>
              <a:t> Recommended NIRCam Dithers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NIRSpec Pre-Imaging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1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Toolbox</a:t>
            </a:r>
            <a:endParaRPr lang="en-US" dirty="0"/>
          </a:p>
        </p:txBody>
      </p:sp>
      <p:pic>
        <p:nvPicPr>
          <p:cNvPr id="5" name="Picture 4" descr="Proposal_Planning_Tool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2" y="796125"/>
            <a:ext cx="6886222" cy="3728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97" y="897790"/>
            <a:ext cx="1552577" cy="11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is an event driven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7" y="653940"/>
            <a:ext cx="8748000" cy="3823200"/>
          </a:xfrm>
        </p:spPr>
        <p:txBody>
          <a:bodyPr/>
          <a:lstStyle/>
          <a:p>
            <a:r>
              <a:rPr lang="en-US" dirty="0" smtClean="0"/>
              <a:t>Scheduling is done uploading a queue of activities to be executed sequentially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2750" y="1018238"/>
            <a:ext cx="87312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/>
              <a:t>Event driven commanding allows autonomous operations for 7-10 days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/>
              <a:t>From the list of activities, the on-board computer issues commands in real time to FSW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/>
              <a:t>Telemetry will tell if a command has been completed and allows to start the next one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 smtClean="0"/>
              <a:t>Automatic response to real time error by skipping affected observations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5" name="Picture 54" descr="JWST_OPS_MS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271"/>
            <a:ext cx="9144000" cy="21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3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Program, Observation and Visit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791"/>
            <a:ext cx="1462021" cy="1313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392" y="1058243"/>
            <a:ext cx="3819011" cy="2901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Program [P-1]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37507" y="1675553"/>
            <a:ext cx="1578757" cy="13845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 [O-1]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1023" y="1678035"/>
            <a:ext cx="1578757" cy="13845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</a:t>
            </a:r>
          </a:p>
          <a:p>
            <a:pPr algn="ctr"/>
            <a:r>
              <a:rPr lang="en-US" dirty="0" smtClean="0"/>
              <a:t>[O-2]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1763" y="967275"/>
            <a:ext cx="3595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Program</a:t>
            </a:r>
            <a:r>
              <a:rPr lang="en-US" sz="1400" dirty="0" smtClean="0"/>
              <a:t>: one </a:t>
            </a:r>
            <a:r>
              <a:rPr lang="en-US" sz="1400" dirty="0"/>
              <a:t>or more </a:t>
            </a:r>
            <a:r>
              <a:rPr lang="en-US" sz="1400" dirty="0" smtClean="0"/>
              <a:t>observations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452413" y="1296049"/>
            <a:ext cx="37409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Observation</a:t>
            </a:r>
            <a:r>
              <a:rPr lang="en-US" sz="1400" dirty="0" smtClean="0"/>
              <a:t>: realization of an </a:t>
            </a:r>
            <a:endParaRPr lang="en-US" sz="1400" dirty="0"/>
          </a:p>
          <a:p>
            <a:r>
              <a:rPr lang="en-US" sz="1400" dirty="0" smtClean="0"/>
              <a:t>Astronomer Proposal Tool </a:t>
            </a:r>
            <a:r>
              <a:rPr lang="en-US" sz="1400" b="1" dirty="0" smtClean="0"/>
              <a:t>APT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r>
              <a:rPr lang="en-US" sz="1400" b="1" dirty="0"/>
              <a:t>t</a:t>
            </a:r>
            <a:r>
              <a:rPr lang="en-US" sz="1400" b="1" dirty="0" smtClean="0"/>
              <a:t>emplate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 smtClean="0"/>
              <a:t>Visit</a:t>
            </a:r>
            <a:r>
              <a:rPr lang="en-US" sz="1400" dirty="0" smtClean="0"/>
              <a:t>: single element of an observation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hat can be executed with </a:t>
            </a:r>
            <a:r>
              <a:rPr lang="en-US" sz="1400" u="sng" dirty="0" smtClean="0"/>
              <a:t>one single</a:t>
            </a:r>
          </a:p>
          <a:p>
            <a:r>
              <a:rPr lang="en-US" sz="1400" dirty="0" smtClean="0"/>
              <a:t>guide star acquisition </a:t>
            </a:r>
            <a:endParaRPr lang="en-US" sz="1400" dirty="0" smtClean="0"/>
          </a:p>
          <a:p>
            <a:r>
              <a:rPr lang="en-US" sz="1400" dirty="0" smtClean="0"/>
              <a:t>(max duration 24hr)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801709" y="2848432"/>
            <a:ext cx="650215" cy="7760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VISIT [V-1]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483302" y="2895011"/>
            <a:ext cx="650215" cy="7760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VISIT [V-2]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482410" y="2853399"/>
            <a:ext cx="650215" cy="7760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VISIT [V-1]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022884" y="2917612"/>
            <a:ext cx="650215" cy="7760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VISIT [V-2]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580998" y="2999462"/>
            <a:ext cx="650215" cy="7760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VISIT [V-3]</a:t>
            </a:r>
            <a:endParaRPr lang="en-US" sz="1200" dirty="0"/>
          </a:p>
        </p:txBody>
      </p:sp>
      <p:sp>
        <p:nvSpPr>
          <p:cNvPr id="16" name="Left Brace 15"/>
          <p:cNvSpPr/>
          <p:nvPr/>
        </p:nvSpPr>
        <p:spPr>
          <a:xfrm>
            <a:off x="1219604" y="1087182"/>
            <a:ext cx="361614" cy="164909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1238975" y="2791672"/>
            <a:ext cx="361614" cy="10973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1118" y="4012504"/>
            <a:ext cx="792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scheduling system creates a sequence of visits to be executed</a:t>
            </a:r>
          </a:p>
          <a:p>
            <a:r>
              <a:rPr lang="en-US" dirty="0" smtClean="0"/>
              <a:t>[P1/O2/V2, P3/O1/V1, P2/O1/V2…..]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4" y="31394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6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dirty="0" smtClean="0"/>
              <a:t>JWST uses pre</a:t>
            </a:r>
            <a:r>
              <a:rPr lang="en-GB" dirty="0"/>
              <a:t>-defined observation </a:t>
            </a:r>
            <a:r>
              <a:rPr lang="en-GB" dirty="0" smtClean="0"/>
              <a:t>templates for each supported observing mode (see also </a:t>
            </a:r>
            <a:r>
              <a:rPr lang="en-GB" dirty="0" smtClean="0"/>
              <a:t>APT</a:t>
            </a:r>
            <a:r>
              <a:rPr lang="en-GB" dirty="0" smtClean="0"/>
              <a:t> </a:t>
            </a:r>
            <a:r>
              <a:rPr lang="en-GB" dirty="0" smtClean="0"/>
              <a:t>talk)</a:t>
            </a:r>
          </a:p>
          <a:p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Once the user select a specific instruments he/she can work with a specific set of </a:t>
            </a:r>
            <a:r>
              <a:rPr lang="en-GB" dirty="0" smtClean="0"/>
              <a:t>templates</a:t>
            </a:r>
          </a:p>
          <a:p>
            <a:pPr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72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Templates -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497" y="1000982"/>
            <a:ext cx="4765503" cy="109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717"/>
            <a:ext cx="4181331" cy="1199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6" y="2993066"/>
            <a:ext cx="4268260" cy="109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119" y="3015346"/>
            <a:ext cx="4405261" cy="10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Templates 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971200" cy="3823200"/>
          </a:xfrm>
        </p:spPr>
        <p:txBody>
          <a:bodyPr/>
          <a:lstStyle/>
          <a:p>
            <a:r>
              <a:rPr lang="en-GB" dirty="0" smtClean="0"/>
              <a:t>Within a template the user can select</a:t>
            </a:r>
          </a:p>
          <a:p>
            <a:pPr>
              <a:buFont typeface="Arial"/>
              <a:buChar char="•"/>
            </a:pPr>
            <a:r>
              <a:rPr lang="en-GB" dirty="0" smtClean="0"/>
              <a:t>Instrument configuration (Filters, Grating)</a:t>
            </a:r>
          </a:p>
          <a:p>
            <a:pPr>
              <a:buFont typeface="Arial"/>
              <a:buChar char="•"/>
            </a:pPr>
            <a:r>
              <a:rPr lang="en-GB" dirty="0" smtClean="0"/>
              <a:t>Detector configuration  (readout patter, number of exposures, exposure settings)</a:t>
            </a:r>
          </a:p>
          <a:p>
            <a:pPr>
              <a:buFont typeface="Arial"/>
              <a:buChar char="•"/>
            </a:pPr>
            <a:r>
              <a:rPr lang="en-GB" dirty="0" smtClean="0"/>
              <a:t>Dither patterns</a:t>
            </a:r>
          </a:p>
          <a:p>
            <a:pPr>
              <a:buFont typeface="Arial"/>
              <a:buChar char="•"/>
            </a:pPr>
            <a:r>
              <a:rPr lang="en-GB" dirty="0" smtClean="0"/>
              <a:t>Target acquisition parameters (if applicable)</a:t>
            </a:r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r>
              <a:rPr lang="en-GB" dirty="0"/>
              <a:t>The template approach </a:t>
            </a:r>
            <a:r>
              <a:rPr lang="en-GB" dirty="0" smtClean="0"/>
              <a:t>reduces </a:t>
            </a:r>
            <a:r>
              <a:rPr lang="en-GB" dirty="0"/>
              <a:t>some of the flexibility from the user point of view </a:t>
            </a:r>
            <a:r>
              <a:rPr lang="en-GB" dirty="0" smtClean="0"/>
              <a:t>  but allows </a:t>
            </a:r>
            <a:r>
              <a:rPr lang="en-GB" dirty="0"/>
              <a:t>a more simplified handling of the autonomous </a:t>
            </a:r>
            <a:r>
              <a:rPr lang="en-GB" dirty="0" smtClean="0"/>
              <a:t>operations of the observatory</a:t>
            </a:r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r>
              <a:rPr lang="en-GB" dirty="0"/>
              <a:t>Templates can and will be updated between cycles</a:t>
            </a:r>
          </a:p>
          <a:p>
            <a:endParaRPr lang="en-US" dirty="0"/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0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possible readout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593516"/>
            <a:ext cx="8748000" cy="3823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Each instrument team has defined several different optimal detector readout  patterns. Some of them strive to find a balance between maximum S/N and bandwidth limitation by averaging on board multiple reads.</a:t>
            </a:r>
          </a:p>
          <a:p>
            <a:pPr>
              <a:buFont typeface="Arial"/>
              <a:buChar char="•"/>
            </a:pPr>
            <a:r>
              <a:rPr lang="en-US" dirty="0" smtClean="0"/>
              <a:t>To increase the dynamic range </a:t>
            </a:r>
            <a:r>
              <a:rPr lang="en-US" dirty="0" smtClean="0"/>
              <a:t>many</a:t>
            </a:r>
            <a:r>
              <a:rPr lang="en-US" dirty="0" smtClean="0"/>
              <a:t> different </a:t>
            </a:r>
            <a:r>
              <a:rPr lang="en-US" dirty="0" err="1" smtClean="0"/>
              <a:t>subarrays</a:t>
            </a:r>
            <a:r>
              <a:rPr lang="en-US" dirty="0" smtClean="0"/>
              <a:t> </a:t>
            </a:r>
            <a:r>
              <a:rPr lang="en-US" dirty="0" smtClean="0"/>
              <a:t>are also defined</a:t>
            </a:r>
          </a:p>
          <a:p>
            <a:endParaRPr lang="en-US" dirty="0"/>
          </a:p>
        </p:txBody>
      </p:sp>
      <p:pic>
        <p:nvPicPr>
          <p:cNvPr id="4" name="Picture 3" descr="readout patte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" y="2179053"/>
            <a:ext cx="4383600" cy="2363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31895" y="1978527"/>
            <a:ext cx="4612105" cy="1833858"/>
            <a:chOff x="1618283" y="912860"/>
            <a:chExt cx="7525717" cy="5661043"/>
          </a:xfrm>
        </p:grpSpPr>
        <p:pic>
          <p:nvPicPr>
            <p:cNvPr id="6" name="Picture 5" descr="Screen Shot 2016-09-24 at 8.48.5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601" y="912860"/>
              <a:ext cx="5851399" cy="56610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 descr="Screen Shot 2016-09-24 at 8.48.3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283" y="919134"/>
              <a:ext cx="5491410" cy="5631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 descr="S3_3_Glasse_MIRI_Imaging_ppt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44" y="2489899"/>
            <a:ext cx="2286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 –I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Dithering is now a standard </a:t>
            </a:r>
            <a:r>
              <a:rPr lang="en-US" dirty="0" smtClean="0"/>
              <a:t>and recommended practice</a:t>
            </a:r>
          </a:p>
          <a:p>
            <a:endParaRPr lang="en-US" dirty="0"/>
          </a:p>
          <a:p>
            <a:r>
              <a:rPr lang="en-US" dirty="0" smtClean="0"/>
              <a:t>It allows to: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m</a:t>
            </a:r>
            <a:r>
              <a:rPr lang="en-US" dirty="0" smtClean="0"/>
              <a:t>itigate </a:t>
            </a:r>
            <a:r>
              <a:rPr lang="en-US" dirty="0" smtClean="0"/>
              <a:t>detector defects (low frequency flat field error, clusters of bad pixels)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b</a:t>
            </a:r>
            <a:r>
              <a:rPr lang="en-US" dirty="0" smtClean="0"/>
              <a:t>ridge </a:t>
            </a:r>
            <a:r>
              <a:rPr lang="en-US" dirty="0" smtClean="0"/>
              <a:t>gaps between detectors (for  imaging and spectral coverage)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mitigate</a:t>
            </a:r>
            <a:r>
              <a:rPr lang="en-US" dirty="0" smtClean="0"/>
              <a:t> </a:t>
            </a:r>
            <a:r>
              <a:rPr lang="en-US" dirty="0" smtClean="0"/>
              <a:t>persistence </a:t>
            </a:r>
            <a:r>
              <a:rPr lang="en-US" dirty="0" smtClean="0"/>
              <a:t>for bright objects in the field of view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improve </a:t>
            </a:r>
            <a:r>
              <a:rPr lang="en-US" dirty="0" smtClean="0"/>
              <a:t>spatial sampling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improve </a:t>
            </a:r>
            <a:r>
              <a:rPr lang="en-US" dirty="0" smtClean="0"/>
              <a:t>spectral sampling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834" y="2150113"/>
            <a:ext cx="508000" cy="1176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Primary</a:t>
            </a:r>
            <a:r>
              <a:rPr lang="en-US" dirty="0" smtClean="0"/>
              <a:t> </a:t>
            </a:r>
            <a:r>
              <a:rPr lang="en-US" sz="1600" dirty="0" smtClean="0"/>
              <a:t>Dither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18486" y="3358616"/>
            <a:ext cx="508000" cy="1163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Sub-Pixel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Dither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1954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f2760952-b3bb-408f-ace6-eb1e07642b8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10006</TotalTime>
  <Words>1497</Words>
  <Application>Microsoft Macintosh PowerPoint</Application>
  <PresentationFormat>On-screen Show (16:9)</PresentationFormat>
  <Paragraphs>247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ESA Presentation 16-9</vt:lpstr>
      <vt:lpstr>PowerPoint Presentation</vt:lpstr>
      <vt:lpstr>Introduction</vt:lpstr>
      <vt:lpstr>JWST is an event driven observatory</vt:lpstr>
      <vt:lpstr>Program, Observation and Visit</vt:lpstr>
      <vt:lpstr>Observing Templates</vt:lpstr>
      <vt:lpstr>Observing Templates - II</vt:lpstr>
      <vt:lpstr>Observing Templates -III</vt:lpstr>
      <vt:lpstr>Many possible readout patterns</vt:lpstr>
      <vt:lpstr>Dithering –I </vt:lpstr>
      <vt:lpstr>Dithering - II</vt:lpstr>
      <vt:lpstr>MOSAICS</vt:lpstr>
      <vt:lpstr>JWST Background sources</vt:lpstr>
      <vt:lpstr>Background -II</vt:lpstr>
      <vt:lpstr>Parallel Observations</vt:lpstr>
      <vt:lpstr>Pure Parallels</vt:lpstr>
      <vt:lpstr>Coordinated parallels</vt:lpstr>
      <vt:lpstr>Available coordinated parallels in cycle 1</vt:lpstr>
      <vt:lpstr>Attitude Constrain</vt:lpstr>
      <vt:lpstr>JWST Field of Regard</vt:lpstr>
      <vt:lpstr>Target Visibility per year</vt:lpstr>
      <vt:lpstr>Aperture Position Angle </vt:lpstr>
      <vt:lpstr>Visibility Tools</vt:lpstr>
      <vt:lpstr>General Target Visibility tool</vt:lpstr>
      <vt:lpstr>GTVT – Example 1</vt:lpstr>
      <vt:lpstr>GTVT – Example 2</vt:lpstr>
      <vt:lpstr>Example</vt:lpstr>
      <vt:lpstr>NIRCam Pre-imaging for MOS</vt:lpstr>
      <vt:lpstr>Planning NIRCam Pre-Imaging</vt:lpstr>
      <vt:lpstr>JWST Toolbox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Di Nicola, Massimiliano</dc:creator>
  <cp:keywords/>
  <dc:description/>
  <cp:lastModifiedBy>Marco Sirianni</cp:lastModifiedBy>
  <cp:revision>489</cp:revision>
  <cp:lastPrinted>2008-08-26T16:26:23Z</cp:lastPrinted>
  <dcterms:created xsi:type="dcterms:W3CDTF">2009-03-03T09:28:14Z</dcterms:created>
  <dcterms:modified xsi:type="dcterms:W3CDTF">2017-03-16T19:37:39Z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