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79"/>
  </p:notesMasterIdLst>
  <p:handoutMasterIdLst>
    <p:handoutMasterId r:id="rId80"/>
  </p:handoutMasterIdLst>
  <p:sldIdLst>
    <p:sldId id="463" r:id="rId2"/>
    <p:sldId id="555" r:id="rId3"/>
    <p:sldId id="554" r:id="rId4"/>
    <p:sldId id="477" r:id="rId5"/>
    <p:sldId id="556" r:id="rId6"/>
    <p:sldId id="562" r:id="rId7"/>
    <p:sldId id="487" r:id="rId8"/>
    <p:sldId id="449" r:id="rId9"/>
    <p:sldId id="504" r:id="rId10"/>
    <p:sldId id="470" r:id="rId11"/>
    <p:sldId id="468" r:id="rId12"/>
    <p:sldId id="464" r:id="rId13"/>
    <p:sldId id="563" r:id="rId14"/>
    <p:sldId id="564" r:id="rId15"/>
    <p:sldId id="591" r:id="rId16"/>
    <p:sldId id="565" r:id="rId17"/>
    <p:sldId id="539" r:id="rId18"/>
    <p:sldId id="510" r:id="rId19"/>
    <p:sldId id="522" r:id="rId20"/>
    <p:sldId id="523" r:id="rId21"/>
    <p:sldId id="524" r:id="rId22"/>
    <p:sldId id="525" r:id="rId23"/>
    <p:sldId id="526" r:id="rId24"/>
    <p:sldId id="527" r:id="rId25"/>
    <p:sldId id="528" r:id="rId26"/>
    <p:sldId id="529" r:id="rId27"/>
    <p:sldId id="530" r:id="rId28"/>
    <p:sldId id="512" r:id="rId29"/>
    <p:sldId id="515" r:id="rId30"/>
    <p:sldId id="532" r:id="rId31"/>
    <p:sldId id="567" r:id="rId32"/>
    <p:sldId id="520" r:id="rId33"/>
    <p:sldId id="521" r:id="rId34"/>
    <p:sldId id="517" r:id="rId35"/>
    <p:sldId id="513" r:id="rId36"/>
    <p:sldId id="561" r:id="rId37"/>
    <p:sldId id="560" r:id="rId38"/>
    <p:sldId id="568" r:id="rId39"/>
    <p:sldId id="569" r:id="rId40"/>
    <p:sldId id="570" r:id="rId41"/>
    <p:sldId id="571" r:id="rId42"/>
    <p:sldId id="572" r:id="rId43"/>
    <p:sldId id="573" r:id="rId44"/>
    <p:sldId id="592" r:id="rId45"/>
    <p:sldId id="507" r:id="rId46"/>
    <p:sldId id="508" r:id="rId47"/>
    <p:sldId id="514" r:id="rId48"/>
    <p:sldId id="575" r:id="rId49"/>
    <p:sldId id="574" r:id="rId50"/>
    <p:sldId id="466" r:id="rId51"/>
    <p:sldId id="439" r:id="rId52"/>
    <p:sldId id="576" r:id="rId53"/>
    <p:sldId id="577" r:id="rId54"/>
    <p:sldId id="590" r:id="rId55"/>
    <p:sldId id="540" r:id="rId56"/>
    <p:sldId id="541" r:id="rId57"/>
    <p:sldId id="509" r:id="rId58"/>
    <p:sldId id="578" r:id="rId59"/>
    <p:sldId id="469" r:id="rId60"/>
    <p:sldId id="582" r:id="rId61"/>
    <p:sldId id="585" r:id="rId62"/>
    <p:sldId id="559" r:id="rId63"/>
    <p:sldId id="586" r:id="rId64"/>
    <p:sldId id="593" r:id="rId65"/>
    <p:sldId id="587" r:id="rId66"/>
    <p:sldId id="589" r:id="rId67"/>
    <p:sldId id="588" r:id="rId68"/>
    <p:sldId id="481" r:id="rId69"/>
    <p:sldId id="473" r:id="rId70"/>
    <p:sldId id="474" r:id="rId71"/>
    <p:sldId id="558" r:id="rId72"/>
    <p:sldId id="467" r:id="rId73"/>
    <p:sldId id="444" r:id="rId74"/>
    <p:sldId id="475" r:id="rId75"/>
    <p:sldId id="506" r:id="rId76"/>
    <p:sldId id="505" r:id="rId77"/>
    <p:sldId id="542" r:id="rId78"/>
  </p:sldIdLst>
  <p:sldSz cx="9144000" cy="6858000" type="screen4x3"/>
  <p:notesSz cx="6858000" cy="9199563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6666FF"/>
    <a:srgbClr val="FF6600"/>
    <a:srgbClr val="FFFFFF"/>
    <a:srgbClr val="66FFFF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86427" autoAdjust="0"/>
  </p:normalViewPr>
  <p:slideViewPr>
    <p:cSldViewPr snapToGrid="0">
      <p:cViewPr varScale="1">
        <p:scale>
          <a:sx n="91" d="100"/>
          <a:sy n="91" d="100"/>
        </p:scale>
        <p:origin x="-600" y="-104"/>
      </p:cViewPr>
      <p:guideLst>
        <p:guide orient="horz" pos="2095"/>
        <p:guide pos="4294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7115638-460C-5440-91F0-CC5A2D92C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3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fld id="{21B5D0DB-42D1-FF4C-BFB7-B45FBCC54F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5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-docs-stage.stsci.edu/display/JTI/NIRCam+Field+of+View" TargetMode="External"/><Relationship Id="rId4" Type="http://schemas.openxmlformats.org/officeDocument/2006/relationships/hyperlink" Target="https://jwst-docs-stage.stsci.edu/display/JTI/NIRCam+Detectors" TargetMode="External"/><Relationship Id="rId5" Type="http://schemas.openxmlformats.org/officeDocument/2006/relationships/hyperlink" Target="https://jwst-docs.stsci.edu/display/JTI/NIRCam+Detector+Subarrays" TargetMode="External"/><Relationship Id="rId6" Type="http://schemas.openxmlformats.org/officeDocument/2006/relationships/hyperlink" Target="https://jwst-docs.stsci.edu/display/JTI/NIRCam+Detector+Readout+Patterns" TargetMode="External"/><Relationship Id="rId7" Type="http://schemas.openxmlformats.org/officeDocument/2006/relationships/hyperlink" Target="https://jwst-docs.stsci.edu/display/JTI/NIRCam+Primary+Dithers+and+Mosaic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256x</a:t>
            </a:r>
            <a:r>
              <a:rPr lang="en-US" baseline="0" dirty="0" smtClean="0"/>
              <a:t> for full array = 6 magnitudes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1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8713" y="690563"/>
            <a:ext cx="4600575" cy="34496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70108"/>
            <a:ext cx="5485778" cy="41388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WFC3-IR</a:t>
            </a:r>
            <a:r>
              <a:rPr lang="en-US" baseline="0" dirty="0" smtClean="0"/>
              <a:t> is 123”x136”</a:t>
            </a:r>
          </a:p>
          <a:p>
            <a:r>
              <a:rPr lang="en-US" baseline="0" dirty="0" smtClean="0"/>
              <a:t>Imagine a WFC3 image with 5”/0.13=40 pixels gap between quadrants.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1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err="1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NIRCam's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 2 modules operate in parallel to observe a 9.7 arcmin²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3"/>
              </a:rPr>
              <a:t>field of view consisting of two 2.2' × 2.2' fields separated by a ~44" gap. Gaps of ~5" also separate the 4 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4"/>
              </a:rPr>
              <a:t>detectors in each short wavelength module. If full-field imaging is not required, individual modules or smaller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5"/>
              </a:rPr>
              <a:t>subarrays may be used to increase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6"/>
              </a:rPr>
              <a:t>readout speeds and reduce data volumes. To cover larger areas, </a:t>
            </a:r>
            <a:r>
              <a:rPr kumimoji="1" lang="en-US" sz="1200" kern="120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  <a:hlinkClick r:id="rId7"/>
              </a:rPr>
              <a:t>mosaics are best obtained in combination with primary dithers.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5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</a:t>
            </a:r>
            <a:r>
              <a:rPr lang="en-US" dirty="0" err="1" smtClean="0"/>
              <a:t>distorsion</a:t>
            </a:r>
            <a:r>
              <a:rPr lang="en-US" dirty="0" smtClean="0"/>
              <a:t> &lt; 2%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4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Medium Chief Ray</a:t>
            </a:r>
            <a:r>
              <a:rPr lang="en-US" baseline="0" dirty="0" smtClean="0"/>
              <a:t> coordinates, centered on the middle of </a:t>
            </a:r>
            <a:r>
              <a:rPr lang="en-US" baseline="0" dirty="0" err="1" smtClean="0"/>
              <a:t>NIRCam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FULL 3 and 3TIGHT patterns each include two horizontal shifts of 58" (116" total).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They require at least 1 new guide star (58”</a:t>
            </a:r>
            <a:r>
              <a:rPr kumimoji="1" lang="en-US" sz="1200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is ok at l&lt;30deg)</a:t>
            </a:r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ANGLE</a:t>
            </a:r>
            <a:r>
              <a:rPr lang="en-US" baseline="0" dirty="0" smtClean="0"/>
              <a:t> MANOUVERS &lt;20” take &gt;20”; accuracy 5mas/pixel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1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noise goes from 20 (CDS) to 12</a:t>
            </a:r>
            <a:r>
              <a:rPr lang="en-US" baseline="0" dirty="0" smtClean="0"/>
              <a:t> (effective)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2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9624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2"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11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r>
              <a:rPr lang="en-US" dirty="0" smtClean="0"/>
              <a:t>/70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F21F2-2B22-1647-A219-FC52846A2E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50800"/>
            <a:ext cx="2100263" cy="6029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50800"/>
            <a:ext cx="6153150" cy="6029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B05FF3-E888-DE41-A8C3-E898EA68762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50800"/>
            <a:ext cx="7772400" cy="877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7675" y="1195388"/>
            <a:ext cx="8405813" cy="48847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495550" cy="319087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725" y="6538913"/>
            <a:ext cx="2895600" cy="31908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330200"/>
          </a:xfrm>
        </p:spPr>
        <p:txBody>
          <a:bodyPr/>
          <a:lstStyle>
            <a:lvl1pPr>
              <a:defRPr smtClean="0"/>
            </a:lvl1pPr>
          </a:lstStyle>
          <a:p>
            <a:fld id="{28E092BB-9EAF-4544-8B37-489F3D32CE5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r>
              <a:rPr lang="en-US" dirty="0" smtClean="0"/>
              <a:t>/70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10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11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r>
              <a:rPr lang="en-US" dirty="0" smtClean="0"/>
              <a:t>/70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1195388"/>
            <a:ext cx="4125913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195388"/>
            <a:ext cx="4127500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064981-64A0-1644-BEFF-AD268E72FB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3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13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14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r>
              <a:rPr lang="en-US" dirty="0" smtClean="0"/>
              <a:t>/70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917B21-DE8D-F344-B1D8-94CE7FCEE9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1A77C7-9294-7542-B4F5-E4093073C82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A655BA-0772-C34F-B2E6-80A4F9999D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867077" y="50800"/>
            <a:ext cx="62893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 smtClean="0"/>
              <a:pPr/>
              <a:t>‹#›</a:t>
            </a:fld>
            <a:r>
              <a:rPr lang="en-US" dirty="0" smtClean="0"/>
              <a:t>/70</a:t>
            </a:r>
            <a:endParaRPr lang="en-US" dirty="0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5" y="1195388"/>
            <a:ext cx="8405813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8448" y="91647"/>
            <a:ext cx="589064" cy="796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132014" y="221811"/>
            <a:ext cx="663877" cy="549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743885" y="351812"/>
            <a:ext cx="755915" cy="27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551801" y="170953"/>
            <a:ext cx="592199" cy="6716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/>
  <p:hf hdr="0" ft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u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t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wmf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87724" y="3609359"/>
            <a:ext cx="69559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7200" dirty="0" smtClean="0">
                <a:solidFill>
                  <a:srgbClr val="000000"/>
                </a:solidFill>
              </a:rPr>
              <a:t>JWST </a:t>
            </a:r>
            <a:r>
              <a:rPr lang="en-US" sz="7200" dirty="0" smtClean="0">
                <a:solidFill>
                  <a:srgbClr val="FF0000"/>
                </a:solidFill>
              </a:rPr>
              <a:t>Imaging</a:t>
            </a:r>
          </a:p>
          <a:p>
            <a:pPr algn="l"/>
            <a:endParaRPr lang="en-US" sz="3200" dirty="0" smtClean="0"/>
          </a:p>
          <a:p>
            <a:pPr algn="l"/>
            <a:r>
              <a:rPr lang="en-US" sz="2800" dirty="0" smtClean="0"/>
              <a:t>M</a:t>
            </a:r>
            <a:r>
              <a:rPr lang="en-US" sz="2800" dirty="0" smtClean="0"/>
              <a:t>. </a:t>
            </a:r>
            <a:r>
              <a:rPr lang="en-US" sz="2800" dirty="0" err="1" smtClean="0"/>
              <a:t>Robberto</a:t>
            </a:r>
            <a:r>
              <a:rPr lang="en-US" sz="2800" dirty="0" smtClean="0"/>
              <a:t> </a:t>
            </a:r>
            <a:r>
              <a:rPr lang="en-US" sz="2800" dirty="0" smtClean="0"/>
              <a:t> </a:t>
            </a:r>
          </a:p>
          <a:p>
            <a:pPr algn="l"/>
            <a:r>
              <a:rPr lang="en-US" sz="1800" dirty="0" smtClean="0"/>
              <a:t>JWST/</a:t>
            </a:r>
            <a:r>
              <a:rPr lang="en-US" sz="1800" dirty="0" err="1" smtClean="0"/>
              <a:t>NIRCam</a:t>
            </a:r>
            <a:r>
              <a:rPr lang="en-US" sz="1800" dirty="0" smtClean="0"/>
              <a:t> Team Lead - </a:t>
            </a:r>
            <a:r>
              <a:rPr lang="en-US" sz="1800" dirty="0" err="1" smtClean="0"/>
              <a:t>STScI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5348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 descr="Screen Shot 2016-04-18 at 2.0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0" y="1235162"/>
            <a:ext cx="7399197" cy="5296268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789876" y="0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Vital Statistics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04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Screen Shot 2016-04-18 at 12.4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9" y="968498"/>
            <a:ext cx="7095031" cy="5852639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46352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Passbands</a:t>
            </a:r>
            <a:r>
              <a:rPr lang="en-US" sz="2800" dirty="0" smtClean="0">
                <a:solidFill>
                  <a:schemeClr val="tx2"/>
                </a:solidFill>
              </a:rPr>
              <a:t> and Throughput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38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A8917B21-DE8D-F344-B1D8-94CE7FCEE90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HUDF: WFC3/IR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NIRCam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76" y="1124857"/>
            <a:ext cx="7495016" cy="562126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5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NIRISS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13</a:t>
            </a:fld>
            <a:r>
              <a:rPr lang="en-US" dirty="0" smtClean="0"/>
              <a:t>/18</a:t>
            </a:r>
            <a:endParaRPr lang="en-US" dirty="0"/>
          </a:p>
        </p:txBody>
      </p:sp>
      <p:pic>
        <p:nvPicPr>
          <p:cNvPr id="5" name="Picture 4" descr="Screen Shot 2017-03-16 at 4.35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10" y="3041648"/>
            <a:ext cx="7607300" cy="344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0057" y="1234574"/>
            <a:ext cx="44807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/>
              <a:t>Field of View: 2.2’x2.2’ </a:t>
            </a:r>
            <a:endParaRPr lang="en-US" sz="28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Plate </a:t>
            </a:r>
            <a:r>
              <a:rPr lang="en-US" sz="2800" dirty="0"/>
              <a:t>Scale: 65 </a:t>
            </a:r>
            <a:r>
              <a:rPr lang="en-US" sz="2800" dirty="0" smtClean="0"/>
              <a:t>mas/pix 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err="1" smtClean="0"/>
              <a:t>Nyquist</a:t>
            </a:r>
            <a:r>
              <a:rPr lang="en-US" sz="2800" dirty="0" smtClean="0"/>
              <a:t> </a:t>
            </a:r>
            <a:r>
              <a:rPr lang="en-US" sz="2800" dirty="0"/>
              <a:t>Sampled at 4 </a:t>
            </a:r>
            <a:r>
              <a:rPr lang="en-US" sz="2800" dirty="0" err="1"/>
              <a:t>μm</a:t>
            </a:r>
            <a:r>
              <a:rPr lang="en-US" sz="2800" dirty="0"/>
              <a:t> </a:t>
            </a:r>
            <a:endParaRPr lang="en-US" sz="2800" dirty="0"/>
          </a:p>
          <a:p>
            <a:pPr algn="l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277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14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 descr="Screen Shot 2017-03-16 at 5.08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23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2879" y="5945577"/>
            <a:ext cx="2673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(Looking down from M2)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67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15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785" y="0"/>
            <a:ext cx="6911578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993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16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4565" y="1263435"/>
            <a:ext cx="481413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/>
              <a:t>Field of View: 74”x113” </a:t>
            </a:r>
            <a:endParaRPr lang="en-US" sz="2800" dirty="0" smtClean="0"/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Plate </a:t>
            </a:r>
            <a:r>
              <a:rPr lang="en-US" sz="2800" dirty="0"/>
              <a:t>Scale: 110 </a:t>
            </a:r>
            <a:r>
              <a:rPr lang="en-US" sz="2800" dirty="0" smtClean="0"/>
              <a:t>mas/pix 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err="1" smtClean="0"/>
              <a:t>Nyquist</a:t>
            </a:r>
            <a:r>
              <a:rPr lang="en-US" sz="2800" dirty="0" smtClean="0"/>
              <a:t> </a:t>
            </a:r>
            <a:r>
              <a:rPr lang="en-US" sz="2800" dirty="0"/>
              <a:t>Sampled at 7 </a:t>
            </a:r>
            <a:r>
              <a:rPr lang="en-US" sz="2800" dirty="0" err="1"/>
              <a:t>μm</a:t>
            </a:r>
            <a:r>
              <a:rPr lang="en-US" sz="2800" dirty="0"/>
              <a:t> </a:t>
            </a:r>
            <a:endParaRPr lang="en-US" sz="2800" dirty="0"/>
          </a:p>
          <a:p>
            <a:pPr marL="285750" indent="-285750" algn="l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094"/>
            <a:ext cx="9144000" cy="270166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65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imaging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675" y="1027907"/>
            <a:ext cx="8405813" cy="4884737"/>
          </a:xfrm>
        </p:spPr>
        <p:txBody>
          <a:bodyPr/>
          <a:lstStyle/>
          <a:p>
            <a:r>
              <a:rPr lang="en-US" sz="2000" dirty="0" smtClean="0"/>
              <a:t>Select Module: </a:t>
            </a:r>
          </a:p>
          <a:p>
            <a:pPr lvl="1"/>
            <a:r>
              <a:rPr lang="en-US" sz="1800" dirty="0" smtClean="0"/>
              <a:t>ALL, [A], B</a:t>
            </a:r>
            <a:endParaRPr lang="en-US" sz="1800" dirty="0" smtClean="0"/>
          </a:p>
          <a:p>
            <a:r>
              <a:rPr lang="en-US" sz="2000" dirty="0" smtClean="0"/>
              <a:t>Select </a:t>
            </a:r>
            <a:r>
              <a:rPr lang="en-US" sz="2000" dirty="0" err="1" smtClean="0"/>
              <a:t>Subarray</a:t>
            </a:r>
            <a:endParaRPr lang="en-US" sz="2000" dirty="0" smtClean="0"/>
          </a:p>
          <a:p>
            <a:pPr lvl="1"/>
            <a:r>
              <a:rPr lang="en-US" sz="1800" dirty="0" smtClean="0"/>
              <a:t>FULL, </a:t>
            </a:r>
            <a:r>
              <a:rPr lang="en-US" sz="1800" dirty="0"/>
              <a:t>SUB64P, SUB160, SUB160P, SUB320, SUB400P, </a:t>
            </a:r>
            <a:r>
              <a:rPr lang="en-US" sz="1800" dirty="0" smtClean="0"/>
              <a:t>SUB640</a:t>
            </a:r>
          </a:p>
          <a:p>
            <a:r>
              <a:rPr lang="en-US" sz="2000" dirty="0" smtClean="0"/>
              <a:t>Select Dither Pattern</a:t>
            </a:r>
          </a:p>
          <a:p>
            <a:r>
              <a:rPr lang="en-US" sz="2000" dirty="0" smtClean="0"/>
              <a:t>Select Filter Pair</a:t>
            </a:r>
          </a:p>
          <a:p>
            <a:pPr lvl="1"/>
            <a:r>
              <a:rPr lang="en-US" sz="1800" dirty="0" smtClean="0"/>
              <a:t>Readout pattern</a:t>
            </a:r>
          </a:p>
          <a:p>
            <a:pPr lvl="1"/>
            <a:r>
              <a:rPr lang="en-US" sz="1800" dirty="0" smtClean="0"/>
              <a:t>Number of groups</a:t>
            </a:r>
          </a:p>
          <a:p>
            <a:pPr lvl="1"/>
            <a:r>
              <a:rPr lang="en-US" sz="1800" dirty="0" smtClean="0"/>
              <a:t>Number of integrations  </a:t>
            </a:r>
          </a:p>
          <a:p>
            <a:pPr marL="457200" lvl="1" indent="0">
              <a:buNone/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17</a:t>
            </a:fld>
            <a:r>
              <a:rPr lang="en-US" dirty="0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61860"/>
            <a:ext cx="9144000" cy="1535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547" y="4548904"/>
            <a:ext cx="682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Operational ordering for dithers, filter changes, and mosaics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7369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Dithers </a:t>
            </a:r>
            <a:r>
              <a:rPr lang="en-US" dirty="0" smtClean="0"/>
              <a:t>and Mosaics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18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0186" y="1787510"/>
            <a:ext cx="3288080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Primary Dithers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FULL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INTRAMODULE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INTRASCA</a:t>
            </a:r>
          </a:p>
          <a:p>
            <a:pPr marL="285750" indent="-285750" algn="l">
              <a:buFont typeface="Arial"/>
              <a:buChar char="•"/>
            </a:pPr>
            <a:r>
              <a:rPr lang="en-US" sz="3200" dirty="0" err="1" smtClean="0"/>
              <a:t>Subpixel</a:t>
            </a:r>
            <a:r>
              <a:rPr lang="en-US" sz="3200" dirty="0" smtClean="0"/>
              <a:t> </a:t>
            </a:r>
          </a:p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Small-grid</a:t>
            </a:r>
          </a:p>
          <a:p>
            <a:pPr marL="285750" indent="-285750" algn="l">
              <a:buFont typeface="Arial"/>
              <a:buChar char="•"/>
            </a:pPr>
            <a:endParaRPr lang="en-US" sz="3200" dirty="0" smtClean="0"/>
          </a:p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Mosaics</a:t>
            </a:r>
            <a:endParaRPr lang="en-US" sz="3200" dirty="0"/>
          </a:p>
        </p:txBody>
      </p:sp>
      <p:sp>
        <p:nvSpPr>
          <p:cNvPr id="7" name="Left Brace 6"/>
          <p:cNvSpPr/>
          <p:nvPr/>
        </p:nvSpPr>
        <p:spPr bwMode="auto">
          <a:xfrm flipH="1">
            <a:off x="4647008" y="1898120"/>
            <a:ext cx="488424" cy="2456388"/>
          </a:xfrm>
          <a:prstGeom prst="leftBrace">
            <a:avLst>
              <a:gd name="adj1" fmla="val 8333"/>
              <a:gd name="adj2" fmla="val 49485"/>
            </a:avLst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5458" y="2847179"/>
            <a:ext cx="3672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Pre-Canned menu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No filter change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849332" y="4827912"/>
            <a:ext cx="4083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User defined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Filter can be changed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749131" y="5150042"/>
            <a:ext cx="781479" cy="139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026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NIRCam</a:t>
            </a:r>
            <a:r>
              <a:rPr lang="en-US" dirty="0"/>
              <a:t> Primary </a:t>
            </a:r>
            <a:r>
              <a:rPr lang="en-US" dirty="0" smtClean="0"/>
              <a:t>Dithers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2555" y="1769880"/>
            <a:ext cx="8405813" cy="488473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NIRCam</a:t>
            </a:r>
            <a:r>
              <a:rPr lang="en-US" dirty="0"/>
              <a:t> primary dither patterns were designed for three general </a:t>
            </a:r>
            <a:r>
              <a:rPr lang="en-US" dirty="0">
                <a:solidFill>
                  <a:srgbClr val="FF0000"/>
                </a:solidFill>
              </a:rPr>
              <a:t>sizes of targets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FULL</a:t>
            </a:r>
            <a:r>
              <a:rPr lang="en-US" dirty="0"/>
              <a:t>: Large fields without gaps, including mosaics (tiled </a:t>
            </a:r>
            <a:r>
              <a:rPr lang="en-US" dirty="0" err="1"/>
              <a:t>pointings</a:t>
            </a:r>
            <a:r>
              <a:rPr lang="en-US" dirty="0"/>
              <a:t>) of larger areas 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INTRAMODULE</a:t>
            </a:r>
            <a:r>
              <a:rPr lang="en-US" dirty="0"/>
              <a:t>: Objects smaller than the individual modules (&lt; 110" across)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INTRASCA</a:t>
            </a:r>
            <a:r>
              <a:rPr lang="en-US" dirty="0"/>
              <a:t>: Objects smaller than the individual SCA detectors (&lt; 50" or &lt; 100" across when optimizing for short or long wavelength observations, respectively)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19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261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608"/>
            <a:ext cx="9144000" cy="21101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6677" y="-41255"/>
            <a:ext cx="17364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Direct </a:t>
            </a:r>
            <a:r>
              <a:rPr lang="en-US" dirty="0" smtClean="0">
                <a:solidFill>
                  <a:srgbClr val="FFFF00"/>
                </a:solidFill>
              </a:rPr>
              <a:t>Imaging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11262"/>
            <a:ext cx="9144000" cy="174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8352"/>
            <a:ext cx="9144000" cy="1746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037" y="4748917"/>
            <a:ext cx="559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Contrast </a:t>
            </a:r>
            <a:r>
              <a:rPr lang="en-US" dirty="0" smtClean="0">
                <a:solidFill>
                  <a:srgbClr val="FFFF00"/>
                </a:solidFill>
              </a:rPr>
              <a:t>Imaging</a:t>
            </a:r>
            <a:r>
              <a:rPr lang="en-US" dirty="0" smtClean="0">
                <a:solidFill>
                  <a:srgbClr val="FFFFFF"/>
                </a:solidFill>
              </a:rPr>
              <a:t>: Aperture Mask Interferometry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9954" y="2558705"/>
            <a:ext cx="407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Contrast </a:t>
            </a:r>
            <a:r>
              <a:rPr lang="en-US" dirty="0" smtClean="0">
                <a:solidFill>
                  <a:srgbClr val="FFFF00"/>
                </a:solidFill>
              </a:rPr>
              <a:t>Imaging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Coronography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0E1306-4BBF-834E-84AB-3E00627AB898}" type="slidenum">
              <a:rPr lang="en-US" smtClean="0"/>
              <a:pPr/>
              <a:t>2</a:t>
            </a:fld>
            <a:r>
              <a:rPr lang="en-US" smtClean="0"/>
              <a:t>/70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388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FULL</a:t>
            </a:r>
            <a:r>
              <a:rPr lang="en-US" dirty="0"/>
              <a:t> Dither </a:t>
            </a:r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675" y="1559276"/>
            <a:ext cx="8405813" cy="474456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dirty="0" err="1"/>
              <a:t>NIRCam</a:t>
            </a:r>
            <a:r>
              <a:rPr lang="en-US" sz="2400" dirty="0"/>
              <a:t> FULL dither patterns </a:t>
            </a:r>
            <a:r>
              <a:rPr lang="en-US" sz="2400" dirty="0" smtClean="0"/>
              <a:t>provide </a:t>
            </a:r>
            <a:r>
              <a:rPr lang="en-US" sz="2400" dirty="0"/>
              <a:t>full </a:t>
            </a:r>
            <a:r>
              <a:rPr lang="en-US" sz="2400" dirty="0" smtClean="0"/>
              <a:t>field coverage  </a:t>
            </a:r>
            <a:r>
              <a:rPr lang="en-US" sz="2400" dirty="0" smtClean="0">
                <a:solidFill>
                  <a:srgbClr val="FF0000"/>
                </a:solidFill>
              </a:rPr>
              <a:t>filling the ~40” gap </a:t>
            </a:r>
            <a:r>
              <a:rPr lang="en-US" sz="2400" dirty="0" smtClean="0">
                <a:solidFill>
                  <a:srgbClr val="FF0000"/>
                </a:solidFill>
              </a:rPr>
              <a:t>between modules</a:t>
            </a:r>
            <a:r>
              <a:rPr lang="en-US" sz="2400" dirty="0" smtClean="0"/>
              <a:t>. </a:t>
            </a:r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400" dirty="0" smtClean="0"/>
              <a:t>They require </a:t>
            </a:r>
            <a:r>
              <a:rPr lang="en-US" sz="2400" dirty="0">
                <a:solidFill>
                  <a:srgbClr val="FF0000"/>
                </a:solidFill>
              </a:rPr>
              <a:t>multiple guide star acquisitions</a:t>
            </a:r>
            <a:r>
              <a:rPr lang="en-US" sz="2400" dirty="0"/>
              <a:t>, increasing overheads on observing time.  </a:t>
            </a:r>
            <a:endParaRPr lang="en-US" sz="2200" dirty="0" smtClean="0"/>
          </a:p>
          <a:p>
            <a:r>
              <a:rPr lang="en-US" sz="2400" dirty="0" smtClean="0"/>
              <a:t>FULL </a:t>
            </a:r>
            <a:r>
              <a:rPr lang="en-US" sz="2400" dirty="0"/>
              <a:t>dither patterns may be combined </a:t>
            </a:r>
            <a:r>
              <a:rPr lang="en-US" sz="2400" dirty="0" smtClean="0"/>
              <a:t>to do </a:t>
            </a:r>
            <a:r>
              <a:rPr lang="en-US" sz="2400" dirty="0" smtClean="0">
                <a:solidFill>
                  <a:srgbClr val="FF0000"/>
                </a:solidFill>
              </a:rPr>
              <a:t>mosaics</a:t>
            </a:r>
            <a:r>
              <a:rPr lang="en-US" sz="2400" dirty="0" smtClean="0"/>
              <a:t> of even </a:t>
            </a:r>
            <a:r>
              <a:rPr lang="en-US" sz="2400" dirty="0"/>
              <a:t>larger areas.  </a:t>
            </a: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20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 descr="Screen Shot 2017-03-16 at 5.21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57" y="4112076"/>
            <a:ext cx="4048048" cy="262103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092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21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48"/>
            <a:ext cx="9144000" cy="5486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928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50"/>
            <a:ext cx="9144000" cy="5486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771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49"/>
            <a:ext cx="9144000" cy="5486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172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49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24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1065" y="4262608"/>
            <a:ext cx="13025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3</a:t>
            </a:r>
            <a:r>
              <a:rPr lang="en-US" sz="2800" dirty="0" smtClean="0">
                <a:solidFill>
                  <a:srgbClr val="FFFF00"/>
                </a:solidFill>
              </a:rPr>
              <a:t>: 18%</a:t>
            </a: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2: 71%</a:t>
            </a:r>
            <a:endParaRPr lang="en-US" sz="2800" dirty="0">
              <a:solidFill>
                <a:srgbClr val="FFFF00"/>
              </a:solidFill>
            </a:endParaRPr>
          </a:p>
          <a:p>
            <a:pPr algn="l"/>
            <a:r>
              <a:rPr lang="en-US" sz="2800" dirty="0" smtClean="0">
                <a:solidFill>
                  <a:srgbClr val="FFFF00"/>
                </a:solidFill>
              </a:rPr>
              <a:t>1: 11</a:t>
            </a:r>
            <a:r>
              <a:rPr lang="en-US" sz="2800" dirty="0" smtClean="0">
                <a:solidFill>
                  <a:srgbClr val="FFFF00"/>
                </a:solidFill>
              </a:rPr>
              <a:t>%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345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51"/>
            <a:ext cx="9144000" cy="5486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300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892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26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795431" y="3452497"/>
            <a:ext cx="103169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28:1% 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29: 6% 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30: 23%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31: 38%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32: 25%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33: 7%</a:t>
            </a:r>
          </a:p>
          <a:p>
            <a:pPr algn="l"/>
            <a:r>
              <a:rPr lang="en-US" dirty="0" smtClean="0">
                <a:solidFill>
                  <a:srgbClr val="FFFF00"/>
                </a:solidFill>
              </a:rPr>
              <a:t>34: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1%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36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INTRAMODULE</a:t>
            </a:r>
            <a:r>
              <a:rPr lang="en-US" dirty="0"/>
              <a:t> Dither </a:t>
            </a:r>
            <a:r>
              <a:rPr lang="en-US" dirty="0" smtClean="0"/>
              <a:t>Pattern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675" y="1891396"/>
            <a:ext cx="8405813" cy="4188729"/>
          </a:xfrm>
        </p:spPr>
        <p:txBody>
          <a:bodyPr/>
          <a:lstStyle/>
          <a:p>
            <a:r>
              <a:rPr lang="en-US" dirty="0"/>
              <a:t>INTRAMODULE </a:t>
            </a:r>
            <a:r>
              <a:rPr lang="en-US" dirty="0" smtClean="0"/>
              <a:t>dither </a:t>
            </a:r>
            <a:r>
              <a:rPr lang="en-US" dirty="0" smtClean="0">
                <a:solidFill>
                  <a:srgbClr val="FF0000"/>
                </a:solidFill>
              </a:rPr>
              <a:t>fills </a:t>
            </a:r>
            <a:r>
              <a:rPr lang="en-US" dirty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5” SCA </a:t>
            </a:r>
            <a:r>
              <a:rPr lang="en-US" dirty="0">
                <a:solidFill>
                  <a:srgbClr val="FF0000"/>
                </a:solidFill>
              </a:rPr>
              <a:t>gaps</a:t>
            </a:r>
            <a:r>
              <a:rPr lang="en-US" dirty="0"/>
              <a:t>, but not the </a:t>
            </a:r>
            <a:r>
              <a:rPr lang="en-US" dirty="0" smtClean="0"/>
              <a:t>40” gap </a:t>
            </a:r>
            <a:r>
              <a:rPr lang="en-US" dirty="0"/>
              <a:t>between modules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4x4 grid (up to 16 </a:t>
            </a:r>
            <a:r>
              <a:rPr lang="en-US" dirty="0" err="1" smtClean="0"/>
              <a:t>pointings</a:t>
            </a:r>
            <a:r>
              <a:rPr lang="en-US" dirty="0" smtClean="0"/>
              <a:t>); 22.5” across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Any </a:t>
            </a:r>
            <a:r>
              <a:rPr lang="en-US" dirty="0">
                <a:solidFill>
                  <a:srgbClr val="FF0000"/>
                </a:solidFill>
              </a:rPr>
              <a:t>number</a:t>
            </a:r>
            <a:r>
              <a:rPr lang="en-US" dirty="0"/>
              <a:t> of dither positions between 2 and 16 is allowed.  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Only </a:t>
            </a:r>
            <a:r>
              <a:rPr lang="en-US" dirty="0">
                <a:solidFill>
                  <a:srgbClr val="FF0000"/>
                </a:solidFill>
              </a:rPr>
              <a:t>one guide star </a:t>
            </a:r>
            <a:r>
              <a:rPr lang="en-US" dirty="0"/>
              <a:t>is required, reducing overheads.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27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01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49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Intramodule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28</a:t>
            </a:fld>
            <a:r>
              <a:rPr lang="en-US" smtClean="0"/>
              <a:t>/18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2625227" y="3712116"/>
            <a:ext cx="499930" cy="137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304338" y="5117153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1/3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890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854"/>
            <a:ext cx="914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Intramodule</a:t>
            </a:r>
            <a:r>
              <a:rPr lang="en-US" dirty="0" smtClean="0"/>
              <a:t> 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29</a:t>
            </a:fld>
            <a:r>
              <a:rPr lang="en-US" smtClean="0"/>
              <a:t>/18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527542" y="3642332"/>
            <a:ext cx="499930" cy="137801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078275" y="5047369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/16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941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5 at 8.1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548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3</a:t>
            </a:fld>
            <a:r>
              <a:rPr lang="en-US" smtClean="0"/>
              <a:t>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97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INTRASCA</a:t>
            </a:r>
            <a:r>
              <a:rPr lang="en-US" dirty="0"/>
              <a:t> Dither </a:t>
            </a:r>
            <a:r>
              <a:rPr lang="en-US" dirty="0" smtClean="0"/>
              <a:t>Patterns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675" y="1195389"/>
            <a:ext cx="8425885" cy="1846514"/>
          </a:xfrm>
        </p:spPr>
        <p:txBody>
          <a:bodyPr/>
          <a:lstStyle/>
          <a:p>
            <a:r>
              <a:rPr lang="en-US" dirty="0" smtClean="0"/>
              <a:t>INTRASCA </a:t>
            </a:r>
            <a:r>
              <a:rPr lang="en-US" dirty="0"/>
              <a:t>dither patterns are designed to observe </a:t>
            </a:r>
            <a:r>
              <a:rPr lang="en-US" dirty="0" smtClean="0">
                <a:solidFill>
                  <a:srgbClr val="FF0000"/>
                </a:solidFill>
              </a:rPr>
              <a:t>science </a:t>
            </a:r>
            <a:r>
              <a:rPr lang="en-US" dirty="0">
                <a:solidFill>
                  <a:srgbClr val="FF0000"/>
                </a:solidFill>
              </a:rPr>
              <a:t>targets </a:t>
            </a:r>
            <a:r>
              <a:rPr lang="en-US" dirty="0" smtClean="0">
                <a:solidFill>
                  <a:srgbClr val="FF0000"/>
                </a:solidFill>
              </a:rPr>
              <a:t>smaller than ~64”x64” </a:t>
            </a:r>
            <a:r>
              <a:rPr lang="en-US" dirty="0" smtClean="0"/>
              <a:t>with </a:t>
            </a:r>
            <a:r>
              <a:rPr lang="en-US" dirty="0"/>
              <a:t>various parts of a </a:t>
            </a:r>
            <a:r>
              <a:rPr lang="en-US" dirty="0" smtClean="0"/>
              <a:t>SW detector </a:t>
            </a:r>
            <a:r>
              <a:rPr lang="en-US" dirty="0"/>
              <a:t>(SCA) to mitigate </a:t>
            </a:r>
            <a:r>
              <a:rPr lang="en-US" dirty="0" smtClean="0"/>
              <a:t>flat-field </a:t>
            </a:r>
            <a:r>
              <a:rPr lang="en-US" dirty="0"/>
              <a:t>uncertainties.  </a:t>
            </a:r>
            <a:endParaRPr lang="en-US" dirty="0" smtClean="0"/>
          </a:p>
          <a:p>
            <a:r>
              <a:rPr lang="en-US" dirty="0" smtClean="0"/>
              <a:t>5x5 grid </a:t>
            </a:r>
            <a:r>
              <a:rPr lang="en-US" dirty="0"/>
              <a:t>(</a:t>
            </a:r>
            <a:r>
              <a:rPr lang="en-US" dirty="0" smtClean="0"/>
              <a:t>up to 25 </a:t>
            </a:r>
            <a:r>
              <a:rPr lang="en-US" dirty="0" err="1" smtClean="0"/>
              <a:t>pointings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30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2" name="Picture 1" descr="Screen Shot 2017-03-14 at 7.14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56" y="3621133"/>
            <a:ext cx="8089900" cy="1905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4898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073" y="97698"/>
            <a:ext cx="3600385" cy="2160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266" y="125611"/>
            <a:ext cx="3627614" cy="2176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12" y="2316822"/>
            <a:ext cx="3723774" cy="2234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696" y="2363363"/>
            <a:ext cx="3653049" cy="2191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75" y="4622454"/>
            <a:ext cx="3563081" cy="21378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872" y="4619686"/>
            <a:ext cx="3548053" cy="2128832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401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INTRASCA are optimized SW/LW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75" y="1103368"/>
            <a:ext cx="8229600" cy="5486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896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med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17" y="1102410"/>
            <a:ext cx="8229600" cy="5486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161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intraLWSCA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4" y="1103105"/>
            <a:ext cx="8229600" cy="5486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636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err="1" smtClean="0"/>
              <a:t>Subpixel</a:t>
            </a:r>
            <a:r>
              <a:rPr lang="en-US" dirty="0" smtClean="0"/>
              <a:t> </a:t>
            </a:r>
            <a:r>
              <a:rPr lang="en-US" dirty="0" smtClean="0"/>
              <a:t>Dithers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35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6487" y="1771830"/>
            <a:ext cx="72891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 err="1" smtClean="0"/>
              <a:t>Subpixel</a:t>
            </a:r>
            <a:r>
              <a:rPr lang="en-US" sz="2400" dirty="0" smtClean="0"/>
              <a:t> offsets for image resampling</a:t>
            </a:r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Intended for accurate photometry, especially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&lt; 2micron (SW)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&lt; 4micron  (LW)</a:t>
            </a:r>
          </a:p>
          <a:p>
            <a:pPr marL="742950" lvl="1" indent="-285750" algn="l">
              <a:buFont typeface="Arial"/>
              <a:buChar char="•"/>
            </a:pP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Steps are </a:t>
            </a:r>
            <a:r>
              <a:rPr lang="en-US" sz="2400" dirty="0" err="1" smtClean="0"/>
              <a:t>integer+fractional</a:t>
            </a:r>
            <a:r>
              <a:rPr lang="en-US" sz="2400" dirty="0" smtClean="0"/>
              <a:t> pixels (e.g. 2.5 pixels)</a:t>
            </a:r>
          </a:p>
          <a:p>
            <a:pPr marL="285750" indent="-285750" algn="l">
              <a:buFont typeface="Arial"/>
              <a:buChar char="•"/>
            </a:pPr>
            <a:endParaRPr lang="en-US" sz="2400" dirty="0"/>
          </a:p>
          <a:p>
            <a:pPr algn="l"/>
            <a:r>
              <a:rPr lang="en-US" sz="2400" dirty="0" smtClean="0"/>
              <a:t>Example:</a:t>
            </a:r>
            <a:endParaRPr lang="en-US" sz="2400" dirty="0"/>
          </a:p>
        </p:txBody>
      </p:sp>
      <p:pic>
        <p:nvPicPr>
          <p:cNvPr id="5" name="Picture 4" descr="Screen Shot 2017-03-14 at 10.1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581" y="4691127"/>
            <a:ext cx="2387600" cy="17907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496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smtClean="0"/>
              <a:t>Sub-pixel </a:t>
            </a:r>
            <a:r>
              <a:rPr lang="en-US" dirty="0" smtClean="0"/>
              <a:t>Dithers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36</a:t>
            </a:fld>
            <a:r>
              <a:rPr lang="en-US" dirty="0" smtClean="0"/>
              <a:t>/18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55" y="878149"/>
            <a:ext cx="5057500" cy="572316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893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NIRCAM small-grid dithers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SMALL:  &lt; 69 mas (~1 FGS pixel)</a:t>
            </a:r>
          </a:p>
          <a:p>
            <a:r>
              <a:rPr lang="en-US" dirty="0" smtClean="0"/>
              <a:t>Very FAST:  few seconds    </a:t>
            </a:r>
          </a:p>
          <a:p>
            <a:r>
              <a:rPr lang="en-US" dirty="0" smtClean="0"/>
              <a:t>Very PRECISE: ~2 mas/axis</a:t>
            </a:r>
          </a:p>
          <a:p>
            <a:endParaRPr lang="en-US" dirty="0" smtClean="0"/>
          </a:p>
          <a:p>
            <a:r>
              <a:rPr lang="en-US" dirty="0" smtClean="0"/>
              <a:t>Performed with Fine Steering Mirror (no telescope move)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Optimal for </a:t>
            </a:r>
            <a:r>
              <a:rPr lang="en-US" dirty="0" err="1" smtClean="0"/>
              <a:t>coronographic</a:t>
            </a:r>
            <a:r>
              <a:rPr lang="en-US" dirty="0" smtClean="0"/>
              <a:t> imaging </a:t>
            </a:r>
          </a:p>
          <a:p>
            <a:endParaRPr lang="en-US" dirty="0"/>
          </a:p>
          <a:p>
            <a:r>
              <a:rPr lang="en-US" dirty="0" smtClean="0"/>
              <a:t>Less than ideal for imaging (clusters of bad pixels)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37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536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NIRISS Dithers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NIRISS </a:t>
            </a:r>
            <a:r>
              <a:rPr lang="en-US" dirty="0"/>
              <a:t>Imaging </a:t>
            </a:r>
            <a:r>
              <a:rPr lang="en-US" dirty="0" smtClean="0"/>
              <a:t>is allowed in </a:t>
            </a:r>
            <a:r>
              <a:rPr lang="en-US" dirty="0"/>
              <a:t>pure or coordinated </a:t>
            </a:r>
            <a:r>
              <a:rPr lang="en-US" dirty="0" smtClean="0"/>
              <a:t>parallel mode, </a:t>
            </a:r>
            <a:r>
              <a:rPr lang="en-US" dirty="0"/>
              <a:t>since </a:t>
            </a:r>
            <a:r>
              <a:rPr lang="en-US" dirty="0" err="1"/>
              <a:t>NIRCam</a:t>
            </a:r>
            <a:r>
              <a:rPr lang="en-US" dirty="0"/>
              <a:t> is the better choice for all general imaging applications (e.g. bigger field of view, simultaneous blue/red channels, better PSF sampling) </a:t>
            </a:r>
            <a:endParaRPr lang="en-US" dirty="0"/>
          </a:p>
          <a:p>
            <a:pPr lvl="1"/>
            <a:r>
              <a:rPr lang="en-US" dirty="0" smtClean="0"/>
              <a:t>NIRISS </a:t>
            </a:r>
            <a:r>
              <a:rPr lang="en-US" dirty="0"/>
              <a:t>will necessarily follow dither pattern / mosaic strategy of “primary” instrument </a:t>
            </a:r>
            <a:endParaRPr lang="en-US" dirty="0" smtClean="0"/>
          </a:p>
          <a:p>
            <a:pPr lvl="1"/>
            <a:r>
              <a:rPr lang="en-US" dirty="0"/>
              <a:t>There is no support for t</a:t>
            </a:r>
            <a:r>
              <a:rPr lang="en-US" dirty="0" smtClean="0"/>
              <a:t>he </a:t>
            </a:r>
            <a:r>
              <a:rPr lang="en-US" dirty="0"/>
              <a:t>use of </a:t>
            </a:r>
            <a:r>
              <a:rPr lang="en-US" dirty="0" err="1"/>
              <a:t>subarrays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38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233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 DITHERS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MIRI is </a:t>
            </a:r>
            <a:r>
              <a:rPr lang="fi-FI" dirty="0" err="1" smtClean="0"/>
              <a:t>undersampled</a:t>
            </a:r>
            <a:r>
              <a:rPr lang="fi-FI" dirty="0" smtClean="0"/>
              <a:t> at λ&lt;7micron. </a:t>
            </a:r>
          </a:p>
          <a:p>
            <a:pPr marL="0" indent="0">
              <a:buNone/>
            </a:pPr>
            <a:r>
              <a:rPr lang="fi-FI" dirty="0" err="1" smtClean="0"/>
              <a:t>Dithering</a:t>
            </a:r>
            <a:r>
              <a:rPr lang="fi-FI" dirty="0" smtClean="0"/>
              <a:t> </a:t>
            </a:r>
            <a:r>
              <a:rPr lang="fi-FI" dirty="0" err="1" smtClean="0"/>
              <a:t>patterns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designed</a:t>
            </a:r>
            <a:r>
              <a:rPr lang="fi-FI" dirty="0" smtClean="0"/>
              <a:t> for PSF </a:t>
            </a:r>
            <a:r>
              <a:rPr lang="fi-FI" dirty="0" err="1" smtClean="0"/>
              <a:t>oversampling</a:t>
            </a:r>
            <a:r>
              <a:rPr lang="fi-FI" dirty="0" smtClean="0"/>
              <a:t>, </a:t>
            </a:r>
            <a:r>
              <a:rPr lang="fi-FI" dirty="0" err="1" smtClean="0"/>
              <a:t>bad</a:t>
            </a:r>
            <a:r>
              <a:rPr lang="fi-FI" dirty="0" smtClean="0"/>
              <a:t> </a:t>
            </a:r>
            <a:r>
              <a:rPr lang="fi-FI" dirty="0" err="1" smtClean="0"/>
              <a:t>pixel</a:t>
            </a:r>
            <a:r>
              <a:rPr lang="fi-FI" dirty="0" smtClean="0"/>
              <a:t> </a:t>
            </a:r>
            <a:r>
              <a:rPr lang="fi-FI" dirty="0" err="1" smtClean="0"/>
              <a:t>removal</a:t>
            </a:r>
            <a:r>
              <a:rPr lang="fi-FI" dirty="0" smtClean="0"/>
              <a:t> and </a:t>
            </a:r>
            <a:r>
              <a:rPr lang="fi-FI" dirty="0" err="1" smtClean="0"/>
              <a:t>self-calibration</a:t>
            </a:r>
            <a:r>
              <a:rPr lang="fi-FI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 smtClean="0"/>
              <a:t>2</a:t>
            </a:r>
            <a:r>
              <a:rPr lang="fi-FI" dirty="0"/>
              <a:t>-</a:t>
            </a:r>
            <a:r>
              <a:rPr lang="fi-FI" dirty="0" smtClean="0"/>
              <a:t>Points</a:t>
            </a: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 smtClean="0"/>
              <a:t>4</a:t>
            </a:r>
            <a:r>
              <a:rPr lang="fi-FI" dirty="0"/>
              <a:t>-</a:t>
            </a:r>
            <a:r>
              <a:rPr lang="fi-FI" dirty="0" smtClean="0"/>
              <a:t>Points 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 err="1" smtClean="0"/>
              <a:t>Reuleaux</a:t>
            </a: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 err="1" smtClean="0"/>
              <a:t>Cycling</a:t>
            </a:r>
            <a:endParaRPr lang="fi-FI" dirty="0" smtClean="0"/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0" indent="0">
              <a:buNone/>
            </a:pPr>
            <a:r>
              <a:rPr lang="en-US" sz="1800" dirty="0"/>
              <a:t>limited access options</a:t>
            </a:r>
            <a:r>
              <a:rPr lang="en-US" sz="18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Sparse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 smtClean="0"/>
              <a:t>No </a:t>
            </a:r>
            <a:r>
              <a:rPr lang="en-US" sz="1800" dirty="0"/>
              <a:t>Dithering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39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428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Field of View of JWST Instruments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Screen Shot 2017-03-16 at 4.11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900"/>
            <a:ext cx="9144000" cy="487920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175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point dithers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041863"/>
            <a:ext cx="8405813" cy="48847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 </a:t>
            </a:r>
            <a:r>
              <a:rPr lang="en-US" dirty="0"/>
              <a:t>exposures </a:t>
            </a:r>
            <a:r>
              <a:rPr lang="en-US" dirty="0" smtClean="0"/>
              <a:t>to avoid having </a:t>
            </a:r>
            <a:r>
              <a:rPr lang="en-US" dirty="0"/>
              <a:t>the peak of the PSF </a:t>
            </a:r>
            <a:r>
              <a:rPr lang="en-US" dirty="0" smtClean="0"/>
              <a:t>on the </a:t>
            </a:r>
            <a:r>
              <a:rPr lang="en-US" dirty="0"/>
              <a:t>same row or column. </a:t>
            </a:r>
            <a:endParaRPr lang="en-US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  <a:r>
              <a:rPr lang="en-US" sz="2000" dirty="0" smtClean="0"/>
              <a:t>GOALS:</a:t>
            </a:r>
            <a:endParaRPr lang="en-US" sz="2800" dirty="0" smtClean="0"/>
          </a:p>
          <a:p>
            <a:r>
              <a:rPr lang="en-US" sz="2000" dirty="0" smtClean="0"/>
              <a:t>simple </a:t>
            </a:r>
            <a:r>
              <a:rPr lang="en-US" sz="2000" dirty="0"/>
              <a:t>background subtraction </a:t>
            </a:r>
            <a:r>
              <a:rPr lang="en-US" sz="2000" dirty="0"/>
              <a:t> </a:t>
            </a:r>
            <a:r>
              <a:rPr lang="en-US" sz="2000" dirty="0" smtClean="0"/>
              <a:t>         </a:t>
            </a:r>
          </a:p>
          <a:p>
            <a:r>
              <a:rPr lang="en-US" sz="2000" dirty="0" smtClean="0"/>
              <a:t>minimizes </a:t>
            </a:r>
            <a:r>
              <a:rPr lang="en-US" sz="2000" dirty="0"/>
              <a:t>the effects of bad pixels, rows, and columns.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40</a:t>
            </a:fld>
            <a:r>
              <a:rPr lang="en-US" dirty="0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90" y="3253066"/>
            <a:ext cx="3129283" cy="3604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077" y="3317908"/>
            <a:ext cx="3292496" cy="367442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1875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points dithers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41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11" name="Picture 10" descr="Screen Shot 2017-03-16 at 6.0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175"/>
            <a:ext cx="9144000" cy="5609591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530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Reuleaux</a:t>
            </a:r>
            <a:r>
              <a:rPr lang="en-US" dirty="0" smtClean="0"/>
              <a:t>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820" y="748770"/>
            <a:ext cx="4924992" cy="26287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12 points </a:t>
            </a:r>
          </a:p>
          <a:p>
            <a:pPr marL="0" indent="0">
              <a:buNone/>
            </a:pPr>
            <a:r>
              <a:rPr lang="en-US" sz="2400" dirty="0"/>
              <a:t>- 3 different sizes (or "scales”)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err="1" smtClean="0"/>
              <a:t>Reuleaux</a:t>
            </a:r>
            <a:r>
              <a:rPr lang="en-US" sz="2000" dirty="0" smtClean="0"/>
              <a:t> Large</a:t>
            </a:r>
          </a:p>
          <a:p>
            <a:pPr lvl="1"/>
            <a:r>
              <a:rPr lang="en-US" sz="2000" dirty="0" err="1" smtClean="0"/>
              <a:t>Reuleaux</a:t>
            </a:r>
            <a:r>
              <a:rPr lang="en-US" sz="2000" dirty="0" smtClean="0"/>
              <a:t> Medium</a:t>
            </a:r>
          </a:p>
          <a:p>
            <a:pPr lvl="1"/>
            <a:r>
              <a:rPr lang="en-US" sz="2000" dirty="0" err="1" smtClean="0"/>
              <a:t>Reuleaux</a:t>
            </a:r>
            <a:r>
              <a:rPr lang="en-US" sz="2000" dirty="0" smtClean="0"/>
              <a:t> </a:t>
            </a:r>
            <a:r>
              <a:rPr lang="en-US" sz="2000" dirty="0"/>
              <a:t>Small</a:t>
            </a:r>
          </a:p>
          <a:p>
            <a:pPr marL="0" indent="0">
              <a:buNone/>
            </a:pPr>
            <a:r>
              <a:rPr lang="en-US" sz="1800" dirty="0" smtClean="0"/>
              <a:t>Suitable </a:t>
            </a:r>
            <a:r>
              <a:rPr lang="en-US" sz="1800" dirty="0"/>
              <a:t>for observing unresolved </a:t>
            </a:r>
            <a:r>
              <a:rPr lang="en-US" sz="1800" dirty="0" smtClean="0"/>
              <a:t>(</a:t>
            </a:r>
            <a:r>
              <a:rPr lang="en-US" sz="1800" dirty="0"/>
              <a:t>or barely resolved) sources. </a:t>
            </a:r>
            <a:r>
              <a:rPr lang="en-US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425" y="3419403"/>
            <a:ext cx="2027182" cy="20474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977" y="4483840"/>
            <a:ext cx="2060902" cy="237416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 descr="Screen Shot 2017-03-16 at 6.15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752" y="945270"/>
            <a:ext cx="2761386" cy="2684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8744" y="4748809"/>
            <a:ext cx="2929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Medium size </a:t>
            </a:r>
            <a:r>
              <a:rPr lang="en-US" sz="1400" dirty="0" err="1"/>
              <a:t>Reuleaux</a:t>
            </a:r>
            <a:r>
              <a:rPr lang="en-US" sz="1400" dirty="0"/>
              <a:t> pattern on the SUB64 array showing PSF diameters for 6λ/D at 25.5 </a:t>
            </a:r>
            <a:r>
              <a:rPr lang="en-US" sz="1400" dirty="0" err="1" smtClean="0"/>
              <a:t>μm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2280137" y="5960212"/>
            <a:ext cx="41882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Medium size </a:t>
            </a:r>
            <a:r>
              <a:rPr lang="en-US" sz="1400" dirty="0" err="1"/>
              <a:t>Reuleaux</a:t>
            </a:r>
            <a:r>
              <a:rPr lang="en-US" sz="1400" dirty="0"/>
              <a:t> pattern on the SUB64 </a:t>
            </a:r>
            <a:r>
              <a:rPr lang="en-US" sz="1400" dirty="0" smtClean="0"/>
              <a:t>showing </a:t>
            </a:r>
            <a:r>
              <a:rPr lang="en-US" sz="1400" dirty="0"/>
              <a:t>PSF diameters for 6λ/D at 7.7 </a:t>
            </a:r>
            <a:r>
              <a:rPr lang="en-US" sz="1400" dirty="0" err="1" smtClean="0"/>
              <a:t>μm</a:t>
            </a:r>
            <a:endParaRPr lang="en-US" sz="1400" dirty="0" smtClean="0"/>
          </a:p>
          <a:p>
            <a:r>
              <a:rPr lang="en-US" sz="1400" dirty="0" smtClean="0"/>
              <a:t>This is </a:t>
            </a:r>
            <a:r>
              <a:rPr lang="en-US" sz="1400" dirty="0"/>
              <a:t>the longest wavelength that fits entirely on the SUB64 at 6λ/D. 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949919" y="2648493"/>
            <a:ext cx="699815" cy="8147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418435" y="3782154"/>
            <a:ext cx="71384" cy="6046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99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135" y="860424"/>
            <a:ext cx="8405813" cy="48847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Cycling pattern consists of 311 </a:t>
            </a:r>
            <a:r>
              <a:rPr lang="en-US" sz="2400" dirty="0" smtClean="0"/>
              <a:t>points, randomly drawn from a </a:t>
            </a:r>
            <a:r>
              <a:rPr lang="en-US" sz="2400" dirty="0" err="1" smtClean="0"/>
              <a:t>gaussian</a:t>
            </a:r>
            <a:r>
              <a:rPr lang="en-US" sz="2400" dirty="0" smtClean="0"/>
              <a:t> distribution </a:t>
            </a:r>
          </a:p>
          <a:p>
            <a:pPr marL="0" indent="0">
              <a:buNone/>
            </a:pPr>
            <a:r>
              <a:rPr lang="en-US" sz="2400" dirty="0" smtClean="0"/>
              <a:t>- 3 </a:t>
            </a:r>
            <a:r>
              <a:rPr lang="en-US" sz="2400" dirty="0"/>
              <a:t>different sizes (or "</a:t>
            </a:r>
            <a:r>
              <a:rPr lang="en-US" sz="2400" dirty="0" smtClean="0"/>
              <a:t>scales”):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1) Cycling Large</a:t>
            </a:r>
            <a:br>
              <a:rPr lang="en-US" sz="2400" dirty="0"/>
            </a:br>
            <a:r>
              <a:rPr lang="en-US" sz="2400" dirty="0"/>
              <a:t>2) Cycling Medium</a:t>
            </a:r>
            <a:br>
              <a:rPr lang="en-US" sz="2400" dirty="0"/>
            </a:br>
            <a:r>
              <a:rPr lang="en-US" sz="2400" dirty="0"/>
              <a:t>3) Cycling Small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" y="3433361"/>
            <a:ext cx="3054656" cy="32990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134" y="3433361"/>
            <a:ext cx="3041733" cy="328507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775" y="3433361"/>
            <a:ext cx="2883427" cy="33217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68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Detectors: </a:t>
            </a:r>
            <a:r>
              <a:rPr lang="en-US" dirty="0" err="1" smtClean="0"/>
              <a:t>NIRCam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44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9" name="Picture 8" descr="Bad_sp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2726" y="-367431"/>
            <a:ext cx="6389764" cy="82691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3637" y="3477703"/>
            <a:ext cx="164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Largest defect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4040750" y="1962521"/>
            <a:ext cx="1428693" cy="5772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058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Detectors: Sampling </a:t>
            </a:r>
            <a:r>
              <a:rPr lang="en-US" dirty="0" smtClean="0"/>
              <a:t>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45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readout patter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327"/>
            <a:ext cx="9144000" cy="4930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5953" y="4774333"/>
            <a:ext cx="3228047" cy="1938992"/>
          </a:xfrm>
          <a:prstGeom prst="rect">
            <a:avLst/>
          </a:prstGeom>
          <a:solidFill>
            <a:srgbClr val="800080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One Exposure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Two integrations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Three Groups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Four Reads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One Skip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669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46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NIRCam readout patter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968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150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Readout Pattern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47</a:t>
            </a:fld>
            <a:r>
              <a:rPr lang="en-US" smtClean="0"/>
              <a:t>/18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31138" y="891868"/>
            <a:ext cx="7525717" cy="5661043"/>
            <a:chOff x="1618283" y="912860"/>
            <a:chExt cx="7525717" cy="5661043"/>
          </a:xfrm>
        </p:grpSpPr>
        <p:pic>
          <p:nvPicPr>
            <p:cNvPr id="4" name="Picture 3" descr="Screen Shot 2016-09-24 at 8.48.54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601" y="912860"/>
              <a:ext cx="5851399" cy="5661043"/>
            </a:xfrm>
            <a:prstGeom prst="rect">
              <a:avLst/>
            </a:prstGeom>
          </p:spPr>
        </p:pic>
        <p:pic>
          <p:nvPicPr>
            <p:cNvPr id="5" name="Picture 4" descr="Screen Shot 2016-09-24 at 8.48.3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283" y="919134"/>
              <a:ext cx="5491410" cy="5631791"/>
            </a:xfrm>
            <a:prstGeom prst="rect">
              <a:avLst/>
            </a:prstGeom>
          </p:spPr>
        </p:pic>
      </p:grp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581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48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 descr="Screen Shot 2017-03-16 at 6.4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56"/>
            <a:ext cx="9144000" cy="641572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9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Readout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49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 descr="Screen Shot 2017-03-16 at 6.4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4" y="898849"/>
            <a:ext cx="8833502" cy="59451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90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Modes</a:t>
            </a:r>
            <a:endParaRPr lang="en-US" dirty="0"/>
          </a:p>
        </p:txBody>
      </p:sp>
      <p:pic>
        <p:nvPicPr>
          <p:cNvPr id="4" name="Picture 3" descr="Screen Shot 2017-03-05 at 9.5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811"/>
            <a:ext cx="9144000" cy="503281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0E1306-4BBF-834E-84AB-3E00627AB898}" type="slidenum">
              <a:rPr lang="en-US" smtClean="0"/>
              <a:pPr/>
              <a:t>5</a:t>
            </a:fld>
            <a:r>
              <a:rPr lang="en-US" smtClean="0"/>
              <a:t>/70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</a:t>
            </a:r>
            <a:r>
              <a:rPr lang="en-US" dirty="0" smtClean="0"/>
              <a:t>A </a:t>
            </a:r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49" y="3549246"/>
            <a:ext cx="4883351" cy="310075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9" y="1034963"/>
            <a:ext cx="3494888" cy="237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75" y="1008946"/>
            <a:ext cx="3523064" cy="2449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39579" y="1145176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CDS noise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7671" y="1134503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66FF"/>
                </a:solidFill>
              </a:rPr>
              <a:t>CDS noise</a:t>
            </a:r>
            <a:endParaRPr lang="en-US" dirty="0">
              <a:solidFill>
                <a:srgbClr val="6666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3619" y="1782629"/>
            <a:ext cx="1069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584" y="1610621"/>
            <a:ext cx="1069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Effective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noise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152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895707" y="50805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Focal Plane Arrays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6" descr="nircam_fpa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1" y="869965"/>
            <a:ext cx="6505470" cy="572053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965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NIRISS Readout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52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 descr="Screen Shot 2017-03-16 at 6.46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9807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39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53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Screen Shot 2017-03-16 at 6.48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15"/>
            <a:ext cx="9144000" cy="655792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60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 Detector performance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54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Screen Shot 2017-03-16 at 11.00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787"/>
            <a:ext cx="9144000" cy="3697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804" y="909782"/>
            <a:ext cx="84064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baseline="30000" dirty="0"/>
              <a:t>G</a:t>
            </a:r>
            <a:r>
              <a:rPr lang="en-US" sz="2400" baseline="30000" dirty="0" smtClean="0"/>
              <a:t>reat </a:t>
            </a:r>
            <a:r>
              <a:rPr lang="en-US" sz="2400" baseline="30000" dirty="0"/>
              <a:t>cosmetics (&lt;300 dead, hot or noisy pixels in the science field).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baseline="30000" dirty="0" smtClean="0"/>
              <a:t>PSF well </a:t>
            </a:r>
            <a:r>
              <a:rPr lang="en-US" sz="2400" baseline="30000" dirty="0"/>
              <a:t>described at long wavelengths by the JWST’s diffraction profile.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baseline="30000" dirty="0" smtClean="0"/>
              <a:t>At </a:t>
            </a:r>
            <a:r>
              <a:rPr lang="en-US" sz="2400" baseline="30000" dirty="0"/>
              <a:t>short wavelengths (F560W, F770W filters) a cruciform pattern appears, at a level comparable to the telescope diffraction spikes. Identified with scattering in the detector.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sz="2400" baseline="30000" dirty="0" smtClean="0"/>
              <a:t>A </a:t>
            </a:r>
            <a:r>
              <a:rPr lang="en-US" sz="2400" baseline="30000" dirty="0"/>
              <a:t>model has been developed using PSF and out-of-field </a:t>
            </a:r>
            <a:r>
              <a:rPr lang="en-US" sz="2400" baseline="30000" dirty="0" err="1"/>
              <a:t>straylight</a:t>
            </a:r>
            <a:r>
              <a:rPr lang="en-US" sz="2400" baseline="30000" dirty="0"/>
              <a:t> test data which predicts that 22% of the point source light at F560W is scattered into the cross (11% for F770W).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784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Imaging </a:t>
            </a:r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607501"/>
            <a:ext cx="8405813" cy="4472624"/>
          </a:xfrm>
        </p:spPr>
        <p:txBody>
          <a:bodyPr/>
          <a:lstStyle/>
          <a:p>
            <a:r>
              <a:rPr lang="en-US" dirty="0" smtClean="0"/>
              <a:t>Full Field uses 4 amplifiers, </a:t>
            </a:r>
            <a:r>
              <a:rPr lang="en-US" dirty="0" err="1" smtClean="0"/>
              <a:t>Subarray</a:t>
            </a:r>
            <a:r>
              <a:rPr lang="en-US" dirty="0" smtClean="0"/>
              <a:t> uses 1</a:t>
            </a:r>
          </a:p>
          <a:p>
            <a:r>
              <a:rPr lang="en-US" dirty="0" err="1" smtClean="0"/>
              <a:t>Subarrays</a:t>
            </a:r>
            <a:r>
              <a:rPr lang="en-US" dirty="0" smtClean="0"/>
              <a:t> are only taken on module B</a:t>
            </a:r>
          </a:p>
          <a:p>
            <a:r>
              <a:rPr lang="en-US" dirty="0" smtClean="0"/>
              <a:t>For imaging </a:t>
            </a:r>
            <a:r>
              <a:rPr lang="en-US" dirty="0" err="1" smtClean="0"/>
              <a:t>subarrays</a:t>
            </a:r>
            <a:r>
              <a:rPr lang="en-US" dirty="0" smtClean="0"/>
              <a:t>,  only SCA B3 for SW</a:t>
            </a:r>
          </a:p>
          <a:p>
            <a:r>
              <a:rPr lang="en-US" dirty="0" err="1" smtClean="0"/>
              <a:t>Subarrays</a:t>
            </a:r>
            <a:r>
              <a:rPr lang="en-US" dirty="0" smtClean="0"/>
              <a:t> have same size in pixels on SW and LW</a:t>
            </a:r>
          </a:p>
          <a:p>
            <a:r>
              <a:rPr lang="en-US" dirty="0" smtClean="0"/>
              <a:t>SW and LW </a:t>
            </a:r>
            <a:r>
              <a:rPr lang="en-US" dirty="0" err="1" smtClean="0"/>
              <a:t>subarrays</a:t>
            </a:r>
            <a:r>
              <a:rPr lang="en-US" dirty="0" smtClean="0"/>
              <a:t> have the same center on the sky</a:t>
            </a:r>
          </a:p>
          <a:p>
            <a:r>
              <a:rPr lang="en-US" dirty="0" smtClean="0"/>
              <a:t>There are </a:t>
            </a:r>
            <a:endParaRPr lang="en-US" dirty="0"/>
          </a:p>
          <a:p>
            <a:pPr lvl="1"/>
            <a:r>
              <a:rPr lang="en-US" dirty="0" smtClean="0"/>
              <a:t>Point Source </a:t>
            </a:r>
            <a:r>
              <a:rPr lang="en-US" dirty="0" err="1" smtClean="0"/>
              <a:t>subarrays</a:t>
            </a:r>
            <a:endParaRPr lang="en-US" dirty="0" smtClean="0"/>
          </a:p>
          <a:p>
            <a:pPr lvl="1"/>
            <a:r>
              <a:rPr lang="en-US" dirty="0" smtClean="0"/>
              <a:t>Extended Source </a:t>
            </a:r>
            <a:r>
              <a:rPr lang="en-US" dirty="0" err="1" smtClean="0"/>
              <a:t>subarray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55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36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56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7" name="Picture 6" descr="Screen Shot 2016-09-25 at 6.21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117814"/>
            <a:ext cx="5631440" cy="57401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66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57</a:t>
            </a:fld>
            <a:r>
              <a:rPr lang="en-US" smtClean="0"/>
              <a:t>/18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452199"/>
            <a:ext cx="9220200" cy="1821846"/>
            <a:chOff x="0" y="1114624"/>
            <a:chExt cx="9220200" cy="1821846"/>
          </a:xfrm>
        </p:grpSpPr>
        <p:pic>
          <p:nvPicPr>
            <p:cNvPr id="5" name="Picture 4" descr="Screen Shot 2016-09-25 at 6.27.08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54" y="2562973"/>
              <a:ext cx="9188046" cy="373497"/>
            </a:xfrm>
            <a:prstGeom prst="rect">
              <a:avLst/>
            </a:prstGeom>
          </p:spPr>
        </p:pic>
        <p:pic>
          <p:nvPicPr>
            <p:cNvPr id="6" name="Picture 5" descr="Screen Shot 2016-09-25 at 6.26.58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4624"/>
              <a:ext cx="9144000" cy="1532305"/>
            </a:xfrm>
            <a:prstGeom prst="rect">
              <a:avLst/>
            </a:prstGeom>
          </p:spPr>
        </p:pic>
      </p:grpSp>
      <p:pic>
        <p:nvPicPr>
          <p:cNvPr id="7" name="Picture 6" descr="Screen Shot 2016-09-25 at 6.26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526"/>
            <a:ext cx="9144000" cy="203745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33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 </a:t>
            </a:r>
            <a:r>
              <a:rPr lang="en-US" dirty="0" err="1" smtClean="0"/>
              <a:t>Subarrays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58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" y="1314101"/>
            <a:ext cx="4214838" cy="386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030545"/>
              </p:ext>
            </p:extLst>
          </p:nvPr>
        </p:nvGraphicFramePr>
        <p:xfrm>
          <a:off x="4602965" y="1437546"/>
          <a:ext cx="4230536" cy="2182024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800005"/>
                <a:gridCol w="1140541"/>
                <a:gridCol w="1289990"/>
              </a:tblGrid>
              <a:tr h="580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FFFFFF"/>
                          </a:solidFill>
                          <a:effectLst/>
                        </a:rPr>
                        <a:t>Imager </a:t>
                      </a:r>
                      <a:r>
                        <a:rPr lang="en-GB" sz="1400" dirty="0" err="1" smtClean="0">
                          <a:solidFill>
                            <a:srgbClr val="FFFFFF"/>
                          </a:solidFill>
                          <a:effectLst/>
                        </a:rPr>
                        <a:t>Subarray</a:t>
                      </a:r>
                      <a:endParaRPr lang="en-GB" sz="1400" dirty="0">
                        <a:solidFill>
                          <a:srgbClr val="FFFFFF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</a:rPr>
                        <a:t>Frame time</a:t>
                      </a:r>
                      <a:r>
                        <a:rPr lang="en-GB" sz="1400" baseline="-25000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</a:rPr>
                        <a:t>[sec]</a:t>
                      </a:r>
                      <a:endParaRPr lang="en-GB" sz="1400" dirty="0">
                        <a:solidFill>
                          <a:srgbClr val="FFFFFF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FFFFFF"/>
                          </a:solidFill>
                          <a:effectLst/>
                        </a:rPr>
                        <a:t>Gain in bright source</a:t>
                      </a:r>
                      <a:r>
                        <a:rPr lang="en-GB" sz="1400" baseline="0" dirty="0" smtClean="0">
                          <a:solidFill>
                            <a:srgbClr val="FFFFFF"/>
                          </a:solidFill>
                          <a:effectLst/>
                        </a:rPr>
                        <a:t> limit</a:t>
                      </a:r>
                      <a:endParaRPr lang="en-GB" sz="1400" dirty="0">
                        <a:solidFill>
                          <a:srgbClr val="FFFFFF"/>
                        </a:solidFill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>
                    <a:solidFill>
                      <a:srgbClr val="6666FF"/>
                    </a:solidFill>
                  </a:tcPr>
                </a:tc>
              </a:tr>
              <a:tr h="320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FULL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2.775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1.00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72000" marT="36000" marB="36000" anchor="b"/>
                </a:tc>
              </a:tr>
              <a:tr h="320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BRIGHTSKY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0.865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3.21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72000" marT="36000" marB="36000" anchor="b"/>
                </a:tc>
              </a:tr>
              <a:tr h="320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SUB256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0.300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9.25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72000" marT="36000" marB="36000" anchor="b"/>
                </a:tc>
              </a:tr>
              <a:tr h="320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SUB128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0.119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>
                          <a:effectLst/>
                        </a:rPr>
                        <a:t>23.32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72000" marT="36000" marB="36000" anchor="b"/>
                </a:tc>
              </a:tr>
              <a:tr h="3202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SUB64</a:t>
                      </a:r>
                      <a:endParaRPr lang="en-GB" sz="1400" dirty="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0.085</a:t>
                      </a:r>
                      <a:endParaRPr lang="en-GB" sz="1400">
                        <a:effectLst/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36000" marR="72000" marT="36000" marB="36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u="none" strike="noStrike" dirty="0">
                          <a:effectLst/>
                        </a:rPr>
                        <a:t>32.65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72000" marT="36000" marB="36000" anchor="b"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 flipH="1" flipV="1">
            <a:off x="725659" y="5233783"/>
            <a:ext cx="1" cy="5861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3592" y="5875793"/>
            <a:ext cx="17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Coronography</a:t>
            </a:r>
            <a:r>
              <a:rPr lang="en-US" dirty="0" smtClean="0"/>
              <a:t> and time series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1539" y="4009544"/>
            <a:ext cx="45024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kern="0" dirty="0" smtClean="0"/>
              <a:t>Example: SUB128 </a:t>
            </a:r>
            <a:r>
              <a:rPr lang="en-GB" kern="0" dirty="0" err="1"/>
              <a:t>subarray</a:t>
            </a:r>
            <a:r>
              <a:rPr lang="en-GB" kern="0" dirty="0"/>
              <a:t> </a:t>
            </a:r>
            <a:r>
              <a:rPr lang="en-GB" kern="0" dirty="0" smtClean="0"/>
              <a:t>has a 14” </a:t>
            </a:r>
            <a:r>
              <a:rPr lang="en-GB" kern="0" dirty="0"/>
              <a:t>x </a:t>
            </a:r>
            <a:r>
              <a:rPr lang="en-GB" kern="0" dirty="0" smtClean="0"/>
              <a:t>14” </a:t>
            </a:r>
            <a:r>
              <a:rPr lang="en-GB" kern="0" dirty="0" err="1" smtClean="0"/>
              <a:t>FoV</a:t>
            </a:r>
            <a:r>
              <a:rPr lang="en-GB" kern="0" dirty="0" smtClean="0"/>
              <a:t> </a:t>
            </a:r>
            <a:r>
              <a:rPr lang="en-GB" kern="0" dirty="0"/>
              <a:t>and can measure point sources through the F1280W filter with fluxes up to 0.027 </a:t>
            </a:r>
            <a:r>
              <a:rPr lang="en-GB" kern="0" dirty="0" err="1"/>
              <a:t>Jy</a:t>
            </a:r>
            <a:r>
              <a:rPr lang="en-GB" kern="0" dirty="0"/>
              <a:t> x 23.32 = 0.6 </a:t>
            </a:r>
            <a:r>
              <a:rPr lang="en-GB" kern="0" dirty="0" err="1"/>
              <a:t>Jansky</a:t>
            </a:r>
            <a:r>
              <a:rPr lang="en-GB" kern="0" dirty="0"/>
              <a:t> without approaching saturation.</a:t>
            </a:r>
          </a:p>
          <a:p>
            <a:pPr algn="l"/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3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Picture 3" descr="Screen Shot 2016-04-18 at 12.43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5" y="2139227"/>
            <a:ext cx="2704128" cy="313136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 bwMode="auto">
          <a:xfrm>
            <a:off x="1950317" y="5276256"/>
            <a:ext cx="1194380" cy="642524"/>
          </a:xfrm>
          <a:prstGeom prst="upArrowCallout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Add 6 mag in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Full</a:t>
            </a:r>
            <a:r>
              <a:rPr lang="en-US" sz="1100" dirty="0"/>
              <a:t>-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array mode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46352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Sensitivity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2" name="Picture 1" descr="NIRCam sensitiv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39" y="1821558"/>
            <a:ext cx="5781861" cy="367827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34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Outline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</a:t>
            </a:fld>
            <a:r>
              <a:rPr lang="en-US" dirty="0" smtClean="0"/>
              <a:t>/18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26761" y="1891586"/>
            <a:ext cx="44165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Instrument overviews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Dither patterns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Readout Patterns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Sensitivities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 err="1" smtClean="0"/>
              <a:t>Subarrays</a:t>
            </a:r>
            <a:endParaRPr lang="en-US" sz="3200" dirty="0" smtClean="0"/>
          </a:p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Parallel Observations</a:t>
            </a:r>
          </a:p>
          <a:p>
            <a:pPr marL="342900" indent="-342900" algn="l">
              <a:buFont typeface="Arial"/>
              <a:buChar char="•"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39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MIRI SENSITIVITY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60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788"/>
            <a:ext cx="6198199" cy="4648649"/>
          </a:xfrm>
          <a:prstGeom prst="rect">
            <a:avLst/>
          </a:prstGeom>
        </p:spPr>
      </p:pic>
      <p:pic>
        <p:nvPicPr>
          <p:cNvPr id="5" name="Picture 4" descr="Screen Shot 2017-03-16 at 10.13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46" y="3883760"/>
            <a:ext cx="2989853" cy="297424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461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61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1919" y="1082693"/>
            <a:ext cx="8615455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400" dirty="0"/>
              <a:t>Mosaic patterns (for any instrument) are intended for covering </a:t>
            </a:r>
            <a:r>
              <a:rPr lang="en-US" sz="2400" dirty="0">
                <a:solidFill>
                  <a:srgbClr val="FF0000"/>
                </a:solidFill>
              </a:rPr>
              <a:t>larger areas</a:t>
            </a:r>
            <a:r>
              <a:rPr lang="en-US" sz="2400" dirty="0"/>
              <a:t> of the sky than a single field of view. </a:t>
            </a:r>
            <a:endParaRPr lang="en-US" sz="2400" dirty="0" smtClean="0"/>
          </a:p>
          <a:p>
            <a:pPr marL="285750" indent="-285750" algn="l">
              <a:buFont typeface="Arial"/>
              <a:buChar char="•"/>
            </a:pP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Fundamental </a:t>
            </a:r>
            <a:r>
              <a:rPr lang="en-US" sz="2400" dirty="0"/>
              <a:t>operational difference between Dither and </a:t>
            </a:r>
            <a:r>
              <a:rPr lang="en-US" sz="2400" dirty="0" smtClean="0"/>
              <a:t>Mosaic:</a:t>
            </a:r>
            <a:endParaRPr lang="en-US" sz="2400" dirty="0"/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Dithers</a:t>
            </a:r>
            <a:r>
              <a:rPr lang="en-US" sz="2400" dirty="0"/>
              <a:t>: all spatial positions in a pattern are imaged through the </a:t>
            </a:r>
            <a:r>
              <a:rPr lang="en-US" sz="2400" dirty="0" smtClean="0">
                <a:solidFill>
                  <a:srgbClr val="FF0000"/>
                </a:solidFill>
              </a:rPr>
              <a:t>same </a:t>
            </a:r>
            <a:r>
              <a:rPr lang="en-US" sz="2400" dirty="0">
                <a:solidFill>
                  <a:srgbClr val="FF0000"/>
                </a:solidFill>
              </a:rPr>
              <a:t>filter </a:t>
            </a:r>
            <a:r>
              <a:rPr lang="en-US" sz="2400" dirty="0"/>
              <a:t>before making a filter change. </a:t>
            </a:r>
            <a:endParaRPr lang="en-US" sz="2400" dirty="0" smtClean="0"/>
          </a:p>
          <a:p>
            <a:pPr marL="742950" lvl="1" indent="-285750" algn="l">
              <a:buFont typeface="Arial"/>
              <a:buChar char="•"/>
            </a:pPr>
            <a:r>
              <a:rPr lang="en-US" sz="2400" dirty="0" smtClean="0"/>
              <a:t>Mosaics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FF0000"/>
                </a:solidFill>
              </a:rPr>
              <a:t>all filters </a:t>
            </a:r>
            <a:r>
              <a:rPr lang="en-US" sz="2400" dirty="0"/>
              <a:t>in an observation (and all dithers) are executed before moving to the next mosaic point. </a:t>
            </a:r>
            <a:endParaRPr lang="en-US" sz="2400" dirty="0" smtClean="0"/>
          </a:p>
          <a:p>
            <a:pPr marL="742950" lvl="1" indent="-285750" algn="l">
              <a:buFont typeface="Arial"/>
              <a:buChar char="•"/>
            </a:pP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Thus</a:t>
            </a:r>
            <a:r>
              <a:rPr lang="en-US" sz="2400" dirty="0"/>
              <a:t>, dithers with large patterns and large step sizes can incur significant overheads due to spacecraft maneuvers. </a:t>
            </a:r>
            <a:endParaRPr lang="en-US" sz="2400" dirty="0" smtClean="0"/>
          </a:p>
          <a:p>
            <a:pPr marL="285750" indent="-285750" algn="l">
              <a:buFont typeface="Arial"/>
              <a:buChar char="•"/>
            </a:pPr>
            <a:endParaRPr lang="en-US" sz="2400" dirty="0"/>
          </a:p>
          <a:p>
            <a:pPr marL="285750" indent="-285750" algn="l">
              <a:buFont typeface="Arial"/>
              <a:buChar char="•"/>
            </a:pPr>
            <a:r>
              <a:rPr lang="en-US" sz="2400" dirty="0" smtClean="0"/>
              <a:t>This </a:t>
            </a:r>
            <a:r>
              <a:rPr lang="en-US" sz="2400" dirty="0"/>
              <a:t>must be balanced against lifetime limitations on filter wheel rotations. </a:t>
            </a:r>
            <a:endParaRPr lang="en-US" sz="2400" dirty="0"/>
          </a:p>
          <a:p>
            <a:pPr marL="285750" indent="-285750" algn="l">
              <a:buFont typeface="Arial"/>
              <a:buChar char="•"/>
            </a:pPr>
            <a:endParaRPr lang="en-US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90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smtClean="0"/>
              <a:t>MOSAICS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62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2161"/>
            <a:ext cx="9144000" cy="46191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5852" y="5648599"/>
            <a:ext cx="72146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2 rows x 2 columns</a:t>
            </a:r>
            <a:endParaRPr lang="en-US" dirty="0"/>
          </a:p>
          <a:p>
            <a:pPr algn="l"/>
            <a:r>
              <a:rPr lang="en-US" dirty="0" smtClean="0"/>
              <a:t>306.902</a:t>
            </a:r>
            <a:r>
              <a:rPr lang="en-US" dirty="0"/>
              <a:t>" × 133.269" tile </a:t>
            </a:r>
            <a:r>
              <a:rPr lang="en-US" dirty="0" smtClean="0"/>
              <a:t>spacing</a:t>
            </a:r>
          </a:p>
          <a:p>
            <a:pPr algn="l"/>
            <a:r>
              <a:rPr lang="en-US" dirty="0" smtClean="0"/>
              <a:t>Overlap 0%</a:t>
            </a:r>
          </a:p>
          <a:p>
            <a:pPr algn="l"/>
            <a:r>
              <a:rPr lang="en-US" dirty="0" smtClean="0"/>
              <a:t> row/column shifts: 0/0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501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63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22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 Slew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64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5" name="Picture 4" descr="visit_sl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2" y="1196271"/>
            <a:ext cx="7315200" cy="54864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7234"/>
      </p:ext>
    </p:extLst>
  </p:cSld>
  <p:clrMapOvr>
    <a:masterClrMapping/>
  </p:clrMapOvr>
  <p:transition xmlns:p14="http://schemas.microsoft.com/office/powerpoint/2010/main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Parallels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65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11206" y="1314277"/>
            <a:ext cx="779287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Available Cycle 1: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NIRCam</a:t>
            </a:r>
            <a:r>
              <a:rPr lang="en-US" sz="3200" dirty="0"/>
              <a:t> Imaging and MIRI Imaging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NIRCam</a:t>
            </a:r>
            <a:r>
              <a:rPr lang="en-US" sz="3200" dirty="0"/>
              <a:t> Imaging and NIRISS </a:t>
            </a:r>
            <a:r>
              <a:rPr lang="en-US" sz="3200" dirty="0" smtClean="0"/>
              <a:t>WFSS</a:t>
            </a:r>
          </a:p>
          <a:p>
            <a:pPr algn="l"/>
            <a:r>
              <a:rPr lang="en-US" sz="3200" dirty="0" smtClean="0"/>
              <a:t>• </a:t>
            </a:r>
            <a:r>
              <a:rPr lang="en-US" sz="3200" dirty="0"/>
              <a:t>MIRI Imaging and NIRISS WFSS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en-US" sz="3200" dirty="0" err="1"/>
              <a:t>NIRCam</a:t>
            </a:r>
            <a:r>
              <a:rPr lang="en-US" sz="3200" dirty="0"/>
              <a:t> Imaging and NIRISS Imaging </a:t>
            </a:r>
            <a:endParaRPr lang="en-US" sz="3200" dirty="0"/>
          </a:p>
          <a:p>
            <a:pPr algn="l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6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Coordinated Parallel Dither Patterns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Screen Shot 2017-03-16 at 10.4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4" y="1187162"/>
            <a:ext cx="7270544" cy="3287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415" y="4456211"/>
            <a:ext cx="89625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differences </a:t>
            </a:r>
            <a:r>
              <a:rPr lang="en-US" sz="2400" dirty="0"/>
              <a:t>in SI-to-SI orientations and pixel scales 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l"/>
            <a:r>
              <a:rPr lang="en-US" dirty="0" smtClean="0"/>
              <a:t>E.g</a:t>
            </a:r>
            <a:r>
              <a:rPr lang="en-US" dirty="0"/>
              <a:t>.: MIRI is offset by 4.756 degrees </a:t>
            </a:r>
            <a:r>
              <a:rPr lang="en-US" dirty="0" err="1"/>
              <a:t>w.r.t</a:t>
            </a:r>
            <a:r>
              <a:rPr lang="en-US" dirty="0"/>
              <a:t>. </a:t>
            </a:r>
            <a:r>
              <a:rPr lang="en-US" dirty="0" err="1" smtClean="0"/>
              <a:t>NIRCam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 smtClean="0"/>
              <a:t>Dither </a:t>
            </a:r>
            <a:r>
              <a:rPr lang="en-US" dirty="0"/>
              <a:t>patterns generally keep pixel phases “ideal” to within 0.05 pixel for parallel SI </a:t>
            </a:r>
            <a:endParaRPr lang="en-US" dirty="0"/>
          </a:p>
          <a:p>
            <a:pPr lvl="1" algn="l"/>
            <a:r>
              <a:rPr lang="en-US" sz="1600" dirty="0"/>
              <a:t>•  Exception: MIRI at </a:t>
            </a:r>
            <a:r>
              <a:rPr lang="en-US" sz="1600" dirty="0" err="1"/>
              <a:t>λ</a:t>
            </a:r>
            <a:r>
              <a:rPr lang="en-US" sz="1600" dirty="0"/>
              <a:t> &gt; 12 </a:t>
            </a:r>
            <a:r>
              <a:rPr lang="en-US" sz="1600" dirty="0" err="1"/>
              <a:t>μm</a:t>
            </a:r>
            <a:r>
              <a:rPr lang="en-US" sz="1600" dirty="0"/>
              <a:t> (well-sampled anyway) </a:t>
            </a:r>
            <a:endParaRPr lang="en-US" sz="1600" dirty="0"/>
          </a:p>
          <a:p>
            <a:pPr lvl="1" algn="l"/>
            <a:r>
              <a:rPr lang="en-US" sz="1600" dirty="0"/>
              <a:t>•  Dither patterns involving MIRI customized for each filter, with offsets &gt;= 3 × </a:t>
            </a:r>
            <a:r>
              <a:rPr lang="en-US" sz="1600" dirty="0" smtClean="0"/>
              <a:t>FWHM</a:t>
            </a:r>
            <a:r>
              <a:rPr lang="en-US" sz="1100" dirty="0" smtClean="0"/>
              <a:t>PSF</a:t>
            </a:r>
            <a:r>
              <a:rPr lang="en-US" sz="1600" dirty="0" smtClean="0"/>
              <a:t> </a:t>
            </a:r>
            <a:endParaRPr lang="en-US" sz="1600" dirty="0"/>
          </a:p>
          <a:p>
            <a:pPr lvl="1" algn="l"/>
            <a:r>
              <a:rPr lang="en-US" sz="1600" dirty="0"/>
              <a:t>•  Otherwise typically “Small”, “Medium”, and “Large” dither offsets being offered </a:t>
            </a:r>
            <a:endParaRPr lang="en-US" sz="1600" dirty="0"/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521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869" y="3044619"/>
            <a:ext cx="6289362" cy="877888"/>
          </a:xfrm>
        </p:spPr>
        <p:txBody>
          <a:bodyPr/>
          <a:lstStyle/>
          <a:p>
            <a:r>
              <a:rPr lang="en-US" dirty="0" smtClean="0"/>
              <a:t>Other imaging modes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67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798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</a:t>
            </a:r>
            <a:r>
              <a:rPr lang="en-US" dirty="0" err="1" smtClean="0"/>
              <a:t>Coronagraphy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A8917B21-DE8D-F344-B1D8-94CE7FCEE907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81" y="1907096"/>
            <a:ext cx="8077200" cy="37719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5631728" y="3915617"/>
            <a:ext cx="1451399" cy="4686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104738" y="1830521"/>
            <a:ext cx="1649154" cy="69422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39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5" name="Picture 4" descr="Screen Shot 2016-04-18 at 2.1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3" y="218142"/>
            <a:ext cx="5728761" cy="624600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88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2179373" y="137319"/>
            <a:ext cx="475785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600" dirty="0" err="1" smtClean="0">
                <a:solidFill>
                  <a:schemeClr val="tx2"/>
                </a:solidFill>
                <a:latin typeface="+mj-lt"/>
              </a:rPr>
              <a:t>NIRCam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Terminology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585" y="1495485"/>
            <a:ext cx="810322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Two fully redundant </a:t>
            </a:r>
            <a:r>
              <a:rPr lang="en-US" sz="2000" u="sng" dirty="0" smtClean="0">
                <a:solidFill>
                  <a:srgbClr val="FF0000"/>
                </a:solidFill>
              </a:rPr>
              <a:t>MODULES A/B</a:t>
            </a:r>
            <a:r>
              <a:rPr lang="en-US" sz="2000" dirty="0" smtClean="0"/>
              <a:t> mated to opposite sides of optical bench, each 2.2 </a:t>
            </a:r>
            <a:r>
              <a:rPr lang="en-US" sz="2000" dirty="0"/>
              <a:t>x </a:t>
            </a:r>
            <a:r>
              <a:rPr lang="en-US" sz="2000" dirty="0" smtClean="0"/>
              <a:t>2.2 </a:t>
            </a:r>
            <a:r>
              <a:rPr lang="en-US" sz="2000" dirty="0"/>
              <a:t>arcmin</a:t>
            </a:r>
            <a:r>
              <a:rPr lang="en-US" sz="2000" baseline="30000" dirty="0"/>
              <a:t>2  </a:t>
            </a:r>
            <a:r>
              <a:rPr lang="en-US" sz="2000" dirty="0"/>
              <a:t>field of view (FOV</a:t>
            </a:r>
            <a:r>
              <a:rPr lang="en-US" sz="2000" dirty="0" smtClean="0"/>
              <a:t>) separated by 44” </a:t>
            </a:r>
            <a:endParaRPr lang="en-US" sz="2000" baseline="30000" dirty="0"/>
          </a:p>
          <a:p>
            <a:pPr algn="l"/>
            <a:endParaRPr lang="en-US" sz="20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Each module has one </a:t>
            </a:r>
            <a:r>
              <a:rPr lang="en-US" sz="2000" u="sng" dirty="0">
                <a:solidFill>
                  <a:srgbClr val="FF0000"/>
                </a:solidFill>
              </a:rPr>
              <a:t>SW </a:t>
            </a:r>
            <a:r>
              <a:rPr lang="en-US" sz="2000" u="sng" dirty="0" smtClean="0">
                <a:solidFill>
                  <a:srgbClr val="FF0000"/>
                </a:solidFill>
              </a:rPr>
              <a:t>CHANNEL</a:t>
            </a:r>
            <a:r>
              <a:rPr lang="en-US" sz="2000" dirty="0" smtClean="0"/>
              <a:t>  (0.6-</a:t>
            </a:r>
            <a:r>
              <a:rPr lang="en-US" sz="2000" dirty="0"/>
              <a:t>2.3 </a:t>
            </a:r>
            <a:r>
              <a:rPr lang="en-US" sz="2000" dirty="0" err="1"/>
              <a:t>μm</a:t>
            </a:r>
            <a:r>
              <a:rPr lang="en-US" sz="2000" dirty="0" smtClean="0"/>
              <a:t>) and one </a:t>
            </a:r>
            <a:r>
              <a:rPr lang="en-US" sz="2000" u="sng" dirty="0" smtClean="0">
                <a:solidFill>
                  <a:srgbClr val="FF0000"/>
                </a:solidFill>
              </a:rPr>
              <a:t>LW CHANNEL</a:t>
            </a:r>
            <a:r>
              <a:rPr lang="en-US" sz="2000" dirty="0" smtClean="0"/>
              <a:t> and one LW (2.4-</a:t>
            </a:r>
            <a:r>
              <a:rPr lang="en-US" sz="2000" dirty="0"/>
              <a:t>5.0 </a:t>
            </a:r>
            <a:r>
              <a:rPr lang="en-US" sz="2000" dirty="0" err="1"/>
              <a:t>μm</a:t>
            </a:r>
            <a:r>
              <a:rPr lang="en-US" sz="2000" dirty="0" smtClean="0"/>
              <a:t>) channel that have the same 2 x 2 arcmin</a:t>
            </a:r>
            <a:r>
              <a:rPr lang="en-US" sz="2000" baseline="30000" dirty="0" smtClean="0"/>
              <a:t>2  </a:t>
            </a:r>
            <a:r>
              <a:rPr lang="en-US" sz="2000" dirty="0" smtClean="0"/>
              <a:t>FOV</a:t>
            </a:r>
            <a:endParaRPr lang="en-US" sz="2000" baseline="30000" dirty="0" smtClean="0"/>
          </a:p>
          <a:p>
            <a:pPr marL="285750" indent="-285750" algn="l">
              <a:buFont typeface="Arial"/>
              <a:buChar char="•"/>
            </a:pPr>
            <a:endParaRPr lang="en-US" sz="20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Each SW </a:t>
            </a:r>
            <a:r>
              <a:rPr lang="en-US" sz="2000" dirty="0" smtClean="0"/>
              <a:t>channel has four 2048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pixel </a:t>
            </a:r>
            <a:r>
              <a:rPr lang="en-US" sz="2000" u="sng" dirty="0" smtClean="0">
                <a:solidFill>
                  <a:srgbClr val="FF0000"/>
                </a:solidFill>
              </a:rPr>
              <a:t>SENSOR-CHIP ASSEMBLIES </a:t>
            </a:r>
            <a:r>
              <a:rPr lang="en-US" sz="2000" dirty="0" smtClean="0"/>
              <a:t>(SCAs) separated by 5 </a:t>
            </a:r>
            <a:r>
              <a:rPr lang="en-US" sz="2000" dirty="0" err="1" smtClean="0"/>
              <a:t>arcsec</a:t>
            </a:r>
            <a:r>
              <a:rPr lang="en-US" sz="2000" dirty="0" smtClean="0"/>
              <a:t>; </a:t>
            </a:r>
            <a:endParaRPr lang="en-US" sz="20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/>
              <a:t>Each LW channel has </a:t>
            </a:r>
            <a:r>
              <a:rPr lang="en-US" sz="2000" dirty="0"/>
              <a:t>one 2048</a:t>
            </a:r>
            <a:r>
              <a:rPr lang="en-US" sz="2000" baseline="30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pixel </a:t>
            </a:r>
            <a:r>
              <a:rPr lang="en-US" sz="2000" dirty="0" smtClean="0"/>
              <a:t>SCA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  <a:p>
            <a:pPr lvl="4" algn="l"/>
            <a:r>
              <a:rPr lang="en-US" sz="2800" dirty="0" smtClean="0"/>
              <a:t>10 DETECTORS TOTAL</a:t>
            </a:r>
            <a:endParaRPr lang="en-US" sz="2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58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" name="Picture 4" descr="Screen Shot 2016-04-18 at 2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1" y="849119"/>
            <a:ext cx="6599160" cy="572706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6525"/>
            <a:ext cx="7057590" cy="609600"/>
          </a:xfrm>
        </p:spPr>
        <p:txBody>
          <a:bodyPr/>
          <a:lstStyle/>
          <a:p>
            <a:r>
              <a:rPr lang="en-US" sz="3200" dirty="0" err="1" smtClean="0"/>
              <a:t>Wavefront</a:t>
            </a:r>
            <a:r>
              <a:rPr lang="en-US" sz="3200" dirty="0" smtClean="0"/>
              <a:t> Sensing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80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83AE249F-F7CF-6E43-BF5C-91C7A26E1923}" type="slidenum">
              <a:rPr lang="en-US" smtClean="0"/>
              <a:pPr/>
              <a:t>71</a:t>
            </a:fld>
            <a:r>
              <a:rPr lang="en-US" smtClean="0"/>
              <a:t>/18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03510"/>
      </p:ext>
    </p:extLst>
  </p:cSld>
  <p:clrMapOvr>
    <a:masterClrMapping/>
  </p:clrMapOvr>
  <p:transition xmlns:p14="http://schemas.microsoft.com/office/powerpoint/2010/main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Picture 3" descr="Screen Shot 2016-04-18 at 12.2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823"/>
            <a:ext cx="9144000" cy="3647768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789876" y="0"/>
            <a:ext cx="50552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Optical Layout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32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536090" y="36285"/>
            <a:ext cx="584200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Pupil and Filter Elements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17B21-DE8D-F344-B1D8-94CE7FCEE907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3" name="Picture 2" descr="Screen Shot 2016-04-18 at 12.38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3" y="1102064"/>
            <a:ext cx="7536855" cy="54957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48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5" name="Picture 4" descr="Screen Shot 2016-04-18 at 2.1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494365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1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75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1932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99052" flipV="1">
            <a:off x="6416105" y="5276412"/>
            <a:ext cx="1688651" cy="116794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63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Observability</a:t>
            </a:r>
            <a:r>
              <a:rPr lang="en-US" dirty="0"/>
              <a:t> </a:t>
            </a:r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76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 descr="Orion_visi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67" y="1243736"/>
            <a:ext cx="7151452" cy="536358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 Group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77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4" name="Picture 3" descr="Screen Shot 2016-09-25 at 2.14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802876"/>
            <a:ext cx="8013700" cy="4699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27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86074" y="0"/>
            <a:ext cx="7310210" cy="838200"/>
          </a:xfrm>
        </p:spPr>
        <p:txBody>
          <a:bodyPr/>
          <a:lstStyle/>
          <a:p>
            <a:pPr algn="ctr"/>
            <a:r>
              <a:rPr lang="en-US" sz="2800" dirty="0" smtClean="0"/>
              <a:t>Two Modules x Two channels</a:t>
            </a:r>
            <a:endParaRPr lang="en-US" sz="2800" dirty="0"/>
          </a:p>
        </p:txBody>
      </p:sp>
      <p:graphicFrame>
        <p:nvGraphicFramePr>
          <p:cNvPr id="171011" name="Object 3"/>
          <p:cNvGraphicFramePr>
            <a:graphicFrameLocks noChangeAspect="1"/>
          </p:cNvGraphicFramePr>
          <p:nvPr/>
        </p:nvGraphicFramePr>
        <p:xfrm>
          <a:off x="454025" y="1600200"/>
          <a:ext cx="4270375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Visio" r:id="rId4" imgW="5095080" imgH="5000760" progId="Visio.Drawing.6">
                  <p:embed/>
                </p:oleObj>
              </mc:Choice>
              <mc:Fallback>
                <p:oleObj name="Visio" r:id="rId4" imgW="5095080" imgH="500076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1600200"/>
                        <a:ext cx="4270375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FF66"/>
                                </a:gs>
                                <a:gs pos="100000">
                                  <a:srgbClr val="FFFF75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1012" name="Picture 4" descr="Full Bench"/>
          <p:cNvPicPr>
            <a:picLocks noChangeAspect="1" noChangeArrowheads="1"/>
          </p:cNvPicPr>
          <p:nvPr/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37338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381000" y="5362575"/>
            <a:ext cx="4359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latin typeface="Arial" charset="0"/>
              </a:rPr>
              <a:t>Two adjacent fields of view (2.2 arcminute)</a:t>
            </a:r>
            <a:r>
              <a:rPr lang="en-US" sz="1600" baseline="30000">
                <a:latin typeface="Arial" charset="0"/>
              </a:rPr>
              <a:t>2</a:t>
            </a:r>
            <a:r>
              <a:rPr lang="en-US" sz="1600">
                <a:latin typeface="Arial" charset="0"/>
              </a:rPr>
              <a:t> Both fields in SW and LW bands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4784725" y="5551744"/>
            <a:ext cx="4359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600">
                <a:latin typeface="Arial" charset="0"/>
              </a:rPr>
              <a:t>Two back-to-back modules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B933EF40-83F5-DD4E-83D2-DE0C05C783B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3024" y="1554433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67330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5” </a:t>
            </a:r>
            <a:r>
              <a:rPr lang="en-US" sz="800" b="1" dirty="0" smtClean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9080" y="3424362"/>
            <a:ext cx="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}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40”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242090" y="1789684"/>
            <a:ext cx="217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}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1789" y="1498180"/>
            <a:ext cx="492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132”</a:t>
            </a:r>
            <a:endParaRPr lang="en-US" sz="1200" dirty="0"/>
          </a:p>
        </p:txBody>
      </p:sp>
      <p:sp>
        <p:nvSpPr>
          <p:cNvPr id="4" name="Curved Down Arrow 3"/>
          <p:cNvSpPr/>
          <p:nvPr/>
        </p:nvSpPr>
        <p:spPr bwMode="auto">
          <a:xfrm rot="916911">
            <a:off x="2762398" y="1699088"/>
            <a:ext cx="2795043" cy="908804"/>
          </a:xfrm>
          <a:prstGeom prst="curvedDownArrow">
            <a:avLst>
              <a:gd name="adj1" fmla="val 25000"/>
              <a:gd name="adj2" fmla="val 50000"/>
              <a:gd name="adj3" fmla="val 29352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Curved Down Arrow 14"/>
          <p:cNvSpPr/>
          <p:nvPr/>
        </p:nvSpPr>
        <p:spPr bwMode="auto">
          <a:xfrm rot="990153">
            <a:off x="1650355" y="897393"/>
            <a:ext cx="5380801" cy="1565183"/>
          </a:xfrm>
          <a:prstGeom prst="curved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urved Down Arrow 16"/>
          <p:cNvSpPr/>
          <p:nvPr/>
        </p:nvSpPr>
        <p:spPr bwMode="auto">
          <a:xfrm flipV="1">
            <a:off x="1146029" y="5382875"/>
            <a:ext cx="5380801" cy="1142621"/>
          </a:xfrm>
          <a:prstGeom prst="curvedDown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urved Down Arrow 17"/>
          <p:cNvSpPr/>
          <p:nvPr/>
        </p:nvSpPr>
        <p:spPr bwMode="auto">
          <a:xfrm rot="20820915" flipV="1">
            <a:off x="2830749" y="5150243"/>
            <a:ext cx="2795043" cy="765390"/>
          </a:xfrm>
          <a:prstGeom prst="curvedDownArrow">
            <a:avLst>
              <a:gd name="adj1" fmla="val 25000"/>
              <a:gd name="adj2" fmla="val 50000"/>
              <a:gd name="adj3" fmla="val 29352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0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Field of 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239000" y="6527800"/>
            <a:ext cx="1905000" cy="330200"/>
          </a:xfrm>
        </p:spPr>
        <p:txBody>
          <a:bodyPr/>
          <a:lstStyle/>
          <a:p>
            <a:fld id="{0D1756F8-C368-1145-93FB-8A7D89B23306}" type="slidenum">
              <a:rPr lang="en-US" smtClean="0"/>
              <a:pPr/>
              <a:t>9</a:t>
            </a:fld>
            <a:r>
              <a:rPr lang="en-US" smtClean="0"/>
              <a:t>/18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365"/>
            <a:ext cx="9144000" cy="558214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3/17/2017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762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ScILite Template">
  <a:themeElements>
    <a:clrScheme name="STScILite Template 4">
      <a:dk1>
        <a:srgbClr val="003366"/>
      </a:dk1>
      <a:lt1>
        <a:srgbClr val="DDDDDD"/>
      </a:lt1>
      <a:dk2>
        <a:srgbClr val="000000"/>
      </a:dk2>
      <a:lt2>
        <a:srgbClr val="808080"/>
      </a:lt2>
      <a:accent1>
        <a:srgbClr val="FF9900"/>
      </a:accent1>
      <a:accent2>
        <a:srgbClr val="800080"/>
      </a:accent2>
      <a:accent3>
        <a:srgbClr val="EBEBEB"/>
      </a:accent3>
      <a:accent4>
        <a:srgbClr val="002A56"/>
      </a:accent4>
      <a:accent5>
        <a:srgbClr val="FFCAAA"/>
      </a:accent5>
      <a:accent6>
        <a:srgbClr val="730073"/>
      </a:accent6>
      <a:hlink>
        <a:srgbClr val="CC3300"/>
      </a:hlink>
      <a:folHlink>
        <a:srgbClr val="333333"/>
      </a:folHlink>
    </a:clrScheme>
    <a:fontScheme name="STScIL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ScILite Templat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ScILite Templat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4">
        <a:dk1>
          <a:srgbClr val="003366"/>
        </a:dk1>
        <a:lt1>
          <a:srgbClr val="DDDDDD"/>
        </a:lt1>
        <a:dk2>
          <a:srgbClr val="000000"/>
        </a:dk2>
        <a:lt2>
          <a:srgbClr val="808080"/>
        </a:lt2>
        <a:accent1>
          <a:srgbClr val="FF9900"/>
        </a:accent1>
        <a:accent2>
          <a:srgbClr val="800080"/>
        </a:accent2>
        <a:accent3>
          <a:srgbClr val="EBEBEB"/>
        </a:accent3>
        <a:accent4>
          <a:srgbClr val="002A56"/>
        </a:accent4>
        <a:accent5>
          <a:srgbClr val="FFCAAA"/>
        </a:accent5>
        <a:accent6>
          <a:srgbClr val="730073"/>
        </a:accent6>
        <a:hlink>
          <a:srgbClr val="CC33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Settings\svwb\Application Data\Microsoft\Templates\STScILite Template.pot</Template>
  <TotalTime>35565</TotalTime>
  <Words>2001</Words>
  <Application>Microsoft Macintosh PowerPoint</Application>
  <PresentationFormat>On-screen Show (4:3)</PresentationFormat>
  <Paragraphs>427</Paragraphs>
  <Slides>77</Slides>
  <Notes>12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9" baseType="lpstr">
      <vt:lpstr>STScILite Template</vt:lpstr>
      <vt:lpstr>Visio</vt:lpstr>
      <vt:lpstr>PowerPoint Presentation</vt:lpstr>
      <vt:lpstr>PowerPoint Presentation</vt:lpstr>
      <vt:lpstr>PowerPoint Presentation</vt:lpstr>
      <vt:lpstr>Field of View of JWST Instruments</vt:lpstr>
      <vt:lpstr>Imaging Modes</vt:lpstr>
      <vt:lpstr>Outline</vt:lpstr>
      <vt:lpstr>PowerPoint Presentation</vt:lpstr>
      <vt:lpstr>Two Modules x Two channels</vt:lpstr>
      <vt:lpstr>NIRCam Field of View</vt:lpstr>
      <vt:lpstr>PowerPoint Presentation</vt:lpstr>
      <vt:lpstr>PowerPoint Presentation</vt:lpstr>
      <vt:lpstr>HUDF: WFC3/IR vs NIRCam</vt:lpstr>
      <vt:lpstr>NIRISS</vt:lpstr>
      <vt:lpstr>MIRI</vt:lpstr>
      <vt:lpstr>PowerPoint Presentation</vt:lpstr>
      <vt:lpstr>MIRI</vt:lpstr>
      <vt:lpstr>NIRCam imaging</vt:lpstr>
      <vt:lpstr>Dithers and Mosaics</vt:lpstr>
      <vt:lpstr>NIRCam Primary Dithers</vt:lpstr>
      <vt:lpstr>FULL Dither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INTRAMODULE Dither Pattern</vt:lpstr>
      <vt:lpstr>Intramodule 3</vt:lpstr>
      <vt:lpstr>Intramodule 16</vt:lpstr>
      <vt:lpstr>INTRASCA Dither Patterns</vt:lpstr>
      <vt:lpstr>PowerPoint Presentation</vt:lpstr>
      <vt:lpstr>INTRASCA are optimized SW/LW</vt:lpstr>
      <vt:lpstr>PowerPoint Presentation</vt:lpstr>
      <vt:lpstr>PowerPoint Presentation</vt:lpstr>
      <vt:lpstr>NIRCam Subpixel Dithers</vt:lpstr>
      <vt:lpstr>NIRCam Sub-pixel Dithers</vt:lpstr>
      <vt:lpstr>NIRCAM small-grid dithers</vt:lpstr>
      <vt:lpstr>NIRISS Dithers</vt:lpstr>
      <vt:lpstr>MIRI DITHERS</vt:lpstr>
      <vt:lpstr>2 point dithers</vt:lpstr>
      <vt:lpstr>4 points dithers</vt:lpstr>
      <vt:lpstr>Reuleaux triangle</vt:lpstr>
      <vt:lpstr>Cycling </vt:lpstr>
      <vt:lpstr>Detectors: NIRCam</vt:lpstr>
      <vt:lpstr>Detectors: Sampling diagram</vt:lpstr>
      <vt:lpstr>PowerPoint Presentation</vt:lpstr>
      <vt:lpstr>NIRCam Readout Pattern </vt:lpstr>
      <vt:lpstr>PowerPoint Presentation</vt:lpstr>
      <vt:lpstr>Optimal Readout Patterns</vt:lpstr>
      <vt:lpstr>SCA Performance</vt:lpstr>
      <vt:lpstr>PowerPoint Presentation</vt:lpstr>
      <vt:lpstr>NIRISS Readout</vt:lpstr>
      <vt:lpstr>PowerPoint Presentation</vt:lpstr>
      <vt:lpstr>MIRI Detector performance</vt:lpstr>
      <vt:lpstr>NIRCam Imaging Subarrays</vt:lpstr>
      <vt:lpstr>NIRCam Subarrays</vt:lpstr>
      <vt:lpstr>Subarrays</vt:lpstr>
      <vt:lpstr>MIRI Subarrays</vt:lpstr>
      <vt:lpstr>PowerPoint Presentation</vt:lpstr>
      <vt:lpstr>MIRI SENSITIVITY</vt:lpstr>
      <vt:lpstr>MOSAICS</vt:lpstr>
      <vt:lpstr>NIRCam MOSAICS</vt:lpstr>
      <vt:lpstr>PowerPoint Presentation</vt:lpstr>
      <vt:lpstr>Visit Slew Time</vt:lpstr>
      <vt:lpstr>Coordinated Parallels</vt:lpstr>
      <vt:lpstr>Coordinated Parallel Dither Patterns</vt:lpstr>
      <vt:lpstr>Other imaging modes</vt:lpstr>
      <vt:lpstr>NIRCam Coronagraphy</vt:lpstr>
      <vt:lpstr>PowerPoint Presentation</vt:lpstr>
      <vt:lpstr>Wavefront Sensing</vt:lpstr>
      <vt:lpstr>Questions</vt:lpstr>
      <vt:lpstr>PowerPoint Presentation</vt:lpstr>
      <vt:lpstr>PowerPoint Presentation</vt:lpstr>
      <vt:lpstr>PowerPoint Presentation</vt:lpstr>
      <vt:lpstr>PowerPoint Presentation</vt:lpstr>
      <vt:lpstr>Observability Constraints</vt:lpstr>
      <vt:lpstr>Mosaic Group</vt:lpstr>
    </vt:vector>
  </TitlesOfParts>
  <Manager/>
  <Company>STScI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Generic STScI Background</dc:title>
  <dc:subject/>
  <dc:creator>Steven V. W. Beckwith</dc:creator>
  <cp:keywords/>
  <dc:description/>
  <cp:lastModifiedBy>Microsoft Office User</cp:lastModifiedBy>
  <cp:revision>521</cp:revision>
  <cp:lastPrinted>2009-04-22T19:24:48Z</cp:lastPrinted>
  <dcterms:created xsi:type="dcterms:W3CDTF">2010-08-31T20:42:13Z</dcterms:created>
  <dcterms:modified xsi:type="dcterms:W3CDTF">2017-03-17T08:13:31Z</dcterms:modified>
  <cp:category/>
</cp:coreProperties>
</file>