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9" r:id="rId7"/>
    <p:sldId id="261" r:id="rId8"/>
    <p:sldId id="262" r:id="rId9"/>
    <p:sldId id="260" r:id="rId10"/>
    <p:sldId id="263" r:id="rId11"/>
    <p:sldId id="274" r:id="rId12"/>
    <p:sldId id="276" r:id="rId13"/>
    <p:sldId id="264" r:id="rId14"/>
    <p:sldId id="27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707" autoAdjust="0"/>
  </p:normalViewPr>
  <p:slideViewPr>
    <p:cSldViewPr snapToGrid="0">
      <p:cViewPr varScale="1">
        <p:scale>
          <a:sx n="136" d="100"/>
          <a:sy n="136" d="100"/>
        </p:scale>
        <p:origin x="-112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3/14/17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01/01/2016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ast.stsci.edu/webcast/detail.xhtml?talkid=5418" TargetMode="External"/><Relationship Id="rId4" Type="http://schemas.openxmlformats.org/officeDocument/2006/relationships/hyperlink" Target="https://jwst-docs.stsci.edu/display/JPP/JWST+Exposure+Time+Calculator,+ETC" TargetMode="External"/><Relationship Id="rId5" Type="http://schemas.openxmlformats.org/officeDocument/2006/relationships/hyperlink" Target="https://jwst.etc.stsci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cast.stsci.edu/webcast/detail.xhtml?talkid=5387&amp;parent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display/JPP/JWST+ETC+User+Supplied+Spect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The JWST Exposure Time Calculator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183498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Marco Sirianni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298373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European Space Agency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55111" y="4119555"/>
            <a:ext cx="458727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JWST Info Day – INAF 17 March 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599"/>
            <a:ext cx="9144000" cy="41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and Source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5" y="540053"/>
            <a:ext cx="7450794" cy="228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0" y="2549178"/>
            <a:ext cx="6701214" cy="24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 a Source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" y="634806"/>
            <a:ext cx="3916219" cy="3953587"/>
          </a:xfrm>
          <a:prstGeom prst="rect">
            <a:avLst/>
          </a:prstGeom>
        </p:spPr>
      </p:pic>
      <p:pic>
        <p:nvPicPr>
          <p:cNvPr id="5" name="Picture 4" descr="Slitted_Spec__including_MSA__-_STScI_JWST_Exposure_Time_Calcul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36" y="704501"/>
            <a:ext cx="3934239" cy="37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Source and a scene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952"/>
            <a:ext cx="3993444" cy="3016991"/>
          </a:xfrm>
          <a:prstGeom prst="rect">
            <a:avLst/>
          </a:prstGeom>
        </p:spPr>
      </p:pic>
      <p:pic>
        <p:nvPicPr>
          <p:cNvPr id="7" name="Picture 6" descr="Slitted_Spec__including_MSA__-_STScI_JWST_Exposure_Time_Calcul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3" y="598257"/>
            <a:ext cx="3843046" cy="40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 more complex scene</a:t>
            </a:r>
            <a:endParaRPr lang="en-US" dirty="0"/>
          </a:p>
        </p:txBody>
      </p:sp>
      <p:pic>
        <p:nvPicPr>
          <p:cNvPr id="5" name="Picture 4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6" y="601186"/>
            <a:ext cx="5823556" cy="43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Finalizing the scene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5" y="821531"/>
            <a:ext cx="4725667" cy="35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3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scene for the calculation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622"/>
            <a:ext cx="9144000" cy="4149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6775" y="2038895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calculation and strategy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79"/>
            <a:ext cx="5122333" cy="3365598"/>
          </a:xfrm>
          <a:prstGeom prst="rect">
            <a:avLst/>
          </a:prstGeom>
        </p:spPr>
      </p:pic>
      <p:pic>
        <p:nvPicPr>
          <p:cNvPr id="5" name="Picture 4" descr="Slitted_Spec__including_MSA__-_STScI_JWST_Exposure_Time_Calcul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7" y="1397000"/>
            <a:ext cx="4727222" cy="2946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656" y="924569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518" y="1506567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9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calculation and strategy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" y="522988"/>
            <a:ext cx="4312627" cy="2811713"/>
          </a:xfrm>
          <a:prstGeom prst="rect">
            <a:avLst/>
          </a:prstGeom>
        </p:spPr>
      </p:pic>
      <p:pic>
        <p:nvPicPr>
          <p:cNvPr id="5" name="Picture 4" descr="Slitted_Spec__including_MSA__-_STScI_JWST_Exposure_Time_Calcul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48" y="1385407"/>
            <a:ext cx="5366052" cy="3294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5586" y="1497228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0233" y="734397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calculation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8" y="531866"/>
            <a:ext cx="6804589" cy="4303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3330" y="1076969"/>
            <a:ext cx="756359" cy="3922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Breakdown of the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b="1" dirty="0" smtClean="0"/>
              <a:t>Introduction </a:t>
            </a:r>
            <a:r>
              <a:rPr lang="en-GB" b="1" dirty="0" smtClean="0"/>
              <a:t> of the tool </a:t>
            </a:r>
            <a:endParaRPr lang="en-GB" b="1" dirty="0" smtClean="0"/>
          </a:p>
          <a:p>
            <a:pPr>
              <a:buFont typeface="Arial"/>
              <a:buChar char="•"/>
            </a:pPr>
            <a:r>
              <a:rPr lang="en-GB" b="1" dirty="0" smtClean="0"/>
              <a:t>Demo </a:t>
            </a:r>
            <a:r>
              <a:rPr lang="en-GB" b="1" dirty="0" smtClean="0"/>
              <a:t>for NIRSpec FS  </a:t>
            </a:r>
            <a:endParaRPr lang="en-GB" b="1" dirty="0" smtClean="0"/>
          </a:p>
          <a:p>
            <a:pPr>
              <a:buFont typeface="Arial"/>
              <a:buChar char="•"/>
            </a:pPr>
            <a:r>
              <a:rPr lang="en-GB" dirty="0" smtClean="0"/>
              <a:t>Demo MIRI  </a:t>
            </a:r>
            <a:r>
              <a:rPr lang="en-GB" dirty="0" smtClean="0"/>
              <a:t>observation (Macarena Garcia Marin)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Demo NIRCAM </a:t>
            </a:r>
            <a:r>
              <a:rPr lang="en-GB" dirty="0" smtClean="0"/>
              <a:t>observation (Massimo </a:t>
            </a:r>
            <a:r>
              <a:rPr lang="en-GB" dirty="0" err="1" smtClean="0"/>
              <a:t>Robberto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parameter space</a:t>
            </a:r>
            <a:endParaRPr lang="en-US" dirty="0"/>
          </a:p>
        </p:txBody>
      </p:sp>
      <p:pic>
        <p:nvPicPr>
          <p:cNvPr id="4" name="Picture 3" descr="Slitted_Spec__including_MSA__-_STScI_JWST_Exposure_Time_Calcul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282"/>
            <a:ext cx="4301338" cy="3598942"/>
          </a:xfrm>
          <a:prstGeom prst="rect">
            <a:avLst/>
          </a:prstGeom>
        </p:spPr>
      </p:pic>
      <p:pic>
        <p:nvPicPr>
          <p:cNvPr id="5" name="Picture 4" descr="Slitted_Spec__including_MSA__-_STScI_JWST_Exposure_Time_Calcul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38" y="841893"/>
            <a:ext cx="5023556" cy="36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67" y="71398"/>
            <a:ext cx="7174846" cy="430887"/>
          </a:xfrm>
        </p:spPr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1913" y="1641429"/>
            <a:ext cx="8579183" cy="786157"/>
            <a:chOff x="293748" y="1555037"/>
            <a:chExt cx="8579183" cy="786157"/>
          </a:xfrm>
        </p:grpSpPr>
        <p:sp>
          <p:nvSpPr>
            <p:cNvPr id="5" name="Rectangle 4"/>
            <p:cNvSpPr/>
            <p:nvPr/>
          </p:nvSpPr>
          <p:spPr>
            <a:xfrm>
              <a:off x="293748" y="1555037"/>
              <a:ext cx="8579183" cy="7861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dirty="0" smtClean="0">
                <a:solidFill>
                  <a:srgbClr val="FF6600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Webinar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err="1" smtClean="0"/>
                <a:t>Pandeia</a:t>
              </a:r>
              <a:r>
                <a:rPr lang="en-US" dirty="0" smtClean="0"/>
                <a:t> – The JWST Exposure Time Calculator (General Introduction)</a:t>
              </a:r>
            </a:p>
            <a:p>
              <a:r>
                <a:rPr lang="en-US" sz="1200" dirty="0" smtClean="0"/>
                <a:t>K. Pontoppidan  27 Jan 2017</a:t>
              </a:r>
              <a:endParaRPr lang="en-US" sz="1200" dirty="0"/>
            </a:p>
          </p:txBody>
        </p:sp>
        <p:sp>
          <p:nvSpPr>
            <p:cNvPr id="4" name="Rectangle 3">
              <a:hlinkClick r:id="rId2"/>
            </p:cNvPr>
            <p:cNvSpPr/>
            <p:nvPr/>
          </p:nvSpPr>
          <p:spPr>
            <a:xfrm>
              <a:off x="3231231" y="1589593"/>
              <a:ext cx="5607140" cy="241895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FFFF00"/>
                  </a:solidFill>
                </a:rPr>
                <a:t>https://</a:t>
              </a:r>
              <a:r>
                <a:rPr lang="en-US" sz="1050" dirty="0" err="1">
                  <a:solidFill>
                    <a:srgbClr val="FFFF00"/>
                  </a:solidFill>
                </a:rPr>
                <a:t>webcast.stsci.edu</a:t>
              </a:r>
              <a:r>
                <a:rPr lang="en-US" sz="1050" dirty="0">
                  <a:solidFill>
                    <a:srgbClr val="FFFF00"/>
                  </a:solidFill>
                </a:rPr>
                <a:t>/webcast/</a:t>
              </a:r>
              <a:r>
                <a:rPr lang="en-US" sz="1050" dirty="0" err="1">
                  <a:solidFill>
                    <a:srgbClr val="FFFF00"/>
                  </a:solidFill>
                </a:rPr>
                <a:t>detail.xhtml?talkid</a:t>
              </a:r>
              <a:r>
                <a:rPr lang="en-US" sz="1050" dirty="0">
                  <a:solidFill>
                    <a:srgbClr val="FFFF00"/>
                  </a:solidFill>
                </a:rPr>
                <a:t>=</a:t>
              </a:r>
              <a:r>
                <a:rPr lang="en-US" sz="1050" dirty="0" smtClean="0">
                  <a:solidFill>
                    <a:srgbClr val="FFFF00"/>
                  </a:solidFill>
                </a:rPr>
                <a:t>5387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439" y="2510873"/>
            <a:ext cx="8579183" cy="786157"/>
            <a:chOff x="195598" y="1759272"/>
            <a:chExt cx="8579183" cy="786157"/>
          </a:xfrm>
        </p:grpSpPr>
        <p:sp>
          <p:nvSpPr>
            <p:cNvPr id="7" name="Rectangle 6"/>
            <p:cNvSpPr/>
            <p:nvPr/>
          </p:nvSpPr>
          <p:spPr>
            <a:xfrm>
              <a:off x="195598" y="1759272"/>
              <a:ext cx="8579183" cy="7861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Webinar</a:t>
              </a:r>
            </a:p>
            <a:p>
              <a:r>
                <a:rPr lang="en-US" dirty="0" err="1" smtClean="0"/>
                <a:t>Pandeia</a:t>
              </a:r>
              <a:r>
                <a:rPr lang="en-US" dirty="0" smtClean="0"/>
                <a:t> – The JWST Exposure Time Calculator (User Interface)</a:t>
              </a:r>
            </a:p>
            <a:p>
              <a:r>
                <a:rPr lang="en-US" sz="1200" dirty="0" smtClean="0"/>
                <a:t>S. </a:t>
              </a:r>
              <a:r>
                <a:rPr lang="en-US" sz="1200" dirty="0" err="1" smtClean="0"/>
                <a:t>Ravindranath</a:t>
              </a:r>
              <a:r>
                <a:rPr lang="en-US" sz="1200" dirty="0" smtClean="0"/>
                <a:t> 21 Feb 2017</a:t>
              </a:r>
              <a:endParaRPr lang="en-US" sz="1200" dirty="0"/>
            </a:p>
          </p:txBody>
        </p:sp>
        <p:sp>
          <p:nvSpPr>
            <p:cNvPr id="8" name="Rectangle 7">
              <a:hlinkClick r:id="rId3"/>
            </p:cNvPr>
            <p:cNvSpPr/>
            <p:nvPr/>
          </p:nvSpPr>
          <p:spPr>
            <a:xfrm>
              <a:off x="3158999" y="1785188"/>
              <a:ext cx="5607140" cy="241895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FFFF00"/>
                  </a:solidFill>
                </a:rPr>
                <a:t>https://</a:t>
              </a:r>
              <a:r>
                <a:rPr lang="en-US" sz="1050" dirty="0" err="1">
                  <a:solidFill>
                    <a:srgbClr val="FFFF00"/>
                  </a:solidFill>
                </a:rPr>
                <a:t>webcast.stsci.edu</a:t>
              </a:r>
              <a:r>
                <a:rPr lang="en-US" sz="1050" dirty="0">
                  <a:solidFill>
                    <a:srgbClr val="FFFF00"/>
                  </a:solidFill>
                </a:rPr>
                <a:t>/webcast/</a:t>
              </a:r>
              <a:r>
                <a:rPr lang="en-US" sz="1050" dirty="0" err="1">
                  <a:solidFill>
                    <a:srgbClr val="FFFF00"/>
                  </a:solidFill>
                </a:rPr>
                <a:t>detail.xhtml?talkid</a:t>
              </a:r>
              <a:r>
                <a:rPr lang="en-US" sz="1050" dirty="0">
                  <a:solidFill>
                    <a:srgbClr val="FFFF00"/>
                  </a:solidFill>
                </a:rPr>
                <a:t>=</a:t>
              </a:r>
              <a:r>
                <a:rPr lang="en-US" sz="1050" dirty="0" smtClean="0">
                  <a:solidFill>
                    <a:srgbClr val="FFFF00"/>
                  </a:solidFill>
                </a:rPr>
                <a:t>5418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1604" y="3345763"/>
            <a:ext cx="8579183" cy="786157"/>
            <a:chOff x="244323" y="2447296"/>
            <a:chExt cx="8579183" cy="786157"/>
          </a:xfrm>
        </p:grpSpPr>
        <p:sp>
          <p:nvSpPr>
            <p:cNvPr id="11" name="Rectangle 10"/>
            <p:cNvSpPr/>
            <p:nvPr/>
          </p:nvSpPr>
          <p:spPr>
            <a:xfrm>
              <a:off x="244323" y="2447296"/>
              <a:ext cx="8579183" cy="7861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Documentation</a:t>
              </a:r>
            </a:p>
            <a:p>
              <a:endParaRPr lang="en-US" dirty="0" smtClean="0"/>
            </a:p>
            <a:p>
              <a:r>
                <a:rPr lang="en-US" sz="1200" dirty="0" smtClean="0"/>
                <a:t>Released (but still in construction)       - MAKE SURE TO READ THE KNOWN </a:t>
              </a:r>
              <a:r>
                <a:rPr lang="en-US" sz="1200" smtClean="0"/>
                <a:t>ISSUES section -  </a:t>
              </a:r>
              <a:endParaRPr lang="en-US" sz="1200" dirty="0"/>
            </a:p>
          </p:txBody>
        </p:sp>
        <p:sp>
          <p:nvSpPr>
            <p:cNvPr id="12" name="Rectangle 11">
              <a:hlinkClick r:id="rId4"/>
            </p:cNvPr>
            <p:cNvSpPr/>
            <p:nvPr/>
          </p:nvSpPr>
          <p:spPr>
            <a:xfrm>
              <a:off x="3199084" y="2473212"/>
              <a:ext cx="5607140" cy="241895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FFFF00"/>
                  </a:solidFill>
                </a:rPr>
                <a:t>https://</a:t>
              </a:r>
              <a:r>
                <a:rPr lang="en-US" sz="1050" dirty="0" err="1">
                  <a:solidFill>
                    <a:srgbClr val="FFFF00"/>
                  </a:solidFill>
                </a:rPr>
                <a:t>jwst-docs.stsci.edu</a:t>
              </a:r>
              <a:r>
                <a:rPr lang="en-US" sz="1050" dirty="0">
                  <a:solidFill>
                    <a:srgbClr val="FFFF00"/>
                  </a:solidFill>
                </a:rPr>
                <a:t>/display/JPP/</a:t>
              </a:r>
              <a:r>
                <a:rPr lang="en-US" sz="1050" dirty="0" err="1">
                  <a:solidFill>
                    <a:srgbClr val="FFFF00"/>
                  </a:solidFill>
                </a:rPr>
                <a:t>JWST+Exposure+Time+Calculator</a:t>
              </a:r>
              <a:r>
                <a:rPr lang="en-US" sz="1050" dirty="0">
                  <a:solidFill>
                    <a:srgbClr val="FFFF00"/>
                  </a:solidFill>
                </a:rPr>
                <a:t>,+ETC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211" y="811406"/>
            <a:ext cx="8579183" cy="786157"/>
            <a:chOff x="244323" y="2447296"/>
            <a:chExt cx="8579183" cy="786157"/>
          </a:xfrm>
        </p:grpSpPr>
        <p:sp>
          <p:nvSpPr>
            <p:cNvPr id="18" name="Rectangle 17"/>
            <p:cNvSpPr/>
            <p:nvPr/>
          </p:nvSpPr>
          <p:spPr>
            <a:xfrm>
              <a:off x="244323" y="2447296"/>
              <a:ext cx="8579183" cy="7861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First Public Release</a:t>
              </a:r>
            </a:p>
            <a:p>
              <a:endParaRPr lang="en-US" dirty="0" smtClean="0"/>
            </a:p>
            <a:p>
              <a:r>
                <a:rPr lang="en-US" sz="1200" dirty="0" smtClean="0"/>
                <a:t>Jan 2017</a:t>
              </a:r>
              <a:endParaRPr lang="en-US" sz="1200" dirty="0"/>
            </a:p>
          </p:txBody>
        </p:sp>
        <p:sp>
          <p:nvSpPr>
            <p:cNvPr id="19" name="Rectangle 18">
              <a:hlinkClick r:id="rId5"/>
            </p:cNvPr>
            <p:cNvSpPr/>
            <p:nvPr/>
          </p:nvSpPr>
          <p:spPr>
            <a:xfrm>
              <a:off x="3199084" y="2473212"/>
              <a:ext cx="5607140" cy="241895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FFFF00"/>
                  </a:solidFill>
                </a:rPr>
                <a:t>https://</a:t>
              </a:r>
              <a:r>
                <a:rPr lang="en-US" sz="1050" dirty="0" err="1" smtClean="0">
                  <a:solidFill>
                    <a:srgbClr val="FFFF00"/>
                  </a:solidFill>
                </a:rPr>
                <a:t>jwst.etc.stsci.edu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83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ETC “behind the scene”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2171"/>
            <a:ext cx="8748000" cy="3823200"/>
          </a:xfrm>
        </p:spPr>
        <p:txBody>
          <a:bodyPr/>
          <a:lstStyle/>
          <a:p>
            <a:r>
              <a:rPr lang="en-US" dirty="0" smtClean="0"/>
              <a:t>Modern Concept:</a:t>
            </a:r>
          </a:p>
          <a:p>
            <a:pPr>
              <a:buFont typeface="Arial"/>
              <a:buChar char="•"/>
            </a:pPr>
            <a:r>
              <a:rPr lang="en-US" dirty="0" smtClean="0"/>
              <a:t>Signal (source + background) modeled in 3D</a:t>
            </a:r>
          </a:p>
          <a:p>
            <a:pPr>
              <a:buFont typeface="Arial"/>
              <a:buChar char="•"/>
            </a:pPr>
            <a:r>
              <a:rPr lang="en-US" dirty="0" smtClean="0"/>
              <a:t>Pixel based: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Can model detector (e.g. correlated noise)</a:t>
            </a:r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final S/N calculation can include data analysis and post processing steps</a:t>
            </a:r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allows to model complex scene (e.g. estimate contamination from bright sources)</a:t>
            </a:r>
          </a:p>
          <a:p>
            <a:pPr>
              <a:buFont typeface="Arial"/>
              <a:buChar char="•"/>
            </a:pPr>
            <a:r>
              <a:rPr lang="en-US" dirty="0" smtClean="0"/>
              <a:t>Support all JWST modes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Imaging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Slit, </a:t>
            </a:r>
            <a:r>
              <a:rPr lang="en-US" dirty="0" err="1" smtClean="0"/>
              <a:t>slitless</a:t>
            </a:r>
            <a:r>
              <a:rPr lang="en-US" dirty="0" smtClean="0"/>
              <a:t>, MOS and IFU spectroscopy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Coronagraphy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Aperture Masking Interferometry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633" y="535624"/>
            <a:ext cx="2213799" cy="1558275"/>
          </a:xfrm>
          <a:prstGeom prst="rect">
            <a:avLst/>
          </a:prstGeom>
        </p:spPr>
      </p:pic>
      <p:pic>
        <p:nvPicPr>
          <p:cNvPr id="5" name="Picture 4" descr="Pandeia__a_multi-mission_exposure_time_calculator_for_JWST_and_WFIRST___Observatory_Operations__Strategies__Processes__and_Systems_VI___AS16___SPIE_Proceedings___S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23" y="2938005"/>
            <a:ext cx="1615616" cy="171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65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ETC –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Handle multiple workflows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Interactive handling of plots</a:t>
            </a:r>
          </a:p>
          <a:p>
            <a:pPr>
              <a:buFont typeface="Arial"/>
              <a:buChar char="•"/>
            </a:pPr>
            <a:r>
              <a:rPr lang="en-US" dirty="0" smtClean="0"/>
              <a:t>Efficient comparison of different sets of calculations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Store and share work with collaborators in workbooks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Page</a:t>
            </a:r>
            <a:endParaRPr lang="en-US" dirty="0"/>
          </a:p>
        </p:txBody>
      </p:sp>
      <p:pic>
        <p:nvPicPr>
          <p:cNvPr id="4" name="Picture 3" descr="STScI_JWST_Exposure_Time_Calcul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2" y="988308"/>
            <a:ext cx="4890607" cy="3618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1408" y="778417"/>
            <a:ext cx="321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jwst.etc.stsci.edu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7333" y="2243150"/>
            <a:ext cx="3245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Very useful links to: </a:t>
            </a:r>
          </a:p>
          <a:p>
            <a:endParaRPr lang="en-US" dirty="0" smtClean="0"/>
          </a:p>
          <a:p>
            <a:r>
              <a:rPr lang="en-US" b="1" dirty="0" smtClean="0"/>
              <a:t>User Guide</a:t>
            </a:r>
          </a:p>
          <a:p>
            <a:endParaRPr lang="en-US" dirty="0"/>
          </a:p>
          <a:p>
            <a:r>
              <a:rPr lang="en-US" b="1" dirty="0" smtClean="0"/>
              <a:t>Known Issues 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46667" y="2822222"/>
            <a:ext cx="348544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74444" y="1524000"/>
            <a:ext cx="4529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58622" y="1171221"/>
            <a:ext cx="2669822" cy="364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016956" y="3200400"/>
            <a:ext cx="2712155" cy="2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54512" y="2271888"/>
            <a:ext cx="2821" cy="16481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4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Page – house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log in with username/password, workbooks are persistent</a:t>
            </a:r>
            <a:endParaRPr lang="en-US" dirty="0"/>
          </a:p>
        </p:txBody>
      </p:sp>
      <p:pic>
        <p:nvPicPr>
          <p:cNvPr id="4" name="Picture 3" descr="ETC_workbook_li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4" r="1150" b="67998"/>
          <a:stretch/>
        </p:blipFill>
        <p:spPr>
          <a:xfrm>
            <a:off x="0" y="1119637"/>
            <a:ext cx="9025780" cy="2721341"/>
          </a:xfrm>
          <a:prstGeom prst="rect">
            <a:avLst/>
          </a:prstGeom>
        </p:spPr>
      </p:pic>
      <p:pic>
        <p:nvPicPr>
          <p:cNvPr id="5" name="Picture 4" descr="ETC_workbook_li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9" b="30635"/>
          <a:stretch/>
        </p:blipFill>
        <p:spPr>
          <a:xfrm>
            <a:off x="-13970" y="3238825"/>
            <a:ext cx="9027002" cy="19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1- CREATE ONE OR MORE SOURCES</a:t>
            </a:r>
          </a:p>
          <a:p>
            <a:r>
              <a:rPr lang="en-US" dirty="0"/>
              <a:t>The default source is a point source with flat continuum spectrum. For each source, you may specify the </a:t>
            </a:r>
            <a:r>
              <a:rPr lang="en-US" dirty="0" smtClean="0"/>
              <a:t>SED, </a:t>
            </a:r>
            <a:r>
              <a:rPr lang="en-US" dirty="0"/>
              <a:t>normalization, redshift, extinction, emission lines, and </a:t>
            </a:r>
            <a:r>
              <a:rPr lang="en-US" dirty="0" smtClean="0"/>
              <a:t>shape</a:t>
            </a:r>
          </a:p>
          <a:p>
            <a:endParaRPr lang="en-US" dirty="0"/>
          </a:p>
          <a:p>
            <a:r>
              <a:rPr lang="en-US" b="1" dirty="0" smtClean="0"/>
              <a:t>2- CREATE ONE OR MORE SCENES</a:t>
            </a:r>
          </a:p>
          <a:p>
            <a:r>
              <a:rPr lang="en-US" dirty="0"/>
              <a:t>Add one or more sources to the scene: for each source, specify its offset from the center (and orientation, for extended sources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3-CREATE A CALCULATION</a:t>
            </a:r>
          </a:p>
          <a:p>
            <a:r>
              <a:rPr lang="en-US" dirty="0"/>
              <a:t>For each calculation, you may specify the scene, the background, the instrument configuration and exposure parameters, and the extraction strategy parameters.</a:t>
            </a:r>
          </a:p>
        </p:txBody>
      </p:sp>
    </p:spTree>
    <p:extLst>
      <p:ext uri="{BB962C8B-B14F-4D97-AF65-F5344CB8AC3E}">
        <p14:creationId xmlns:p14="http://schemas.microsoft.com/office/powerpoint/2010/main" val="6364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Scene can contain multiple sources; source can be included into multiple scenes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Sources </a:t>
            </a:r>
            <a:r>
              <a:rPr lang="en-US" sz="1800" dirty="0">
                <a:solidFill>
                  <a:schemeClr val="tx1"/>
                </a:solidFill>
              </a:rPr>
              <a:t>can be offset from </a:t>
            </a:r>
            <a:r>
              <a:rPr lang="en-US" sz="1800" dirty="0" err="1">
                <a:solidFill>
                  <a:schemeClr val="tx1"/>
                </a:solidFill>
              </a:rPr>
              <a:t>centre</a:t>
            </a:r>
            <a:r>
              <a:rPr lang="en-US" sz="1800" dirty="0">
                <a:solidFill>
                  <a:schemeClr val="tx1"/>
                </a:solidFill>
              </a:rPr>
              <a:t> of Scene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 to specify your source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Continuum: flat, black body, power law + templates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Lines: user-specified</a:t>
            </a:r>
          </a:p>
          <a:p>
            <a:pPr lvl="1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Normalise</a:t>
            </a:r>
            <a:r>
              <a:rPr lang="en-US" sz="1800" dirty="0">
                <a:solidFill>
                  <a:schemeClr val="tx1"/>
                </a:solidFill>
              </a:rPr>
              <a:t> to magnitude/flux in JWST/HST </a:t>
            </a:r>
            <a:r>
              <a:rPr lang="en-US" sz="1800" dirty="0" err="1">
                <a:solidFill>
                  <a:schemeClr val="tx1"/>
                </a:solidFill>
              </a:rPr>
              <a:t>bandpasses</a:t>
            </a:r>
            <a:r>
              <a:rPr lang="en-US" sz="1800" dirty="0">
                <a:solidFill>
                  <a:schemeClr val="tx1"/>
                </a:solidFill>
              </a:rPr>
              <a:t> or at </a:t>
            </a:r>
            <a:r>
              <a:rPr lang="en-US" sz="1800" dirty="0" err="1">
                <a:solidFill>
                  <a:schemeClr val="tx1"/>
                </a:solidFill>
              </a:rPr>
              <a:t>λ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Upload spectrum: </a:t>
            </a:r>
            <a:r>
              <a:rPr lang="en-US" sz="1800" dirty="0" err="1">
                <a:solidFill>
                  <a:schemeClr val="tx1"/>
                </a:solidFill>
              </a:rPr>
              <a:t>ascii</a:t>
            </a:r>
            <a:r>
              <a:rPr lang="en-US" sz="1800" dirty="0">
                <a:solidFill>
                  <a:schemeClr val="tx1"/>
                </a:solidFill>
              </a:rPr>
              <a:t> (.</a:t>
            </a:r>
            <a:r>
              <a:rPr lang="en-US" sz="1800" dirty="0" err="1">
                <a:solidFill>
                  <a:schemeClr val="tx1"/>
                </a:solidFill>
              </a:rPr>
              <a:t>dat</a:t>
            </a:r>
            <a:r>
              <a:rPr lang="en-US" sz="1800" dirty="0">
                <a:solidFill>
                  <a:schemeClr val="tx1"/>
                </a:solidFill>
              </a:rPr>
              <a:t>, .txt) or FITS format.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2"/>
              </a:rPr>
              <a:t>https://jwst-docs.stsci.edu/display/JPP/JWST+ETC+User+Supplied+Spectra</a:t>
            </a:r>
            <a:r>
              <a:rPr lang="en-US" sz="1800" dirty="0">
                <a:solidFill>
                  <a:schemeClr val="tx1"/>
                </a:solidFill>
              </a:rPr>
              <a:t> for detailed description of file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Extended sources: Flat, </a:t>
            </a:r>
            <a:r>
              <a:rPr lang="en-US" sz="1800" dirty="0" err="1">
                <a:solidFill>
                  <a:schemeClr val="tx1"/>
                </a:solidFill>
              </a:rPr>
              <a:t>Sersic</a:t>
            </a:r>
            <a:r>
              <a:rPr lang="en-US" sz="1800" dirty="0">
                <a:solidFill>
                  <a:schemeClr val="tx1"/>
                </a:solidFill>
              </a:rPr>
              <a:t>, 2D Gaussian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f2760952-b3bb-408f-ace6-eb1e07642b8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6792</TotalTime>
  <Words>530</Words>
  <Application>Microsoft Macintosh PowerPoint</Application>
  <PresentationFormat>On-screen Show (16:9)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ESA Presentation 16-9</vt:lpstr>
      <vt:lpstr>PowerPoint Presentation</vt:lpstr>
      <vt:lpstr>Breakdown of the presentation</vt:lpstr>
      <vt:lpstr>Useful Links</vt:lpstr>
      <vt:lpstr>JWST ETC “behind the scene”</vt:lpstr>
      <vt:lpstr>JWST ETC – User Interface</vt:lpstr>
      <vt:lpstr>Front Page</vt:lpstr>
      <vt:lpstr>Workbook Page – house keeping</vt:lpstr>
      <vt:lpstr>3 Step approach</vt:lpstr>
      <vt:lpstr>Sorces</vt:lpstr>
      <vt:lpstr>PowerPoint Presentation</vt:lpstr>
      <vt:lpstr>Scene and Source Page</vt:lpstr>
      <vt:lpstr>Creating  a Source</vt:lpstr>
      <vt:lpstr>Creating a Source and a scene</vt:lpstr>
      <vt:lpstr>Creating a  more complex scene</vt:lpstr>
      <vt:lpstr>Finalizing the scene</vt:lpstr>
      <vt:lpstr>Setting up the scene for the calculation</vt:lpstr>
      <vt:lpstr>Setting up the calculation and strategy</vt:lpstr>
      <vt:lpstr>Setting up the calculation and strategy</vt:lpstr>
      <vt:lpstr>Result of a calculation</vt:lpstr>
      <vt:lpstr>Exploring the parameter space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Di Nicola, Massimiliano</dc:creator>
  <cp:keywords/>
  <dc:description/>
  <cp:lastModifiedBy>Marco Sirianni</cp:lastModifiedBy>
  <cp:revision>435</cp:revision>
  <cp:lastPrinted>2008-08-26T16:26:23Z</cp:lastPrinted>
  <dcterms:created xsi:type="dcterms:W3CDTF">2009-03-03T09:28:14Z</dcterms:created>
  <dcterms:modified xsi:type="dcterms:W3CDTF">2017-03-16T20:35:26Z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