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3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8" y="-2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17/03/17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1"/>
            <a:ext cx="4520474" cy="28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   Rome Meeting</a:t>
            </a:r>
            <a:r>
              <a:rPr lang="en-GB" sz="800" baseline="0" noProof="1" smtClean="0">
                <a:solidFill>
                  <a:schemeClr val="bg2"/>
                </a:solidFill>
              </a:rPr>
              <a:t>     </a:t>
            </a:r>
            <a:r>
              <a:rPr lang="en-GB" sz="800" noProof="1" smtClean="0">
                <a:solidFill>
                  <a:schemeClr val="bg2"/>
                </a:solidFill>
              </a:rPr>
              <a:t>ESA | 17/March/2016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4" Type="http://schemas.openxmlformats.org/officeDocument/2006/relationships/image" Target="../media/image47.jpeg"/><Relationship Id="rId5" Type="http://schemas.microsoft.com/office/2007/relationships/hdphoto" Target="../media/hdphoto15.wdp"/><Relationship Id="rId6" Type="http://schemas.openxmlformats.org/officeDocument/2006/relationships/image" Target="../media/image48.jpeg"/><Relationship Id="rId7" Type="http://schemas.microsoft.com/office/2007/relationships/hdphoto" Target="../media/hdphoto16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Relationship Id="rId3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1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4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1.jpeg"/><Relationship Id="rId5" Type="http://schemas.microsoft.com/office/2007/relationships/hdphoto" Target="../media/hdphoto2.wdp"/><Relationship Id="rId6" Type="http://schemas.openxmlformats.org/officeDocument/2006/relationships/image" Target="../media/image35.jpeg"/><Relationship Id="rId7" Type="http://schemas.microsoft.com/office/2007/relationships/hdphoto" Target="../media/hdphoto6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microsoft.com/office/2007/relationships/hdphoto" Target="../media/hdphoto7.wdp"/><Relationship Id="rId5" Type="http://schemas.openxmlformats.org/officeDocument/2006/relationships/image" Target="../media/image38.jpeg"/><Relationship Id="rId6" Type="http://schemas.microsoft.com/office/2007/relationships/hdphoto" Target="../media/hdphoto8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7" Type="http://schemas.microsoft.com/office/2007/relationships/hdphoto" Target="../media/hdphoto10.wdp"/><Relationship Id="rId8" Type="http://schemas.openxmlformats.org/officeDocument/2006/relationships/image" Target="../media/image43.jpeg"/><Relationship Id="rId9" Type="http://schemas.microsoft.com/office/2007/relationships/hdphoto" Target="../media/hdphoto1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Relationship Id="rId3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6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APT Examples: MIRI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793600"/>
            <a:ext cx="292039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Macarena Garcia Marin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261600"/>
            <a:ext cx="298373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European Space Agency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MIRI APT: Simultaneous MRS and Imaging</a:t>
            </a:r>
          </a:p>
        </p:txBody>
      </p:sp>
      <p:pic>
        <p:nvPicPr>
          <p:cNvPr id="3" name="Picture 2" descr="Screen Shot 2017-01-30 at 18.23.4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682698"/>
            <a:ext cx="8188476" cy="3734708"/>
          </a:xfrm>
          <a:prstGeom prst="rect">
            <a:avLst/>
          </a:prstGeom>
        </p:spPr>
      </p:pic>
      <p:pic>
        <p:nvPicPr>
          <p:cNvPr id="5" name="Picture 4" descr="Screen Shot 2017-01-30 at 18.40.06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48" y="2520148"/>
            <a:ext cx="1299508" cy="1156342"/>
          </a:xfrm>
          <a:prstGeom prst="rect">
            <a:avLst/>
          </a:prstGeom>
          <a:ln w="38100" cmpd="sng">
            <a:solidFill>
              <a:srgbClr val="00FF00"/>
            </a:solidFill>
          </a:ln>
        </p:spPr>
      </p:pic>
      <p:pic>
        <p:nvPicPr>
          <p:cNvPr id="6" name="Picture 5" descr="Screen Shot 2017-01-30 at 18.40.48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64" y="1752470"/>
            <a:ext cx="1264350" cy="1053625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58037" y="1934967"/>
            <a:ext cx="364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9524" y="2213429"/>
            <a:ext cx="725714" cy="241905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77066" y="2196497"/>
            <a:ext cx="911981" cy="210456"/>
          </a:xfrm>
          <a:prstGeom prst="rect">
            <a:avLst/>
          </a:prstGeom>
          <a:solidFill>
            <a:srgbClr val="00FF00">
              <a:alpha val="13000"/>
            </a:srgbClr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MIRI APT: Simultaneous MRS and Imaging</a:t>
            </a:r>
          </a:p>
        </p:txBody>
      </p:sp>
      <p:pic>
        <p:nvPicPr>
          <p:cNvPr id="3" name="Picture 2" descr="Screen Shot 2017-01-30 at 18.23.4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682698"/>
            <a:ext cx="8188476" cy="37347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7142" y="3019842"/>
            <a:ext cx="6204857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You </a:t>
            </a:r>
            <a:r>
              <a:rPr lang="en-US" sz="1200" dirty="0"/>
              <a:t>can use any imager-defined </a:t>
            </a:r>
            <a:r>
              <a:rPr lang="en-US" sz="1200" dirty="0" err="1"/>
              <a:t>subarray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(FULL is default)</a:t>
            </a:r>
          </a:p>
          <a:p>
            <a:r>
              <a:rPr lang="en-US" sz="1200" dirty="0"/>
              <a:t>Any readout mode (defaults are </a:t>
            </a:r>
            <a:r>
              <a:rPr lang="en-US" sz="1200" dirty="0" smtClean="0"/>
              <a:t>recommendations. </a:t>
            </a:r>
            <a:endParaRPr lang="en-US" sz="1200" dirty="0"/>
          </a:p>
          <a:p>
            <a:r>
              <a:rPr lang="en-US" sz="1200" dirty="0">
                <a:solidFill>
                  <a:srgbClr val="FF0000"/>
                </a:solidFill>
              </a:rPr>
              <a:t>SLOW for MRS, FAST for imager)</a:t>
            </a:r>
          </a:p>
          <a:p>
            <a:r>
              <a:rPr lang="en-US" sz="1200" dirty="0"/>
              <a:t>Total </a:t>
            </a:r>
            <a:r>
              <a:rPr lang="en-US" sz="1200" dirty="0" err="1"/>
              <a:t>exptime</a:t>
            </a:r>
            <a:r>
              <a:rPr lang="en-US" sz="1200" dirty="0"/>
              <a:t> of the imager must be equal or less than the MRS.</a:t>
            </a:r>
          </a:p>
          <a:p>
            <a:r>
              <a:rPr lang="en-US" sz="1200" dirty="0"/>
              <a:t>The MRS is driving the </a:t>
            </a:r>
            <a:r>
              <a:rPr lang="en-US" sz="1200" dirty="0" smtClean="0"/>
              <a:t>dithers (ongoing work on dithers).</a:t>
            </a:r>
            <a:endParaRPr lang="en-US" sz="1200" dirty="0"/>
          </a:p>
          <a:p>
            <a:r>
              <a:rPr lang="en-US" sz="1200" dirty="0"/>
              <a:t>There may be some constrain due to data volume, but you’d need to integrate continuously for a long time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064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MIRI Templates: a general note</a:t>
            </a:r>
            <a:endParaRPr lang="en-US" dirty="0"/>
          </a:p>
        </p:txBody>
      </p:sp>
      <p:pic>
        <p:nvPicPr>
          <p:cNvPr id="3" name="Picture 2" descr="Screen Shot 2017-01-30 at 19.42.4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2" y="3146288"/>
            <a:ext cx="8905106" cy="1043609"/>
          </a:xfrm>
          <a:prstGeom prst="rect">
            <a:avLst/>
          </a:prstGeom>
        </p:spPr>
      </p:pic>
      <p:pic>
        <p:nvPicPr>
          <p:cNvPr id="4" name="Picture 3" descr="Screen Shot 2017-01-30 at 19.44.5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6"/>
          <a:stretch/>
        </p:blipFill>
        <p:spPr>
          <a:xfrm>
            <a:off x="0" y="934943"/>
            <a:ext cx="9017169" cy="2185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5210" y="4203285"/>
            <a:ext cx="349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This applies to all templates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3067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MIRI Imager template</a:t>
            </a:r>
            <a:endParaRPr lang="en-US" dirty="0"/>
          </a:p>
        </p:txBody>
      </p:sp>
      <p:pic>
        <p:nvPicPr>
          <p:cNvPr id="3" name="Picture 2" descr="Screen Shot 2017-01-30 at 19.31.35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1" y="594819"/>
            <a:ext cx="8127999" cy="4180739"/>
          </a:xfrm>
          <a:prstGeom prst="rect">
            <a:avLst/>
          </a:prstGeom>
        </p:spPr>
      </p:pic>
      <p:pic>
        <p:nvPicPr>
          <p:cNvPr id="4" name="Picture 3" descr="Screen Shot 2017-01-30 at 19.32.30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4" y="2401874"/>
            <a:ext cx="860621" cy="743926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43377" y="1097818"/>
            <a:ext cx="2917342" cy="55399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Georgia"/>
                <a:cs typeface="Georgia"/>
              </a:rPr>
              <a:t>TA not available at the moment. </a:t>
            </a:r>
          </a:p>
          <a:p>
            <a:r>
              <a:rPr lang="en-US" sz="1500" dirty="0" smtClean="0">
                <a:latin typeface="Georgia"/>
                <a:cs typeface="Georgia"/>
              </a:rPr>
              <a:t>Expected </a:t>
            </a:r>
            <a:r>
              <a:rPr lang="en-US" sz="1500" dirty="0" smtClean="0">
                <a:latin typeface="Georgia"/>
                <a:cs typeface="Georgia"/>
              </a:rPr>
              <a:t>in upcoming version</a:t>
            </a:r>
            <a:endParaRPr lang="en-US" sz="1500" dirty="0"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105" y="1925053"/>
            <a:ext cx="1336842" cy="21389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77476" y="1965158"/>
            <a:ext cx="1397663" cy="276999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Limit 58000 </a:t>
            </a:r>
            <a:r>
              <a:rPr lang="de-DE" sz="1200" dirty="0"/>
              <a:t>MB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634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MIRI Imager template: dither patterns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7714" y="830076"/>
            <a:ext cx="5918880" cy="332398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There </a:t>
            </a:r>
            <a:r>
              <a:rPr lang="en-US" sz="1400" dirty="0"/>
              <a:t>are 4 </a:t>
            </a:r>
            <a:r>
              <a:rPr lang="en-US" sz="1400" dirty="0" smtClean="0"/>
              <a:t>(5) dither </a:t>
            </a:r>
            <a:r>
              <a:rPr lang="en-US" sz="1400" dirty="0"/>
              <a:t>patterns for the </a:t>
            </a:r>
            <a:r>
              <a:rPr lang="en-US" sz="1400" dirty="0" smtClean="0"/>
              <a:t>imager</a:t>
            </a:r>
          </a:p>
          <a:p>
            <a:r>
              <a:rPr lang="en-US" sz="1400" dirty="0" smtClean="0"/>
              <a:t>They are optimized for different </a:t>
            </a:r>
          </a:p>
          <a:p>
            <a:r>
              <a:rPr lang="en-US" sz="1400" dirty="0" err="1" smtClean="0"/>
              <a:t>Subarrays</a:t>
            </a:r>
            <a:r>
              <a:rPr lang="en-US" sz="1400" dirty="0" smtClean="0"/>
              <a:t>/wavelength:</a:t>
            </a:r>
          </a:p>
          <a:p>
            <a:endParaRPr lang="en-US" sz="1400" b="1" dirty="0"/>
          </a:p>
          <a:p>
            <a:r>
              <a:rPr lang="en-US" sz="1400" dirty="0"/>
              <a:t>•  </a:t>
            </a:r>
            <a:r>
              <a:rPr lang="en-US" sz="1400" b="1" dirty="0"/>
              <a:t>2-Point </a:t>
            </a:r>
            <a:r>
              <a:rPr lang="en-US" sz="1400" b="1" dirty="0" smtClean="0"/>
              <a:t>pattern:</a:t>
            </a:r>
          </a:p>
          <a:p>
            <a:r>
              <a:rPr lang="en-US" sz="1400" dirty="0" smtClean="0"/>
              <a:t>Allows </a:t>
            </a:r>
            <a:r>
              <a:rPr lang="en-US" sz="1400" dirty="0"/>
              <a:t>for a simple image </a:t>
            </a:r>
            <a:r>
              <a:rPr lang="en-US" sz="1400" dirty="0" smtClean="0"/>
              <a:t>and background subtraction.</a:t>
            </a:r>
            <a:endParaRPr lang="en-US" sz="1400" dirty="0"/>
          </a:p>
          <a:p>
            <a:r>
              <a:rPr lang="en-US" sz="1400" dirty="0" smtClean="0"/>
              <a:t>Only recommended in certain science cases</a:t>
            </a:r>
          </a:p>
          <a:p>
            <a:pPr marL="457200" indent="-457200">
              <a:buFontTx/>
              <a:buChar char="-"/>
            </a:pPr>
            <a:endParaRPr lang="en-US" sz="1400" dirty="0"/>
          </a:p>
          <a:p>
            <a:r>
              <a:rPr lang="en-US" sz="1400" dirty="0" smtClean="0"/>
              <a:t>•  </a:t>
            </a:r>
            <a:r>
              <a:rPr lang="en-US" sz="1400" b="1" dirty="0"/>
              <a:t>4-Point pattern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most basic pattern separating PSF and avoiding sampling the same row </a:t>
            </a:r>
            <a:r>
              <a:rPr lang="en-US" sz="1400" dirty="0" smtClean="0"/>
              <a:t>column. There are </a:t>
            </a:r>
            <a:r>
              <a:rPr lang="en-US" sz="1400" dirty="0" smtClean="0"/>
              <a:t>versions </a:t>
            </a:r>
            <a:r>
              <a:rPr lang="en-US" sz="1400" dirty="0" smtClean="0"/>
              <a:t>for point and extended sources. </a:t>
            </a:r>
          </a:p>
          <a:p>
            <a:endParaRPr lang="en-US" sz="1400" dirty="0"/>
          </a:p>
          <a:p>
            <a:r>
              <a:rPr lang="en-US" sz="1400" dirty="0" smtClean="0"/>
              <a:t>This </a:t>
            </a:r>
            <a:r>
              <a:rPr lang="en-US" sz="1400" dirty="0"/>
              <a:t>was designed to be repeated in a single </a:t>
            </a:r>
            <a:r>
              <a:rPr lang="en-US" sz="1400" dirty="0" smtClean="0"/>
              <a:t>direction to avoid overlapping/persistence.</a:t>
            </a:r>
            <a:endParaRPr lang="en-US" sz="1400" dirty="0"/>
          </a:p>
        </p:txBody>
      </p:sp>
      <p:pic>
        <p:nvPicPr>
          <p:cNvPr id="9" name="Picture 8" descr="Screen Shot 2017-01-30 at 19.22.3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70" y="611129"/>
            <a:ext cx="3051697" cy="4000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7143" y="4305905"/>
            <a:ext cx="21261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Credit: Brendan Hagan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850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MIRI Imager template: dither patterns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093" y="588719"/>
            <a:ext cx="54488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300" b="1" dirty="0" err="1" smtClean="0">
                <a:latin typeface="Georgia"/>
                <a:cs typeface="Georgia"/>
              </a:rPr>
              <a:t>Reuleaux</a:t>
            </a:r>
            <a:r>
              <a:rPr lang="en-US" sz="1300" b="1" dirty="0" smtClean="0">
                <a:latin typeface="Georgia"/>
                <a:cs typeface="Georgia"/>
              </a:rPr>
              <a:t> </a:t>
            </a:r>
            <a:r>
              <a:rPr lang="en-US" sz="1300" b="1" dirty="0">
                <a:latin typeface="Georgia"/>
                <a:cs typeface="Georgia"/>
              </a:rPr>
              <a:t>pattern</a:t>
            </a:r>
          </a:p>
          <a:p>
            <a:pPr algn="just"/>
            <a:r>
              <a:rPr lang="en-US" sz="1300" dirty="0">
                <a:latin typeface="Georgia"/>
                <a:cs typeface="Georgia"/>
              </a:rPr>
              <a:t>-  A 12 point pattern that originates from Spitzer IRAC</a:t>
            </a:r>
          </a:p>
          <a:p>
            <a:pPr marL="171450" indent="-171450" algn="just">
              <a:buFontTx/>
              <a:buChar char="-"/>
            </a:pPr>
            <a:r>
              <a:rPr lang="en-US" sz="1300" dirty="0" smtClean="0">
                <a:latin typeface="Georgia"/>
                <a:cs typeface="Georgia"/>
              </a:rPr>
              <a:t>Pattern </a:t>
            </a:r>
            <a:r>
              <a:rPr lang="en-US" sz="1300" dirty="0">
                <a:latin typeface="Georgia"/>
                <a:cs typeface="Georgia"/>
              </a:rPr>
              <a:t>comes in 3 sizes small, medium and large</a:t>
            </a:r>
          </a:p>
          <a:p>
            <a:pPr marL="0" lvl="1" algn="just"/>
            <a:r>
              <a:rPr lang="en-US" sz="1300" dirty="0" smtClean="0">
                <a:latin typeface="Georgia"/>
                <a:cs typeface="Georgia"/>
              </a:rPr>
              <a:t>-  S</a:t>
            </a:r>
            <a:r>
              <a:rPr lang="en-GB" sz="1300" dirty="0" err="1" smtClean="0">
                <a:latin typeface="Georgia"/>
                <a:cs typeface="Georgia"/>
              </a:rPr>
              <a:t>ome</a:t>
            </a:r>
            <a:r>
              <a:rPr lang="en-GB" sz="1300" dirty="0" smtClean="0">
                <a:latin typeface="Georgia"/>
                <a:cs typeface="Georgia"/>
              </a:rPr>
              <a:t> (undocumented) evidence from Spitzer/IRAC that the pattern led to correlated noise due to is uniform repetition.</a:t>
            </a:r>
          </a:p>
          <a:p>
            <a:pPr algn="just"/>
            <a:endParaRPr lang="en-US" sz="1300" dirty="0">
              <a:latin typeface="Georgia"/>
              <a:cs typeface="Georg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3048" y="2608746"/>
            <a:ext cx="6386285" cy="219136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b="1" dirty="0" smtClean="0">
                <a:latin typeface="Georgia"/>
                <a:cs typeface="Georgia"/>
              </a:rPr>
              <a:t>Cycling </a:t>
            </a:r>
            <a:r>
              <a:rPr lang="en-US" sz="1200" b="1" dirty="0">
                <a:latin typeface="Georgia"/>
                <a:cs typeface="Georgia"/>
              </a:rPr>
              <a:t>pattern</a:t>
            </a:r>
          </a:p>
          <a:p>
            <a:r>
              <a:rPr lang="en-US" sz="1200" dirty="0">
                <a:latin typeface="Georgia"/>
                <a:cs typeface="Georgia"/>
              </a:rPr>
              <a:t>-  The current cycling pattern has </a:t>
            </a:r>
            <a:r>
              <a:rPr lang="en-US" sz="1200" dirty="0" smtClean="0">
                <a:latin typeface="Georgia"/>
                <a:cs typeface="Georgia"/>
              </a:rPr>
              <a:t>311 (</a:t>
            </a:r>
            <a:r>
              <a:rPr lang="en-US" sz="1200" dirty="0">
                <a:latin typeface="Georgia"/>
                <a:cs typeface="Georgia"/>
              </a:rPr>
              <a:t>proposal to have 312</a:t>
            </a:r>
            <a:r>
              <a:rPr lang="en-US" sz="1200" dirty="0" smtClean="0">
                <a:latin typeface="Georgia"/>
                <a:cs typeface="Georgia"/>
              </a:rPr>
              <a:t>) points </a:t>
            </a:r>
            <a:r>
              <a:rPr lang="en-US" sz="1200" dirty="0">
                <a:latin typeface="Georgia"/>
                <a:cs typeface="Georgia"/>
              </a:rPr>
              <a:t>and has 3 sizes like the </a:t>
            </a:r>
            <a:r>
              <a:rPr lang="en-US" sz="1200" dirty="0" err="1" smtClean="0">
                <a:latin typeface="Georgia"/>
                <a:cs typeface="Georgia"/>
              </a:rPr>
              <a:t>Reuleaux</a:t>
            </a:r>
            <a:r>
              <a:rPr lang="en-US" sz="1200" dirty="0" smtClean="0">
                <a:latin typeface="Georgia"/>
                <a:cs typeface="Georgia"/>
              </a:rPr>
              <a:t>.</a:t>
            </a:r>
            <a:endParaRPr lang="en-US" sz="1200" dirty="0">
              <a:latin typeface="Georgia"/>
              <a:cs typeface="Georgia"/>
            </a:endParaRPr>
          </a:p>
          <a:p>
            <a:r>
              <a:rPr lang="en-US" sz="1200" dirty="0">
                <a:latin typeface="Georgia"/>
                <a:cs typeface="Georgia"/>
              </a:rPr>
              <a:t>-  Designed as a truly random pattern to aid optimal calibration steps (self-calibration)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Georgia"/>
                <a:cs typeface="Georgia"/>
              </a:rPr>
              <a:t>User </a:t>
            </a:r>
            <a:r>
              <a:rPr lang="en-US" sz="1200" dirty="0">
                <a:latin typeface="Georgia"/>
                <a:cs typeface="Georgia"/>
              </a:rPr>
              <a:t>can choose any start point and any number of </a:t>
            </a:r>
            <a:r>
              <a:rPr lang="en-US" sz="1200" dirty="0" smtClean="0">
                <a:latin typeface="Georgia"/>
                <a:cs typeface="Georgia"/>
              </a:rPr>
              <a:t>dithers. They have to be consecutive points.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 smtClean="0">
                <a:latin typeface="Georgia"/>
                <a:cs typeface="Georgia"/>
              </a:rPr>
              <a:t>Sparse cycling</a:t>
            </a:r>
            <a:r>
              <a:rPr lang="en-US" sz="1200" dirty="0" smtClean="0">
                <a:latin typeface="Georgia"/>
                <a:cs typeface="Georgia"/>
              </a:rPr>
              <a:t>: “restricted mode”.</a:t>
            </a:r>
            <a:r>
              <a:rPr lang="en-US" sz="1200" b="1" dirty="0" smtClean="0">
                <a:latin typeface="Georgia"/>
                <a:cs typeface="Georgia"/>
              </a:rPr>
              <a:t> </a:t>
            </a:r>
            <a:r>
              <a:rPr lang="en-US" sz="1200" dirty="0" smtClean="0">
                <a:latin typeface="Georgia"/>
                <a:cs typeface="Georgia"/>
              </a:rPr>
              <a:t>The user can pick any number of point from the cycling pattern (non-consecutive).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GB" sz="1200" dirty="0" smtClean="0">
                <a:latin typeface="Georgia"/>
                <a:cs typeface="Georgia"/>
              </a:rPr>
              <a:t>Pay special attention to dither patterns for sub-arrays because not all patterns can be used</a:t>
            </a:r>
          </a:p>
          <a:p>
            <a:pPr>
              <a:lnSpc>
                <a:spcPct val="120000"/>
              </a:lnSpc>
            </a:pPr>
            <a:r>
              <a:rPr lang="en-GB" sz="1200" dirty="0" smtClean="0">
                <a:latin typeface="Georgia"/>
                <a:cs typeface="Georgia"/>
              </a:rPr>
              <a:t>The most up to date information on dithers can be found on </a:t>
            </a:r>
            <a:r>
              <a:rPr lang="en-GB" sz="1200" dirty="0" err="1" smtClean="0">
                <a:latin typeface="Georgia"/>
                <a:cs typeface="Georgia"/>
              </a:rPr>
              <a:t>Jdox</a:t>
            </a:r>
            <a:r>
              <a:rPr lang="en-GB" sz="1200" dirty="0" smtClean="0">
                <a:latin typeface="Georgia"/>
                <a:cs typeface="Georgia"/>
              </a:rPr>
              <a:t>.</a:t>
            </a:r>
            <a:r>
              <a:rPr lang="en-US" sz="1200" dirty="0" smtClean="0">
                <a:latin typeface="Georgia"/>
                <a:cs typeface="Georgia"/>
              </a:rPr>
              <a:t> </a:t>
            </a:r>
            <a:endParaRPr lang="en-US" sz="1200" dirty="0">
              <a:latin typeface="Georgia"/>
              <a:cs typeface="Georgia"/>
            </a:endParaRPr>
          </a:p>
        </p:txBody>
      </p:sp>
      <p:pic>
        <p:nvPicPr>
          <p:cNvPr id="6" name="Picture 5" descr="Screen Shot 2017-01-30 at 19.27.1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9" y="2002052"/>
            <a:ext cx="2610950" cy="2598546"/>
          </a:xfrm>
          <a:prstGeom prst="rect">
            <a:avLst/>
          </a:prstGeom>
        </p:spPr>
      </p:pic>
      <p:pic>
        <p:nvPicPr>
          <p:cNvPr id="4" name="Picture 3" descr="Screen Shot 2017-01-30 at 19.24.45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56" y="598833"/>
            <a:ext cx="2065422" cy="2065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662" y="4356209"/>
            <a:ext cx="150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Credit: </a:t>
            </a:r>
            <a:r>
              <a:rPr lang="en-US" sz="1000" dirty="0" err="1" smtClean="0"/>
              <a:t>STScI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087731" y="2620749"/>
            <a:ext cx="21261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Credit: Brendan Hagan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891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MIRI Imager template: dither patterns</a:t>
            </a:r>
            <a:endParaRPr lang="en-US" dirty="0"/>
          </a:p>
        </p:txBody>
      </p:sp>
      <p:pic>
        <p:nvPicPr>
          <p:cNvPr id="3" name="Picture 2" descr="Screen Shot 2017-01-30 at 19.31.35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1" y="594819"/>
            <a:ext cx="8127999" cy="4180739"/>
          </a:xfrm>
          <a:prstGeom prst="rect">
            <a:avLst/>
          </a:prstGeom>
        </p:spPr>
      </p:pic>
      <p:pic>
        <p:nvPicPr>
          <p:cNvPr id="4" name="Picture 3" descr="Screen Shot 2017-01-30 at 19.32.30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4" y="2401874"/>
            <a:ext cx="860621" cy="743926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43964" y="946908"/>
            <a:ext cx="2417940" cy="78483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Georgia"/>
                <a:cs typeface="Georgia"/>
              </a:rPr>
              <a:t>TA not available at the moment. </a:t>
            </a:r>
          </a:p>
          <a:p>
            <a:r>
              <a:rPr lang="en-US" sz="1500" dirty="0" smtClean="0">
                <a:latin typeface="Georgia"/>
                <a:cs typeface="Georgia"/>
              </a:rPr>
              <a:t>Expected for APT 25.2</a:t>
            </a:r>
            <a:endParaRPr lang="en-US" sz="1500" dirty="0">
              <a:latin typeface="Georgia"/>
              <a:cs typeface="Georgia"/>
            </a:endParaRPr>
          </a:p>
        </p:txBody>
      </p:sp>
      <p:pic>
        <p:nvPicPr>
          <p:cNvPr id="6" name="Picture 5" descr="Screen Shot 2017-01-30 at 19.33.28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12" y="2970020"/>
            <a:ext cx="992205" cy="68627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44761" y="3011714"/>
            <a:ext cx="2151475" cy="27699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Sparse cycling not shown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388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MIRI Imager template: dither patterns</a:t>
            </a:r>
          </a:p>
        </p:txBody>
      </p:sp>
      <p:pic>
        <p:nvPicPr>
          <p:cNvPr id="4" name="Picture 3" descr="Screen Shot 2017-01-30 at 19.35.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r="11930"/>
          <a:stretch/>
        </p:blipFill>
        <p:spPr>
          <a:xfrm>
            <a:off x="580217" y="676337"/>
            <a:ext cx="2443592" cy="2794384"/>
          </a:xfrm>
          <a:prstGeom prst="rect">
            <a:avLst/>
          </a:prstGeom>
        </p:spPr>
      </p:pic>
      <p:pic>
        <p:nvPicPr>
          <p:cNvPr id="5" name="Picture 4" descr="Screen Shot 2017-01-30 at 19.36.29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4" y="717277"/>
            <a:ext cx="4438876" cy="274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976071" y="2846199"/>
            <a:ext cx="2482786" cy="322966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Screen Shot 2017-01-30 at 19.38.02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79" y="3458527"/>
            <a:ext cx="1692307" cy="1322115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2245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MIRI Imager template: </a:t>
            </a:r>
            <a:r>
              <a:rPr lang="en-US" dirty="0" smtClean="0"/>
              <a:t>coordinated parallels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93332" y="592667"/>
            <a:ext cx="5756729" cy="1560285"/>
            <a:chOff x="787400" y="1170075"/>
            <a:chExt cx="7581900" cy="1954125"/>
          </a:xfrm>
        </p:grpSpPr>
        <p:pic>
          <p:nvPicPr>
            <p:cNvPr id="9" name="Picture 8" descr="Screen Shot 2017-01-30 at 19.47.37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1170075"/>
              <a:ext cx="7556500" cy="914400"/>
            </a:xfrm>
            <a:prstGeom prst="rect">
              <a:avLst/>
            </a:prstGeom>
          </p:spPr>
        </p:pic>
        <p:pic>
          <p:nvPicPr>
            <p:cNvPr id="10" name="Picture 9" descr="Screen Shot 2017-01-30 at 19.48.3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2114011"/>
              <a:ext cx="7581900" cy="914400"/>
            </a:xfrm>
            <a:prstGeom prst="rect">
              <a:avLst/>
            </a:prstGeom>
          </p:spPr>
        </p:pic>
        <p:pic>
          <p:nvPicPr>
            <p:cNvPr id="11" name="Picture 10" descr="Screen Shot 2017-01-30 at 19.49.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370" y="2527300"/>
              <a:ext cx="5168900" cy="596900"/>
            </a:xfrm>
            <a:prstGeom prst="rect">
              <a:avLst/>
            </a:prstGeom>
          </p:spPr>
        </p:pic>
      </p:grpSp>
      <p:pic>
        <p:nvPicPr>
          <p:cNvPr id="12" name="Picture 11" descr="Screen Shot 2017-01-30 at 19.54.34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5519"/>
            <a:ext cx="9144000" cy="2395925"/>
          </a:xfrm>
          <a:prstGeom prst="rect">
            <a:avLst/>
          </a:prstGeom>
        </p:spPr>
      </p:pic>
      <p:pic>
        <p:nvPicPr>
          <p:cNvPr id="13" name="Picture 12" descr="Screen Shot 2017-01-30 at 19.54.08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4" y="3132666"/>
            <a:ext cx="2950871" cy="15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MIRI Imager template: coordinated parallels</a:t>
            </a:r>
          </a:p>
        </p:txBody>
      </p:sp>
      <p:pic>
        <p:nvPicPr>
          <p:cNvPr id="3" name="Picture 2" descr="Screen Shot 2017-01-30 at 20.09.0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33"/>
          <a:stretch/>
        </p:blipFill>
        <p:spPr>
          <a:xfrm>
            <a:off x="637384" y="527107"/>
            <a:ext cx="3626937" cy="3539701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 bwMode="auto">
          <a:xfrm>
            <a:off x="4296293" y="1310765"/>
            <a:ext cx="295326" cy="767948"/>
          </a:xfrm>
          <a:prstGeom prst="rightBrace">
            <a:avLst>
              <a:gd name="adj1" fmla="val 11905"/>
              <a:gd name="adj2" fmla="val 505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296293" y="2182091"/>
            <a:ext cx="295326" cy="753181"/>
          </a:xfrm>
          <a:prstGeom prst="rightBrace">
            <a:avLst>
              <a:gd name="adj1" fmla="val 11905"/>
              <a:gd name="adj2" fmla="val 505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4301030" y="2994344"/>
            <a:ext cx="295326" cy="767948"/>
          </a:xfrm>
          <a:prstGeom prst="rightBrace">
            <a:avLst>
              <a:gd name="adj1" fmla="val 11905"/>
              <a:gd name="adj2" fmla="val 505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6356" y="1515420"/>
            <a:ext cx="254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MIRI-</a:t>
            </a:r>
            <a:r>
              <a:rPr lang="en-US" dirty="0" err="1" smtClean="0">
                <a:latin typeface="Georgia"/>
                <a:cs typeface="Georgia"/>
              </a:rPr>
              <a:t>NIRCam</a:t>
            </a:r>
            <a:r>
              <a:rPr lang="en-US" dirty="0" smtClean="0">
                <a:latin typeface="Georgia"/>
                <a:cs typeface="Georgia"/>
              </a:rPr>
              <a:t> parallel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6356" y="3092189"/>
            <a:ext cx="417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MIRI-</a:t>
            </a:r>
            <a:r>
              <a:rPr lang="en-US" dirty="0" err="1" smtClean="0">
                <a:latin typeface="Georgia"/>
                <a:cs typeface="Georgia"/>
              </a:rPr>
              <a:t>NIRCam</a:t>
            </a:r>
            <a:r>
              <a:rPr lang="en-US" dirty="0" smtClean="0">
                <a:latin typeface="Georgia"/>
                <a:cs typeface="Georgia"/>
              </a:rPr>
              <a:t> parallel (different filters and dithers)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122" y="2364600"/>
            <a:ext cx="242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MIRI-NIRISS parallel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604" y="4041199"/>
            <a:ext cx="8219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Note that the prime instrument drives the observation. The parallel instrument exposure time has to be equal or shorter.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4759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5" y="149150"/>
            <a:ext cx="7912343" cy="430887"/>
          </a:xfrm>
        </p:spPr>
        <p:txBody>
          <a:bodyPr/>
          <a:lstStyle/>
          <a:p>
            <a:r>
              <a:rPr lang="en-US" dirty="0" smtClean="0"/>
              <a:t>MIRI APT: Simultaneous MRS and Imaging</a:t>
            </a:r>
            <a:endParaRPr lang="en-US" dirty="0"/>
          </a:p>
        </p:txBody>
      </p:sp>
      <p:pic>
        <p:nvPicPr>
          <p:cNvPr id="3" name="Picture 2" descr="Screen Shot 2017-01-30 at 18.23.4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963625"/>
            <a:ext cx="8176381" cy="3729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871" y="612030"/>
            <a:ext cx="3715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Georgia"/>
                <a:cs typeface="Georgia"/>
              </a:rPr>
              <a:t>This is only allowed in the MRS template;</a:t>
            </a:r>
            <a:endParaRPr lang="en-US" sz="1500" dirty="0">
              <a:latin typeface="Georgia"/>
              <a:cs typeface="Georgia"/>
            </a:endParaRPr>
          </a:p>
        </p:txBody>
      </p:sp>
      <p:pic>
        <p:nvPicPr>
          <p:cNvPr id="5" name="Picture 4" descr="Screen Shot 2017-01-30 at 19.51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7" y="2780032"/>
            <a:ext cx="1413614" cy="460961"/>
          </a:xfrm>
          <a:prstGeom prst="rect">
            <a:avLst/>
          </a:prstGeom>
          <a:ln w="57150" cmpd="sng">
            <a:solidFill>
              <a:srgbClr val="3366F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36095" y="2503715"/>
            <a:ext cx="1112761" cy="229810"/>
          </a:xfrm>
          <a:prstGeom prst="rect">
            <a:avLst/>
          </a:prstGeom>
          <a:solidFill>
            <a:srgbClr val="0098DB">
              <a:alpha val="13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4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Mac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schemas.microsoft.com/office/2006/documentManagement/types"/>
    <ds:schemaRef ds:uri="f2760952-b3bb-408f-ace6-eb1e07642b8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Mac Presentation 16-9.potx</Template>
  <TotalTime>246</TotalTime>
  <Words>499</Words>
  <Application>Microsoft Macintosh PowerPoint</Application>
  <PresentationFormat>On-screen Show (16:9)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ESA Mac Presentation 16-9</vt:lpstr>
      <vt:lpstr>PowerPoint Presentation</vt:lpstr>
      <vt:lpstr>MIRI Imager template</vt:lpstr>
      <vt:lpstr>MIRI Imager template: dither patterns</vt:lpstr>
      <vt:lpstr>MIRI Imager template: dither patterns</vt:lpstr>
      <vt:lpstr>MIRI Imager template: dither patterns</vt:lpstr>
      <vt:lpstr>MIRI Imager template: dither patterns</vt:lpstr>
      <vt:lpstr>MIRI Imager template: coordinated parallels</vt:lpstr>
      <vt:lpstr>MIRI Imager template: coordinated parallels</vt:lpstr>
      <vt:lpstr>MIRI APT: Simultaneous MRS and Imaging</vt:lpstr>
      <vt:lpstr>MIRI APT: Simultaneous MRS and Imaging</vt:lpstr>
      <vt:lpstr>MIRI APT: Simultaneous MRS and Imaging</vt:lpstr>
      <vt:lpstr>MIRI Templates: a general note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ESA/ESTEC/SRE-S</cp:lastModifiedBy>
  <cp:revision>444</cp:revision>
  <cp:lastPrinted>2008-08-26T16:26:23Z</cp:lastPrinted>
  <dcterms:created xsi:type="dcterms:W3CDTF">2009-03-03T09:28:14Z</dcterms:created>
  <dcterms:modified xsi:type="dcterms:W3CDTF">2017-03-17T07:39:47Z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