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</p:sldMasterIdLst>
  <p:notesMasterIdLst>
    <p:notesMasterId r:id="rId26"/>
  </p:notesMasterIdLst>
  <p:handoutMasterIdLst>
    <p:handoutMasterId r:id="rId27"/>
  </p:handoutMasterIdLst>
  <p:sldIdLst>
    <p:sldId id="256" r:id="rId5"/>
    <p:sldId id="257" r:id="rId6"/>
    <p:sldId id="260" r:id="rId7"/>
    <p:sldId id="282" r:id="rId8"/>
    <p:sldId id="259" r:id="rId9"/>
    <p:sldId id="275" r:id="rId10"/>
    <p:sldId id="279" r:id="rId11"/>
    <p:sldId id="278" r:id="rId12"/>
    <p:sldId id="283" r:id="rId13"/>
    <p:sldId id="276" r:id="rId14"/>
    <p:sldId id="262" r:id="rId15"/>
    <p:sldId id="263" r:id="rId16"/>
    <p:sldId id="264" r:id="rId17"/>
    <p:sldId id="265" r:id="rId18"/>
    <p:sldId id="266" r:id="rId19"/>
    <p:sldId id="267" r:id="rId20"/>
    <p:sldId id="269" r:id="rId21"/>
    <p:sldId id="270" r:id="rId22"/>
    <p:sldId id="271" r:id="rId23"/>
    <p:sldId id="273" r:id="rId24"/>
    <p:sldId id="274" r:id="rId25"/>
  </p:sldIdLst>
  <p:sldSz cx="9144000" cy="5143500" type="screen16x9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FCF"/>
    <a:srgbClr val="0098DB"/>
    <a:srgbClr val="00549F"/>
    <a:srgbClr val="FDC82F"/>
    <a:srgbClr val="00338D"/>
    <a:srgbClr val="D0103A"/>
    <a:srgbClr val="008542"/>
    <a:srgbClr val="E37222"/>
    <a:srgbClr val="82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533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-128" y="-2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17/03/17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3550" y="693738"/>
            <a:ext cx="61579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668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668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29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jpe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50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1856096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822032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49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smtClean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89119" y="489942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 userDrawn="1"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38" name="Picture 37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0.png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image" Target="../media/image23.png"/><Relationship Id="rId34" Type="http://schemas.openxmlformats.org/officeDocument/2006/relationships/image" Target="../media/image24.png"/><Relationship Id="rId35" Type="http://schemas.openxmlformats.org/officeDocument/2006/relationships/image" Target="../media/image25.png"/><Relationship Id="rId36" Type="http://schemas.openxmlformats.org/officeDocument/2006/relationships/image" Target="../media/image26.png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2" Type="http://schemas.openxmlformats.org/officeDocument/2006/relationships/image" Target="../media/image2.jpeg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5" Type="http://schemas.openxmlformats.org/officeDocument/2006/relationships/image" Target="../media/image5.png"/><Relationship Id="rId16" Type="http://schemas.openxmlformats.org/officeDocument/2006/relationships/image" Target="../media/image6.png"/><Relationship Id="rId17" Type="http://schemas.openxmlformats.org/officeDocument/2006/relationships/image" Target="../media/image7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87"/>
            <a:ext cx="9144000" cy="366713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165600" y="4575600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2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r>
              <a:rPr lang="en-GB" sz="800" noProof="1" smtClean="0">
                <a:solidFill>
                  <a:schemeClr val="bg2"/>
                </a:solidFill>
              </a:rPr>
              <a:t>      Rome</a:t>
            </a:r>
            <a:r>
              <a:rPr lang="en-GB" sz="800" baseline="0" noProof="1" smtClean="0">
                <a:solidFill>
                  <a:schemeClr val="bg2"/>
                </a:solidFill>
              </a:rPr>
              <a:t> meeting       </a:t>
            </a:r>
            <a:r>
              <a:rPr lang="en-GB" sz="800" noProof="1" smtClean="0">
                <a:solidFill>
                  <a:schemeClr val="bg2"/>
                </a:solidFill>
              </a:rPr>
              <a:t>ESA | 17/March/2017 | Slide  </a:t>
            </a:r>
            <a:fld id="{71EAD4F2-866B-304A-9A50-FC7592816342}" type="slidenum">
              <a:rPr lang="en-GB" sz="800" noProof="1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GB" sz="800" noProof="1">
              <a:solidFill>
                <a:schemeClr val="bg2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41" name="Picture 40" descr="at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be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ca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ch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cz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d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dk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ee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es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fi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fr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g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hu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i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it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l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nl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no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pl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pt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r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se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uk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si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1" r:id="rId2"/>
    <p:sldLayoutId id="2147483932" r:id="rId3"/>
    <p:sldLayoutId id="2147483933" r:id="rId4"/>
    <p:sldLayoutId id="2147483934" r:id="rId5"/>
    <p:sldLayoutId id="2147483930" r:id="rId6"/>
    <p:sldLayoutId id="2147483936" r:id="rId7"/>
    <p:sldLayoutId id="2147483937" r:id="rId8"/>
    <p:sldLayoutId id="2147483938" r:id="rId9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jpeg"/><Relationship Id="rId12" Type="http://schemas.microsoft.com/office/2007/relationships/hdphoto" Target="../media/hdphoto5.wdp"/><Relationship Id="rId13" Type="http://schemas.openxmlformats.org/officeDocument/2006/relationships/image" Target="../media/image36.jpeg"/><Relationship Id="rId14" Type="http://schemas.microsoft.com/office/2007/relationships/hdphoto" Target="../media/hdphoto6.wdp"/><Relationship Id="rId1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microsoft.com/office/2007/relationships/hdphoto" Target="../media/hdphoto1.wdp"/><Relationship Id="rId4" Type="http://schemas.openxmlformats.org/officeDocument/2006/relationships/image" Target="../media/image31.jpeg"/><Relationship Id="rId5" Type="http://schemas.microsoft.com/office/2007/relationships/hdphoto" Target="../media/hdphoto2.wdp"/><Relationship Id="rId6" Type="http://schemas.openxmlformats.org/officeDocument/2006/relationships/image" Target="../media/image32.jpeg"/><Relationship Id="rId7" Type="http://schemas.openxmlformats.org/officeDocument/2006/relationships/image" Target="../media/image33.jpeg"/><Relationship Id="rId8" Type="http://schemas.microsoft.com/office/2007/relationships/hdphoto" Target="../media/hdphoto3.wdp"/><Relationship Id="rId9" Type="http://schemas.openxmlformats.org/officeDocument/2006/relationships/image" Target="../media/image34.jpeg"/><Relationship Id="rId10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microsoft.com/office/2007/relationships/hdphoto" Target="../media/hdphoto9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532948" y="1778236"/>
            <a:ext cx="797242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GB" sz="320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JWST Pipeline Overview</a:t>
            </a:r>
            <a:endParaRPr lang="en-GB" sz="3200" dirty="0">
              <a:solidFill>
                <a:schemeClr val="bg1">
                  <a:lumMod val="95000"/>
                </a:schemeClr>
              </a:solidFill>
              <a:latin typeface="Verdana"/>
              <a:ea typeface="+mj-ea"/>
              <a:cs typeface="Verdana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615599" y="2793600"/>
            <a:ext cx="2920391" cy="3693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 smtClean="0">
                <a:solidFill>
                  <a:schemeClr val="bg1"/>
                </a:solidFill>
              </a:rPr>
              <a:t>Macarena Garcia Marin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615600" y="3261600"/>
            <a:ext cx="2983734" cy="3693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 smtClean="0">
                <a:solidFill>
                  <a:schemeClr val="bg1"/>
                </a:solidFill>
              </a:rPr>
              <a:t>European Space Agency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Pipeline Architecture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22339" y="714467"/>
            <a:ext cx="2460448" cy="555696"/>
          </a:xfrm>
          <a:prstGeom prst="rect">
            <a:avLst/>
          </a:prstGeom>
          <a:solidFill>
            <a:srgbClr val="FF6600">
              <a:alpha val="24000"/>
            </a:srgb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CALDETECTOR1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1211" y="740931"/>
            <a:ext cx="4236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Convert raw data into a slope image (units DN/s). </a:t>
            </a:r>
          </a:p>
          <a:p>
            <a:r>
              <a:rPr lang="en-US" sz="1200" dirty="0"/>
              <a:t>Example steps: BIAS, linearity, cosmic rays…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522789" y="1528411"/>
            <a:ext cx="2460448" cy="555696"/>
          </a:xfrm>
          <a:prstGeom prst="rect">
            <a:avLst/>
          </a:prstGeom>
          <a:solidFill>
            <a:srgbClr val="CCFFCC">
              <a:alpha val="24000"/>
            </a:srgb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CALIMAGE2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83818" y="1522040"/>
            <a:ext cx="2460448" cy="555696"/>
          </a:xfrm>
          <a:prstGeom prst="rect">
            <a:avLst/>
          </a:prstGeom>
          <a:solidFill>
            <a:srgbClr val="CCFFCC">
              <a:alpha val="24000"/>
            </a:srgb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CALSPEC2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49027" y="1409331"/>
            <a:ext cx="26949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Individual exposures are further processed and calibrated. </a:t>
            </a:r>
          </a:p>
          <a:p>
            <a:r>
              <a:rPr lang="en-US" sz="1200" dirty="0"/>
              <a:t>Example steps: WCS assigned/distortion coefficients, flat field, fringes, stray light, flux calibration (</a:t>
            </a:r>
            <a:r>
              <a:rPr lang="en-US" sz="1200" dirty="0" err="1"/>
              <a:t>MJy</a:t>
            </a:r>
            <a:r>
              <a:rPr lang="en-US" sz="1200" dirty="0"/>
              <a:t>/</a:t>
            </a:r>
            <a:r>
              <a:rPr lang="en-US" sz="1200" dirty="0" err="1"/>
              <a:t>Str</a:t>
            </a:r>
            <a:r>
              <a:rPr lang="en-US" sz="1200" dirty="0"/>
              <a:t>). Detector plane.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9289" y="2898048"/>
            <a:ext cx="1428096" cy="555696"/>
          </a:xfrm>
          <a:prstGeom prst="rect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CALIMAGE3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02491" y="2931371"/>
            <a:ext cx="1428096" cy="555696"/>
          </a:xfrm>
          <a:prstGeom prst="rect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CALSPEC3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21382" y="2911770"/>
            <a:ext cx="1428096" cy="555696"/>
          </a:xfrm>
          <a:prstGeom prst="rect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CALAMI3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53564" y="2904909"/>
            <a:ext cx="1500576" cy="555696"/>
          </a:xfrm>
          <a:prstGeom prst="rect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CALCORON3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15657" y="2918630"/>
            <a:ext cx="1428096" cy="555696"/>
          </a:xfrm>
          <a:prstGeom prst="rect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CALTSO3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95052" y="3599285"/>
            <a:ext cx="264894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200" dirty="0"/>
              <a:t>Step 3 of the pipeline builds the </a:t>
            </a:r>
            <a:r>
              <a:rPr lang="en-US" sz="1200" dirty="0" err="1"/>
              <a:t>datacubes</a:t>
            </a:r>
            <a:r>
              <a:rPr lang="en-US" sz="1200" dirty="0"/>
              <a:t>, puts together dithers and mosaics, performs background matching, </a:t>
            </a:r>
            <a:r>
              <a:rPr lang="en-US" sz="1200" dirty="0" err="1"/>
              <a:t>datacube</a:t>
            </a:r>
            <a:r>
              <a:rPr lang="en-US" sz="1200" dirty="0"/>
              <a:t> stitching, and spectral subtraction.</a:t>
            </a:r>
          </a:p>
        </p:txBody>
      </p:sp>
      <p:cxnSp>
        <p:nvCxnSpPr>
          <p:cNvPr id="19" name="Straight Arrow Connector 18"/>
          <p:cNvCxnSpPr>
            <a:stCxn id="8" idx="2"/>
            <a:endCxn id="11" idx="0"/>
          </p:cNvCxnSpPr>
          <p:nvPr/>
        </p:nvCxnSpPr>
        <p:spPr>
          <a:xfrm flipH="1">
            <a:off x="873337" y="2084107"/>
            <a:ext cx="879676" cy="8139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2"/>
            <a:endCxn id="15" idx="0"/>
          </p:cNvCxnSpPr>
          <p:nvPr/>
        </p:nvCxnSpPr>
        <p:spPr>
          <a:xfrm>
            <a:off x="1753013" y="2084107"/>
            <a:ext cx="750839" cy="8208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8" idx="2"/>
            <a:endCxn id="14" idx="0"/>
          </p:cNvCxnSpPr>
          <p:nvPr/>
        </p:nvCxnSpPr>
        <p:spPr>
          <a:xfrm>
            <a:off x="1753013" y="2084107"/>
            <a:ext cx="2282417" cy="8276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8" idx="2"/>
            <a:endCxn id="16" idx="0"/>
          </p:cNvCxnSpPr>
          <p:nvPr/>
        </p:nvCxnSpPr>
        <p:spPr>
          <a:xfrm>
            <a:off x="1753013" y="2084107"/>
            <a:ext cx="3876692" cy="8345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066955" y="2104199"/>
            <a:ext cx="740229" cy="8198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3" idx="0"/>
          </p:cNvCxnSpPr>
          <p:nvPr/>
        </p:nvCxnSpPr>
        <p:spPr>
          <a:xfrm>
            <a:off x="5093412" y="2117429"/>
            <a:ext cx="2123127" cy="8139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991669" y="3923687"/>
            <a:ext cx="3498037" cy="555696"/>
          </a:xfrm>
          <a:prstGeom prst="rect">
            <a:avLst/>
          </a:prstGeom>
          <a:solidFill>
            <a:srgbClr val="FF6FCF">
              <a:alpha val="24000"/>
            </a:srgbClr>
          </a:solidFill>
          <a:ln>
            <a:solidFill>
              <a:srgbClr val="D0103A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ARCHIVE 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34" name="Straight Arrow Connector 33"/>
          <p:cNvCxnSpPr>
            <a:endCxn id="8" idx="0"/>
          </p:cNvCxnSpPr>
          <p:nvPr/>
        </p:nvCxnSpPr>
        <p:spPr>
          <a:xfrm flipH="1">
            <a:off x="1753013" y="1283884"/>
            <a:ext cx="1713329" cy="2445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6" idx="2"/>
            <a:endCxn id="9" idx="0"/>
          </p:cNvCxnSpPr>
          <p:nvPr/>
        </p:nvCxnSpPr>
        <p:spPr>
          <a:xfrm>
            <a:off x="3452563" y="1270163"/>
            <a:ext cx="1561479" cy="2518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126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Stages of the pipeline </a:t>
            </a:r>
            <a:r>
              <a:rPr lang="en-US" dirty="0" smtClean="0"/>
              <a:t>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806586"/>
            <a:ext cx="8748000" cy="3823200"/>
          </a:xfrm>
        </p:spPr>
        <p:txBody>
          <a:bodyPr/>
          <a:lstStyle/>
          <a:p>
            <a:r>
              <a:rPr lang="en-US" b="1" dirty="0" smtClean="0"/>
              <a:t>Baseline pipeline: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Process data from all instruments and modes.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Delivers good quality science data (i.e. meets requirements).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Algorithms have been agreed and the development is in progress. 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Simulated data has been requested to support the correct implementation of steps 3 of the pipeline.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Should be completed by December 2017. 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Final testing/iterations will start in early 2018.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63346" y="4511726"/>
            <a:ext cx="2680654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Based on original slide from K. Gordon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19792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Stages of the pipeline </a:t>
            </a:r>
            <a:r>
              <a:rPr lang="en-US" dirty="0" err="1"/>
              <a:t>developement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806586"/>
            <a:ext cx="8748000" cy="3823200"/>
          </a:xfrm>
        </p:spPr>
        <p:txBody>
          <a:bodyPr/>
          <a:lstStyle/>
          <a:p>
            <a:r>
              <a:rPr lang="en-US" b="1" dirty="0" smtClean="0"/>
              <a:t>Optimal pipeline: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Best data reduction.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Optimized science quality data. 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The structure of this pipeline is defined, but it is a long term goal. 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After launch, the understanding of the data will improve and so will the pipeline. This will be an iterative process.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All archive data will be reprocessed with successive and improved versions of the software.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The work on this will start after the baseline pipeline is finished.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74123" y="4511726"/>
            <a:ext cx="2869877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Based on original slide from K. Gordon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9056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optimal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Ø"/>
            </a:pPr>
            <a:r>
              <a:rPr lang="en-US" dirty="0" smtClean="0"/>
              <a:t>Improvements in slope fitting: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Weighted linear to generalized least squares.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Optimal spectral extraction using knowledge of spatial profile.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MIRI self calibration.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Residual fringes.</a:t>
            </a:r>
          </a:p>
          <a:p>
            <a:pPr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486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Pipeline Availability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661045"/>
            <a:ext cx="8748000" cy="3823200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GB" dirty="0" smtClean="0"/>
              <a:t>Written </a:t>
            </a:r>
            <a:r>
              <a:rPr lang="en-GB" dirty="0"/>
              <a:t>in python (uses </a:t>
            </a:r>
            <a:r>
              <a:rPr lang="en-GB" dirty="0" err="1"/>
              <a:t>astropy</a:t>
            </a:r>
            <a:r>
              <a:rPr lang="en-GB" dirty="0" smtClean="0"/>
              <a:t>).</a:t>
            </a:r>
          </a:p>
          <a:p>
            <a:pPr>
              <a:buFont typeface="Wingdings" charset="2"/>
              <a:buChar char="Ø"/>
            </a:pPr>
            <a:r>
              <a:rPr lang="en-GB" dirty="0" smtClean="0"/>
              <a:t>Freely available.</a:t>
            </a:r>
          </a:p>
          <a:p>
            <a:pPr>
              <a:buFont typeface="Wingdings" charset="2"/>
              <a:buChar char="Ø"/>
            </a:pPr>
            <a:r>
              <a:rPr lang="en-GB" dirty="0" smtClean="0"/>
              <a:t>Configurable</a:t>
            </a:r>
            <a:endParaRPr lang="en-GB" dirty="0"/>
          </a:p>
          <a:p>
            <a:pPr>
              <a:buFont typeface="Wingdings" charset="2"/>
              <a:buChar char="Ø"/>
            </a:pPr>
            <a:r>
              <a:rPr lang="en-GB" dirty="0" smtClean="0"/>
              <a:t>Users </a:t>
            </a:r>
            <a:r>
              <a:rPr lang="en-GB" dirty="0"/>
              <a:t>can rerun all or part of the </a:t>
            </a:r>
            <a:r>
              <a:rPr lang="en-GB" dirty="0" smtClean="0"/>
              <a:t>pipeline. It can be stopped at any point, some step can be replaced with specialized analysis can be carried out, and the re-start it again.</a:t>
            </a:r>
          </a:p>
          <a:p>
            <a:pPr>
              <a:buFont typeface="Wingdings" charset="2"/>
              <a:buChar char="Ø"/>
            </a:pPr>
            <a:r>
              <a:rPr lang="en-GB" dirty="0" smtClean="0"/>
              <a:t>Hosted </a:t>
            </a:r>
            <a:r>
              <a:rPr lang="en-GB" dirty="0"/>
              <a:t>on </a:t>
            </a:r>
            <a:r>
              <a:rPr lang="en-GB" dirty="0" err="1" smtClean="0"/>
              <a:t>github</a:t>
            </a:r>
            <a:r>
              <a:rPr lang="en-GB" dirty="0" smtClean="0"/>
              <a:t>.</a:t>
            </a:r>
          </a:p>
          <a:p>
            <a:pPr>
              <a:buFont typeface="Wingdings" charset="2"/>
              <a:buChar char="Ø"/>
            </a:pPr>
            <a:r>
              <a:rPr lang="en-GB" dirty="0" smtClean="0"/>
              <a:t>Part </a:t>
            </a:r>
            <a:r>
              <a:rPr lang="en-GB" dirty="0"/>
              <a:t>of </a:t>
            </a:r>
            <a:r>
              <a:rPr lang="en-GB" dirty="0" err="1" smtClean="0"/>
              <a:t>astroconda</a:t>
            </a:r>
            <a:r>
              <a:rPr lang="en-GB" dirty="0" smtClean="0"/>
              <a:t>.</a:t>
            </a:r>
          </a:p>
          <a:p>
            <a:pPr>
              <a:buFont typeface="Wingdings" charset="2"/>
              <a:buChar char="Ø"/>
            </a:pPr>
            <a:r>
              <a:rPr lang="en-GB" dirty="0" smtClean="0"/>
              <a:t>Official </a:t>
            </a:r>
            <a:r>
              <a:rPr lang="en-GB" dirty="0"/>
              <a:t>release early </a:t>
            </a:r>
            <a:r>
              <a:rPr lang="en-GB" dirty="0" smtClean="0"/>
              <a:t>2018.</a:t>
            </a:r>
          </a:p>
          <a:p>
            <a:pPr marL="1095750" lvl="1" indent="-285750">
              <a:buFont typeface="Wingdings" charset="2"/>
              <a:buChar char="§"/>
            </a:pPr>
            <a:r>
              <a:rPr lang="en-GB" dirty="0" smtClean="0"/>
              <a:t>Will </a:t>
            </a:r>
            <a:r>
              <a:rPr lang="en-GB" dirty="0"/>
              <a:t>include high level and detailed code </a:t>
            </a:r>
            <a:r>
              <a:rPr lang="en-GB" dirty="0" smtClean="0"/>
              <a:t>documentation (documentation work starting now) </a:t>
            </a:r>
            <a:endParaRPr lang="en-GB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99270" y="4511726"/>
            <a:ext cx="2844730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Based on original slide from K. Gordon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21313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data will be available?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Ø"/>
            </a:pPr>
            <a:r>
              <a:rPr lang="en-US" dirty="0" smtClean="0"/>
              <a:t>Raw data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Intermediate-processed data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Final product:</a:t>
            </a:r>
          </a:p>
          <a:p>
            <a:pPr marL="1095750" lvl="1" indent="-285750">
              <a:buFont typeface="Wingdings" charset="2"/>
              <a:buChar char="§"/>
            </a:pPr>
            <a:r>
              <a:rPr lang="en-US" dirty="0" smtClean="0"/>
              <a:t>Best quality from the automated pipeline.</a:t>
            </a:r>
          </a:p>
          <a:p>
            <a:pPr marL="1095750" lvl="1" indent="-285750">
              <a:buFont typeface="Wingdings" charset="2"/>
              <a:buChar char="§"/>
            </a:pPr>
            <a:r>
              <a:rPr lang="en-US" dirty="0" smtClean="0"/>
              <a:t>Flux, wavelength and position calibrated.</a:t>
            </a:r>
          </a:p>
          <a:p>
            <a:pPr marL="1095750" lvl="1" indent="-285750">
              <a:buFont typeface="Wingdings" charset="2"/>
              <a:buChar char="§"/>
            </a:pPr>
            <a:r>
              <a:rPr lang="en-US" dirty="0" smtClean="0"/>
              <a:t>Mosaics combinations and individual tiles.</a:t>
            </a:r>
          </a:p>
          <a:p>
            <a:pPr>
              <a:buFont typeface="Wingdings" charset="2"/>
              <a:buChar char="Ø"/>
            </a:pPr>
            <a:r>
              <a:rPr lang="en-US" dirty="0"/>
              <a:t>Any user can rerun the pipeline </a:t>
            </a:r>
            <a:r>
              <a:rPr lang="en-US" dirty="0" smtClean="0"/>
              <a:t>offline.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428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 data products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2673" y="595388"/>
            <a:ext cx="80295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400" dirty="0" smtClean="0"/>
              <a:t>Mosaic </a:t>
            </a:r>
            <a:r>
              <a:rPr lang="en-US" sz="1400" dirty="0"/>
              <a:t>of all images with the same filter </a:t>
            </a:r>
            <a:r>
              <a:rPr lang="en-US" sz="1400" dirty="0" smtClean="0"/>
              <a:t>using sky </a:t>
            </a:r>
            <a:r>
              <a:rPr lang="en-US" sz="1400" dirty="0"/>
              <a:t>coordinates (e.g., </a:t>
            </a:r>
            <a:r>
              <a:rPr lang="en-US" sz="1400" dirty="0" err="1"/>
              <a:t>ra</a:t>
            </a:r>
            <a:r>
              <a:rPr lang="en-US" sz="1400" dirty="0"/>
              <a:t>, </a:t>
            </a:r>
            <a:r>
              <a:rPr lang="en-US" sz="1400" dirty="0" err="1"/>
              <a:t>dec</a:t>
            </a:r>
            <a:r>
              <a:rPr lang="en-US" sz="1400" dirty="0" smtClean="0"/>
              <a:t>). </a:t>
            </a:r>
          </a:p>
          <a:p>
            <a:pPr marL="285750" indent="-285750">
              <a:buFont typeface="Wingdings" charset="2"/>
              <a:buChar char="Ø"/>
            </a:pPr>
            <a:endParaRPr lang="en-US" sz="1400" dirty="0" smtClean="0"/>
          </a:p>
          <a:p>
            <a:pPr marL="285750" indent="-285750">
              <a:buFont typeface="Wingdings" charset="2"/>
              <a:buChar char="Ø"/>
            </a:pPr>
            <a:r>
              <a:rPr lang="en-US" sz="1400" dirty="0" smtClean="0"/>
              <a:t>Catalog </a:t>
            </a:r>
            <a:r>
              <a:rPr lang="en-US" sz="1400" dirty="0"/>
              <a:t>of sources automated </a:t>
            </a:r>
            <a:r>
              <a:rPr lang="en-US" sz="1400" dirty="0" smtClean="0"/>
              <a:t>generation.</a:t>
            </a:r>
          </a:p>
          <a:p>
            <a:endParaRPr lang="en-US" sz="1400" dirty="0" smtClean="0"/>
          </a:p>
          <a:p>
            <a:pPr marL="285750" indent="-285750">
              <a:buFont typeface="Wingdings" charset="2"/>
              <a:buChar char="Ø"/>
            </a:pPr>
            <a:r>
              <a:rPr lang="en-US" sz="1400" dirty="0" smtClean="0"/>
              <a:t>Integration level.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1400" dirty="0" smtClean="0"/>
              <a:t>All </a:t>
            </a:r>
            <a:r>
              <a:rPr lang="en-US" sz="1400" dirty="0"/>
              <a:t>images fully corrected with flagging of CRs, etc. In detector &amp; sky(rectified) coordinates </a:t>
            </a:r>
          </a:p>
          <a:p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362137" y="4323086"/>
            <a:ext cx="2781863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Based on original slide from K. Gordon</a:t>
            </a:r>
            <a:endParaRPr lang="en-US" sz="1000" dirty="0"/>
          </a:p>
        </p:txBody>
      </p:sp>
      <p:pic>
        <p:nvPicPr>
          <p:cNvPr id="8" name="Picture 7" descr="2017-03-16 03.22.55 am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470" y="2128000"/>
            <a:ext cx="4646409" cy="25028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33513" y="4472033"/>
            <a:ext cx="21210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Image credit: Gordon et al. 2015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185790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Spectroscopic data products.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Ø"/>
            </a:pPr>
            <a:r>
              <a:rPr lang="en-GB" dirty="0"/>
              <a:t>Slit &amp; </a:t>
            </a:r>
            <a:r>
              <a:rPr lang="en-GB" dirty="0" err="1"/>
              <a:t>Slitless</a:t>
            </a:r>
            <a:r>
              <a:rPr lang="en-GB" dirty="0"/>
              <a:t>: 2D spectral </a:t>
            </a:r>
            <a:r>
              <a:rPr lang="en-GB" dirty="0" smtClean="0"/>
              <a:t>image.</a:t>
            </a:r>
          </a:p>
          <a:p>
            <a:pPr lvl="1">
              <a:buFont typeface="Wingdings" charset="2"/>
              <a:buChar char="§"/>
            </a:pPr>
            <a:r>
              <a:rPr lang="en-GB" dirty="0"/>
              <a:t> A</a:t>
            </a:r>
            <a:r>
              <a:rPr lang="en-GB" dirty="0" smtClean="0"/>
              <a:t>long</a:t>
            </a:r>
            <a:r>
              <a:rPr lang="en-GB" dirty="0"/>
              <a:t>-slit and </a:t>
            </a:r>
            <a:r>
              <a:rPr lang="en-GB" dirty="0" smtClean="0"/>
              <a:t>wavelength.</a:t>
            </a:r>
          </a:p>
          <a:p>
            <a:pPr lvl="1">
              <a:buFont typeface="Wingdings" charset="2"/>
              <a:buChar char="§"/>
            </a:pPr>
            <a:r>
              <a:rPr lang="en-GB" dirty="0"/>
              <a:t> </a:t>
            </a:r>
            <a:r>
              <a:rPr lang="en-GB" dirty="0" smtClean="0"/>
              <a:t>Includes </a:t>
            </a:r>
            <a:r>
              <a:rPr lang="en-GB" dirty="0"/>
              <a:t>MOS targets (each processed separately) </a:t>
            </a:r>
            <a:endParaRPr lang="en-GB" dirty="0" smtClean="0"/>
          </a:p>
          <a:p>
            <a:pPr>
              <a:buFont typeface="Wingdings" charset="2"/>
              <a:buChar char="Ø"/>
            </a:pPr>
            <a:r>
              <a:rPr lang="en-GB" dirty="0" smtClean="0"/>
              <a:t>IFU</a:t>
            </a:r>
            <a:r>
              <a:rPr lang="en-GB" dirty="0"/>
              <a:t>: 3D spectral </a:t>
            </a:r>
            <a:r>
              <a:rPr lang="en-GB" dirty="0" smtClean="0"/>
              <a:t>cube.</a:t>
            </a:r>
          </a:p>
          <a:p>
            <a:pPr lvl="1">
              <a:buFont typeface="Wingdings" charset="2"/>
              <a:buChar char="§"/>
            </a:pPr>
            <a:r>
              <a:rPr lang="en-GB" dirty="0"/>
              <a:t> R</a:t>
            </a:r>
            <a:r>
              <a:rPr lang="en-GB" dirty="0" smtClean="0"/>
              <a:t>a</a:t>
            </a:r>
            <a:r>
              <a:rPr lang="en-GB" dirty="0"/>
              <a:t>, D</a:t>
            </a:r>
            <a:r>
              <a:rPr lang="en-GB" dirty="0" smtClean="0"/>
              <a:t>ec</a:t>
            </a:r>
            <a:r>
              <a:rPr lang="en-GB" dirty="0"/>
              <a:t>, and wavelength </a:t>
            </a:r>
          </a:p>
          <a:p>
            <a:pPr>
              <a:buFont typeface="Wingdings" charset="2"/>
              <a:buChar char="Ø"/>
            </a:pPr>
            <a:r>
              <a:rPr lang="en-GB" dirty="0"/>
              <a:t>Extracted spectrum for the target source Integration </a:t>
            </a:r>
            <a:r>
              <a:rPr lang="en-GB" dirty="0" smtClean="0"/>
              <a:t>level. User will specify in APT whether source is point, extended o unknown.</a:t>
            </a:r>
          </a:p>
          <a:p>
            <a:pPr>
              <a:buFont typeface="Wingdings" charset="2"/>
              <a:buChar char="Ø"/>
            </a:pPr>
            <a:r>
              <a:rPr lang="en-GB" dirty="0" smtClean="0"/>
              <a:t>All </a:t>
            </a:r>
            <a:r>
              <a:rPr lang="en-GB" dirty="0"/>
              <a:t>images fully corrected with flagging of CRs, etc. </a:t>
            </a:r>
            <a:endParaRPr lang="en-GB" dirty="0" smtClean="0"/>
          </a:p>
          <a:p>
            <a:pPr lvl="1">
              <a:buFont typeface="Wingdings" charset="2"/>
              <a:buChar char="§"/>
            </a:pPr>
            <a:r>
              <a:rPr lang="en-GB" dirty="0" smtClean="0"/>
              <a:t> In </a:t>
            </a:r>
            <a:r>
              <a:rPr lang="en-GB" dirty="0"/>
              <a:t>detector &amp; sky(rectified) </a:t>
            </a:r>
            <a:r>
              <a:rPr lang="en-GB" dirty="0" smtClean="0"/>
              <a:t>coordinates.</a:t>
            </a:r>
          </a:p>
          <a:p>
            <a:pPr lvl="1">
              <a:buFont typeface="Wingdings" charset="2"/>
              <a:buChar char="§"/>
            </a:pPr>
            <a:r>
              <a:rPr lang="en-GB" dirty="0"/>
              <a:t> </a:t>
            </a:r>
            <a:r>
              <a:rPr lang="en-GB" dirty="0" smtClean="0"/>
              <a:t>3D </a:t>
            </a:r>
            <a:r>
              <a:rPr lang="en-GB" dirty="0"/>
              <a:t>cubes or 2D images depending on observation type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63346" y="4310510"/>
            <a:ext cx="2680654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Based on original slide from K. Gordon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63859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Spectroscopic data products.</a:t>
            </a:r>
            <a:endParaRPr lang="en-US" dirty="0"/>
          </a:p>
        </p:txBody>
      </p:sp>
      <p:grpSp>
        <p:nvGrpSpPr>
          <p:cNvPr id="56" name="Group 55"/>
          <p:cNvGrpSpPr/>
          <p:nvPr/>
        </p:nvGrpSpPr>
        <p:grpSpPr>
          <a:xfrm>
            <a:off x="903883" y="674774"/>
            <a:ext cx="7173380" cy="3994873"/>
            <a:chOff x="903883" y="674774"/>
            <a:chExt cx="7173380" cy="3994873"/>
          </a:xfrm>
        </p:grpSpPr>
        <p:pic>
          <p:nvPicPr>
            <p:cNvPr id="5" name="Picture 4" descr="2017-03-16 03.29.19 a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0"/>
                      </a14:imgEffect>
                      <a14:imgEffect>
                        <a14:brightnessContrast bright="70000"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9"/>
            <a:stretch/>
          </p:blipFill>
          <p:spPr>
            <a:xfrm>
              <a:off x="903883" y="674774"/>
              <a:ext cx="7173380" cy="391303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836181" y="4392648"/>
              <a:ext cx="16463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Gordon et al. 2015</a:t>
              </a:r>
              <a:endParaRPr lang="en-US" sz="1200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1676400" y="2480733"/>
              <a:ext cx="16933" cy="643467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 flipV="1">
              <a:off x="1947333" y="2421467"/>
              <a:ext cx="25401" cy="711201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2404533" y="2328333"/>
              <a:ext cx="262469" cy="457202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2370669" y="2218267"/>
              <a:ext cx="245531" cy="567269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3158067" y="2396067"/>
              <a:ext cx="16934" cy="76200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3445933" y="2302933"/>
              <a:ext cx="8468" cy="863602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3818467" y="2184400"/>
              <a:ext cx="330202" cy="635002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3852335" y="2074333"/>
              <a:ext cx="279398" cy="74507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 flipV="1">
              <a:off x="4690533" y="2209800"/>
              <a:ext cx="16934" cy="922868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 flipV="1">
              <a:off x="4978400" y="2099733"/>
              <a:ext cx="8468" cy="1041402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 flipV="1">
              <a:off x="5308600" y="2040467"/>
              <a:ext cx="372536" cy="75353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5384801" y="1964267"/>
              <a:ext cx="287866" cy="82973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97699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Coronagraphic</a:t>
            </a:r>
            <a:r>
              <a:rPr lang="en-US" dirty="0" smtClean="0"/>
              <a:t> data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Ø"/>
            </a:pPr>
            <a:r>
              <a:rPr lang="en-GB" sz="1200" dirty="0" err="1" smtClean="0">
                <a:solidFill>
                  <a:srgbClr val="000000"/>
                </a:solidFill>
              </a:rPr>
              <a:t>Coadded</a:t>
            </a:r>
            <a:r>
              <a:rPr lang="en-GB" sz="1200" dirty="0" smtClean="0">
                <a:solidFill>
                  <a:srgbClr val="000000"/>
                </a:solidFill>
              </a:rPr>
              <a:t> </a:t>
            </a:r>
            <a:r>
              <a:rPr lang="en-GB" sz="1200" dirty="0">
                <a:solidFill>
                  <a:srgbClr val="000000"/>
                </a:solidFill>
              </a:rPr>
              <a:t>images </a:t>
            </a:r>
          </a:p>
          <a:p>
            <a:pPr lvl="1">
              <a:buFont typeface="Wingdings" charset="2"/>
              <a:buChar char="§"/>
            </a:pPr>
            <a:r>
              <a:rPr lang="en-GB" sz="1200" dirty="0" smtClean="0">
                <a:solidFill>
                  <a:srgbClr val="000000"/>
                </a:solidFill>
              </a:rPr>
              <a:t> In </a:t>
            </a:r>
            <a:r>
              <a:rPr lang="en-GB" sz="1200" dirty="0">
                <a:solidFill>
                  <a:srgbClr val="000000"/>
                </a:solidFill>
              </a:rPr>
              <a:t>detector </a:t>
            </a:r>
            <a:r>
              <a:rPr lang="en-GB" sz="1200" dirty="0" smtClean="0">
                <a:solidFill>
                  <a:srgbClr val="000000"/>
                </a:solidFill>
              </a:rPr>
              <a:t>coordinates. </a:t>
            </a:r>
          </a:p>
          <a:p>
            <a:pPr lvl="1">
              <a:buFont typeface="Wingdings" charset="2"/>
              <a:buChar char="§"/>
            </a:pPr>
            <a:r>
              <a:rPr lang="en-GB" sz="1200" dirty="0">
                <a:solidFill>
                  <a:srgbClr val="000000"/>
                </a:solidFill>
              </a:rPr>
              <a:t> </a:t>
            </a:r>
            <a:r>
              <a:rPr lang="en-GB" sz="1200" dirty="0" smtClean="0">
                <a:solidFill>
                  <a:srgbClr val="000000"/>
                </a:solidFill>
              </a:rPr>
              <a:t>After </a:t>
            </a:r>
            <a:r>
              <a:rPr lang="en-GB" sz="1200" dirty="0">
                <a:solidFill>
                  <a:srgbClr val="000000"/>
                </a:solidFill>
              </a:rPr>
              <a:t>PSF </a:t>
            </a:r>
            <a:r>
              <a:rPr lang="en-GB" sz="1200" dirty="0" smtClean="0">
                <a:solidFill>
                  <a:srgbClr val="000000"/>
                </a:solidFill>
              </a:rPr>
              <a:t>subtraction.</a:t>
            </a:r>
          </a:p>
          <a:p>
            <a:pPr marL="285750" indent="-285750">
              <a:buFont typeface="Wingdings" charset="2"/>
              <a:buChar char="Ø"/>
            </a:pPr>
            <a:r>
              <a:rPr lang="en-GB" sz="1200" dirty="0" smtClean="0">
                <a:solidFill>
                  <a:srgbClr val="000000"/>
                </a:solidFill>
              </a:rPr>
              <a:t>Integrations Level</a:t>
            </a:r>
          </a:p>
          <a:p>
            <a:pPr lvl="1">
              <a:buFont typeface="Wingdings" charset="2"/>
              <a:buChar char="§"/>
            </a:pPr>
            <a:r>
              <a:rPr lang="en-GB" sz="1200" dirty="0">
                <a:solidFill>
                  <a:srgbClr val="000000"/>
                </a:solidFill>
              </a:rPr>
              <a:t> </a:t>
            </a:r>
            <a:r>
              <a:rPr lang="en-GB" sz="1200" dirty="0" smtClean="0">
                <a:solidFill>
                  <a:srgbClr val="000000"/>
                </a:solidFill>
              </a:rPr>
              <a:t>All </a:t>
            </a:r>
            <a:r>
              <a:rPr lang="en-GB" sz="1200" dirty="0">
                <a:solidFill>
                  <a:srgbClr val="000000"/>
                </a:solidFill>
              </a:rPr>
              <a:t>images fully calibrated with flagging of CRs, etc. </a:t>
            </a:r>
            <a:endParaRPr lang="en-GB" sz="1200" dirty="0" smtClean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en-GB" sz="1200" dirty="0">
                <a:solidFill>
                  <a:srgbClr val="000000"/>
                </a:solidFill>
              </a:rPr>
              <a:t> </a:t>
            </a:r>
            <a:r>
              <a:rPr lang="en-GB" sz="1200" dirty="0" smtClean="0">
                <a:solidFill>
                  <a:srgbClr val="000000"/>
                </a:solidFill>
              </a:rPr>
              <a:t>In </a:t>
            </a:r>
            <a:r>
              <a:rPr lang="en-GB" sz="1200" dirty="0">
                <a:solidFill>
                  <a:srgbClr val="000000"/>
                </a:solidFill>
              </a:rPr>
              <a:t>detector &amp; sky(rectified) coordinates </a:t>
            </a:r>
          </a:p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63346" y="4297934"/>
            <a:ext cx="2680654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Based on original slide from K. Gordon</a:t>
            </a:r>
            <a:endParaRPr lang="en-US" sz="1000" dirty="0"/>
          </a:p>
        </p:txBody>
      </p:sp>
      <p:pic>
        <p:nvPicPr>
          <p:cNvPr id="5" name="Content Placeholder 4" descr="2017-03-16 03.36.3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79" r="-24262"/>
          <a:stretch/>
        </p:blipFill>
        <p:spPr bwMode="auto">
          <a:xfrm>
            <a:off x="1799036" y="2380497"/>
            <a:ext cx="4965565" cy="218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72715" y="4432341"/>
            <a:ext cx="21210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Image credit: Gordon et al. 2015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542827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Ø"/>
            </a:pPr>
            <a:r>
              <a:rPr lang="en-US" dirty="0" smtClean="0"/>
              <a:t>The JWST pipeline: Introduction.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Overall pipeline architecture.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Stages of the pipeline development: Baseline, Optimal.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Example of optimal algorithms.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Pipeline availability.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What data will be available? Specific examples of data products.</a:t>
            </a:r>
          </a:p>
          <a:p>
            <a:pPr>
              <a:buFont typeface="Wingdings" charset="2"/>
              <a:buChar char="Ø"/>
            </a:pPr>
            <a:endParaRPr lang="en-US" dirty="0" smtClean="0"/>
          </a:p>
          <a:p>
            <a:pPr>
              <a:buFont typeface="Wingdings" charset="2"/>
              <a:buChar char="Ø"/>
            </a:pPr>
            <a:endParaRPr lang="en-US" dirty="0" smtClean="0"/>
          </a:p>
          <a:p>
            <a:pPr>
              <a:buFont typeface="Wingdings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140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GB" dirty="0"/>
              <a:t>Aperture Masking Interferometry Data Products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Ø"/>
            </a:pPr>
            <a:r>
              <a:rPr lang="en-GB" dirty="0" smtClean="0"/>
              <a:t>Fringe parameters.</a:t>
            </a:r>
          </a:p>
          <a:p>
            <a:pPr lvl="1">
              <a:buFont typeface="Wingdings" charset="2"/>
              <a:buChar char="§"/>
            </a:pPr>
            <a:r>
              <a:rPr lang="en-GB" dirty="0" smtClean="0"/>
              <a:t> Closure </a:t>
            </a:r>
            <a:r>
              <a:rPr lang="en-GB" dirty="0"/>
              <a:t>phases and amplitudes </a:t>
            </a:r>
          </a:p>
          <a:p>
            <a:pPr>
              <a:buFont typeface="Wingdings" charset="2"/>
              <a:buChar char="Ø"/>
            </a:pPr>
            <a:r>
              <a:rPr lang="en-GB" dirty="0"/>
              <a:t>Reconstructed images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63346" y="4313263"/>
            <a:ext cx="2680654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Based on original slide from K. Gordon</a:t>
            </a:r>
            <a:endParaRPr lang="en-US" sz="1000" dirty="0"/>
          </a:p>
        </p:txBody>
      </p:sp>
      <p:pic>
        <p:nvPicPr>
          <p:cNvPr id="6" name="Picture 5" descr="2017-03-17 01.53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09" y="1858632"/>
            <a:ext cx="5595159" cy="22838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50430" y="4151268"/>
            <a:ext cx="2411525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Images Credit: </a:t>
            </a:r>
            <a:r>
              <a:rPr lang="en-US" sz="1000" dirty="0" err="1" smtClean="0"/>
              <a:t>Artigau</a:t>
            </a:r>
            <a:r>
              <a:rPr lang="en-US" sz="1000" dirty="0" smtClean="0"/>
              <a:t> et al. 2014 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03174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215305"/>
            <a:ext cx="7174846" cy="430887"/>
          </a:xfrm>
        </p:spPr>
        <p:txBody>
          <a:bodyPr/>
          <a:lstStyle/>
          <a:p>
            <a:r>
              <a:rPr lang="en-GB" dirty="0"/>
              <a:t>Time Series Observation Data Products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Ø"/>
            </a:pPr>
            <a:r>
              <a:rPr lang="en-GB" dirty="0" smtClean="0"/>
              <a:t>Photometry.</a:t>
            </a:r>
          </a:p>
          <a:p>
            <a:pPr lvl="1">
              <a:buFont typeface="Wingdings" charset="2"/>
              <a:buChar char="§"/>
            </a:pPr>
            <a:r>
              <a:rPr lang="en-GB" dirty="0" smtClean="0"/>
              <a:t> Aperture </a:t>
            </a:r>
            <a:r>
              <a:rPr lang="en-GB" dirty="0"/>
              <a:t>photometry per </a:t>
            </a:r>
            <a:r>
              <a:rPr lang="en-GB" dirty="0" smtClean="0"/>
              <a:t>integration.</a:t>
            </a:r>
            <a:endParaRPr lang="en-GB" dirty="0"/>
          </a:p>
          <a:p>
            <a:pPr>
              <a:buFont typeface="Wingdings" charset="2"/>
              <a:buChar char="Ø"/>
            </a:pPr>
            <a:r>
              <a:rPr lang="en-GB" dirty="0" smtClean="0"/>
              <a:t>Spectroscopy.</a:t>
            </a:r>
            <a:endParaRPr lang="en-GB" dirty="0"/>
          </a:p>
          <a:p>
            <a:pPr lvl="1">
              <a:buFont typeface="Wingdings" charset="2"/>
              <a:buChar char="§"/>
            </a:pPr>
            <a:r>
              <a:rPr lang="en-GB" dirty="0" smtClean="0"/>
              <a:t> Extracted </a:t>
            </a:r>
            <a:r>
              <a:rPr lang="en-GB" dirty="0"/>
              <a:t>spectrum per </a:t>
            </a:r>
            <a:r>
              <a:rPr lang="en-GB" dirty="0" smtClean="0"/>
              <a:t>integration.</a:t>
            </a:r>
          </a:p>
          <a:p>
            <a:pPr lvl="1">
              <a:buFont typeface="Wingdings" charset="2"/>
              <a:buChar char="§"/>
            </a:pPr>
            <a:r>
              <a:rPr lang="en-GB" dirty="0"/>
              <a:t> </a:t>
            </a:r>
            <a:r>
              <a:rPr lang="en-GB" dirty="0" smtClean="0"/>
              <a:t>White</a:t>
            </a:r>
            <a:r>
              <a:rPr lang="en-GB" dirty="0"/>
              <a:t>-light photometry per </a:t>
            </a:r>
            <a:r>
              <a:rPr lang="en-GB" dirty="0" smtClean="0"/>
              <a:t>integration.</a:t>
            </a:r>
            <a:endParaRPr lang="en-GB" dirty="0"/>
          </a:p>
          <a:p>
            <a:pPr>
              <a:buFont typeface="Wingdings" charset="2"/>
              <a:buChar char="Ø"/>
            </a:pPr>
            <a:r>
              <a:rPr lang="en-GB" dirty="0" smtClean="0"/>
              <a:t>Integration level.</a:t>
            </a:r>
            <a:endParaRPr lang="en-GB" dirty="0"/>
          </a:p>
          <a:p>
            <a:pPr lvl="1">
              <a:buFont typeface="Wingdings" charset="2"/>
              <a:buChar char="§"/>
            </a:pPr>
            <a:r>
              <a:rPr lang="en-GB" dirty="0" smtClean="0"/>
              <a:t> Image or spectral image as appropriate fully corrected with flagging of CRs, etc. </a:t>
            </a:r>
            <a:endParaRPr lang="en-GB" dirty="0"/>
          </a:p>
          <a:p>
            <a:pPr lvl="1">
              <a:buFont typeface="Wingdings" charset="2"/>
              <a:buChar char="§"/>
            </a:pPr>
            <a:r>
              <a:rPr lang="en-GB" dirty="0" smtClean="0"/>
              <a:t> In </a:t>
            </a:r>
            <a:r>
              <a:rPr lang="en-GB" dirty="0"/>
              <a:t>detector &amp; sky(rectified) coordinates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63346" y="4273570"/>
            <a:ext cx="2680654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Based on original slide from K. Gordon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84081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JWST Pipeline: 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567773"/>
            <a:ext cx="8748000" cy="4049144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US" sz="1400" dirty="0" smtClean="0"/>
              <a:t>The pipeline is being developed and coded at </a:t>
            </a:r>
            <a:r>
              <a:rPr lang="en-US" sz="1400" dirty="0" err="1" smtClean="0"/>
              <a:t>STScI</a:t>
            </a:r>
            <a:r>
              <a:rPr lang="en-US" sz="1400" dirty="0" smtClean="0"/>
              <a:t>. The working group responsible for that work is the “JWST Calibration WG” led by K. Gordon.</a:t>
            </a:r>
          </a:p>
          <a:p>
            <a:pPr>
              <a:buFont typeface="Wingdings" charset="2"/>
              <a:buChar char="Ø"/>
            </a:pPr>
            <a:r>
              <a:rPr lang="en-US" sz="1400" dirty="0" smtClean="0"/>
              <a:t>The group receives inputs from the JWST instrument teams and experts in specific observing modes:</a:t>
            </a:r>
          </a:p>
          <a:p>
            <a:pPr marL="1095750" lvl="1" indent="-285750">
              <a:buFont typeface="Wingdings" charset="2"/>
              <a:buChar char="§"/>
            </a:pPr>
            <a:r>
              <a:rPr lang="en-US" sz="1400" dirty="0" err="1" smtClean="0"/>
              <a:t>NIRCam</a:t>
            </a:r>
            <a:r>
              <a:rPr lang="en-US" sz="1400" dirty="0" smtClean="0"/>
              <a:t> team</a:t>
            </a:r>
          </a:p>
          <a:p>
            <a:pPr marL="1095750" lvl="1" indent="-285750">
              <a:buFont typeface="Wingdings" charset="2"/>
              <a:buChar char="§"/>
            </a:pPr>
            <a:r>
              <a:rPr lang="en-US" sz="1400" dirty="0" err="1" smtClean="0"/>
              <a:t>NIRSpec</a:t>
            </a:r>
            <a:r>
              <a:rPr lang="en-US" sz="1400" dirty="0" smtClean="0"/>
              <a:t> team</a:t>
            </a:r>
          </a:p>
          <a:p>
            <a:pPr marL="1095750" lvl="1" indent="-285750">
              <a:buFont typeface="Wingdings" charset="2"/>
              <a:buChar char="§"/>
            </a:pPr>
            <a:r>
              <a:rPr lang="en-US" sz="1400" dirty="0" smtClean="0"/>
              <a:t>NIRISS team </a:t>
            </a:r>
          </a:p>
          <a:p>
            <a:pPr marL="1095750" lvl="1" indent="-285750">
              <a:buFont typeface="Wingdings" charset="2"/>
              <a:buChar char="§"/>
            </a:pPr>
            <a:r>
              <a:rPr lang="en-US" sz="1400" dirty="0" smtClean="0"/>
              <a:t>FGS team</a:t>
            </a:r>
          </a:p>
          <a:p>
            <a:pPr marL="1095750" lvl="1" indent="-285750">
              <a:buFont typeface="Wingdings" charset="2"/>
              <a:buChar char="§"/>
            </a:pPr>
            <a:r>
              <a:rPr lang="en-US" sz="1400" dirty="0" smtClean="0"/>
              <a:t>MIRI team</a:t>
            </a:r>
          </a:p>
          <a:p>
            <a:pPr marL="1095750" lvl="1" indent="-285750">
              <a:buFont typeface="Wingdings" charset="2"/>
              <a:buChar char="§"/>
            </a:pPr>
            <a:r>
              <a:rPr lang="en-US" sz="1400" dirty="0" err="1"/>
              <a:t>C</a:t>
            </a:r>
            <a:r>
              <a:rPr lang="en-US" sz="1400" dirty="0" err="1" smtClean="0"/>
              <a:t>oronagraphy</a:t>
            </a:r>
            <a:r>
              <a:rPr lang="en-US" sz="1400" dirty="0" smtClean="0"/>
              <a:t> WG </a:t>
            </a:r>
          </a:p>
          <a:p>
            <a:pPr marL="1095750" lvl="1" indent="-285750">
              <a:buFont typeface="Wingdings" charset="2"/>
              <a:buChar char="§"/>
            </a:pPr>
            <a:r>
              <a:rPr lang="en-US" sz="1400" dirty="0" smtClean="0"/>
              <a:t>TSO (time series observations) WG.</a:t>
            </a:r>
          </a:p>
          <a:p>
            <a:pPr marL="1095750" lvl="1" indent="-285750">
              <a:buFont typeface="Wingdings" charset="2"/>
              <a:buChar char="§"/>
            </a:pPr>
            <a:r>
              <a:rPr lang="en-US" sz="1400" dirty="0" smtClean="0"/>
              <a:t>Moving targets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/>
              <a:t>When possible, common steps and code </a:t>
            </a:r>
            <a:r>
              <a:rPr lang="en-US" sz="1400" dirty="0" smtClean="0"/>
              <a:t>are used </a:t>
            </a:r>
            <a:r>
              <a:rPr lang="en-US" sz="1400" dirty="0"/>
              <a:t>for different instruments (e.g. MIRI and </a:t>
            </a:r>
            <a:r>
              <a:rPr lang="en-US" sz="1400" dirty="0" err="1"/>
              <a:t>NIRSpec</a:t>
            </a:r>
            <a:r>
              <a:rPr lang="en-US" sz="1400" dirty="0"/>
              <a:t> IFUs). </a:t>
            </a:r>
          </a:p>
          <a:p>
            <a:pPr marL="285750" indent="-285750">
              <a:buFont typeface="Wingdings" charset="2"/>
              <a:buChar char="Ø"/>
            </a:pPr>
            <a:endParaRPr lang="en-US" sz="1400" dirty="0" smtClean="0"/>
          </a:p>
          <a:p>
            <a:pPr>
              <a:buFont typeface="Wingdings" charset="2"/>
              <a:buChar char="Ø"/>
            </a:pPr>
            <a:r>
              <a:rPr lang="en-US" sz="1400" dirty="0" smtClean="0"/>
              <a:t>. </a:t>
            </a:r>
          </a:p>
          <a:p>
            <a:pPr>
              <a:buFont typeface="Wingdings" charset="2"/>
              <a:buChar char="Ø"/>
            </a:pPr>
            <a:endParaRPr lang="en-US" sz="1400" dirty="0"/>
          </a:p>
        </p:txBody>
      </p:sp>
      <p:sp>
        <p:nvSpPr>
          <p:cNvPr id="4" name="Right Brace 3"/>
          <p:cNvSpPr/>
          <p:nvPr/>
        </p:nvSpPr>
        <p:spPr>
          <a:xfrm>
            <a:off x="2959845" y="1697732"/>
            <a:ext cx="208648" cy="1768755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67368" y="2325880"/>
            <a:ext cx="4339048" cy="461665"/>
          </a:xfrm>
          <a:prstGeom prst="rect">
            <a:avLst/>
          </a:prstGeom>
          <a:noFill/>
          <a:ln w="38100" cmpd="sng">
            <a:solidFill>
              <a:srgbClr val="0098DB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Instrument experts with science expertise.</a:t>
            </a:r>
          </a:p>
          <a:p>
            <a:pPr algn="ctr"/>
            <a:r>
              <a:rPr lang="en-US" sz="1200" dirty="0" smtClean="0"/>
              <a:t>Ground testing. Delivery of Calibration data products.</a:t>
            </a:r>
            <a:endParaRPr lang="en-US" sz="1200" dirty="0"/>
          </a:p>
        </p:txBody>
      </p:sp>
      <p:sp>
        <p:nvSpPr>
          <p:cNvPr id="6" name="Right Brace 5"/>
          <p:cNvSpPr/>
          <p:nvPr/>
        </p:nvSpPr>
        <p:spPr>
          <a:xfrm>
            <a:off x="4550504" y="3506178"/>
            <a:ext cx="211651" cy="608621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71093" y="3539503"/>
            <a:ext cx="4005036" cy="461665"/>
          </a:xfrm>
          <a:prstGeom prst="rect">
            <a:avLst/>
          </a:prstGeom>
          <a:noFill/>
          <a:ln w="38100" cmpd="sng">
            <a:solidFill>
              <a:srgbClr val="0098D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Special cases.</a:t>
            </a:r>
          </a:p>
          <a:p>
            <a:pPr algn="ctr"/>
            <a:r>
              <a:rPr lang="en-US" sz="1200" dirty="0" smtClean="0"/>
              <a:t>Science experts; includes instruments expertise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299270" y="4511726"/>
            <a:ext cx="2844730" cy="2545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Based on original slide from K. Gordon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55180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JWST Pipeline: 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555197"/>
            <a:ext cx="8748000" cy="4049144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US" sz="1400" dirty="0" smtClean="0"/>
              <a:t>The pipeline is being developed and coded at </a:t>
            </a:r>
            <a:r>
              <a:rPr lang="en-US" sz="1400" dirty="0" err="1" smtClean="0"/>
              <a:t>STScI</a:t>
            </a:r>
            <a:r>
              <a:rPr lang="en-US" sz="1400" dirty="0" smtClean="0"/>
              <a:t>. The working group responsible for that work is the “JWST Calibration WG” led by K. Gordon.</a:t>
            </a:r>
          </a:p>
          <a:p>
            <a:pPr>
              <a:buFont typeface="Wingdings" charset="2"/>
              <a:buChar char="Ø"/>
            </a:pPr>
            <a:r>
              <a:rPr lang="en-US" sz="1400" dirty="0" smtClean="0"/>
              <a:t>The group receives inputs from the JWST instrument teams and experts in specific observing modes:</a:t>
            </a:r>
          </a:p>
          <a:p>
            <a:pPr marL="1095750" lvl="1" indent="-285750">
              <a:buFont typeface="Wingdings" charset="2"/>
              <a:buChar char="§"/>
            </a:pPr>
            <a:r>
              <a:rPr lang="en-US" sz="1400" dirty="0" err="1" smtClean="0"/>
              <a:t>NIRCam</a:t>
            </a:r>
            <a:r>
              <a:rPr lang="en-US" sz="1400" dirty="0" smtClean="0"/>
              <a:t> team</a:t>
            </a:r>
          </a:p>
          <a:p>
            <a:pPr marL="1095750" lvl="1" indent="-285750">
              <a:buFont typeface="Wingdings" charset="2"/>
              <a:buChar char="§"/>
            </a:pPr>
            <a:r>
              <a:rPr lang="en-US" sz="1400" dirty="0" err="1" smtClean="0"/>
              <a:t>NIRSpec</a:t>
            </a:r>
            <a:r>
              <a:rPr lang="en-US" sz="1400" dirty="0" smtClean="0"/>
              <a:t> team</a:t>
            </a:r>
          </a:p>
          <a:p>
            <a:pPr marL="1095750" lvl="1" indent="-285750">
              <a:buFont typeface="Wingdings" charset="2"/>
              <a:buChar char="§"/>
            </a:pPr>
            <a:r>
              <a:rPr lang="en-US" sz="1400" dirty="0" smtClean="0"/>
              <a:t>NIRISS team </a:t>
            </a:r>
          </a:p>
          <a:p>
            <a:pPr marL="1095750" lvl="1" indent="-285750">
              <a:buFont typeface="Wingdings" charset="2"/>
              <a:buChar char="§"/>
            </a:pPr>
            <a:r>
              <a:rPr lang="en-US" sz="1400" dirty="0" smtClean="0"/>
              <a:t>FGS team</a:t>
            </a:r>
          </a:p>
          <a:p>
            <a:pPr marL="1095750" lvl="1" indent="-285750">
              <a:buFont typeface="Wingdings" charset="2"/>
              <a:buChar char="§"/>
            </a:pPr>
            <a:r>
              <a:rPr lang="en-US" sz="1400" dirty="0" smtClean="0"/>
              <a:t>MIRI team</a:t>
            </a:r>
          </a:p>
          <a:p>
            <a:pPr marL="1095750" lvl="1" indent="-285750">
              <a:buFont typeface="Wingdings" charset="2"/>
              <a:buChar char="§"/>
            </a:pPr>
            <a:r>
              <a:rPr lang="en-US" sz="1400" dirty="0" err="1"/>
              <a:t>C</a:t>
            </a:r>
            <a:r>
              <a:rPr lang="en-US" sz="1400" dirty="0" err="1" smtClean="0"/>
              <a:t>oronagraphy</a:t>
            </a:r>
            <a:r>
              <a:rPr lang="en-US" sz="1400" dirty="0" smtClean="0"/>
              <a:t> WG </a:t>
            </a:r>
          </a:p>
          <a:p>
            <a:pPr marL="1095750" lvl="1" indent="-285750">
              <a:buFont typeface="Wingdings" charset="2"/>
              <a:buChar char="§"/>
            </a:pPr>
            <a:r>
              <a:rPr lang="en-US" sz="1400" dirty="0" smtClean="0"/>
              <a:t>TSO (time series observations) WG.</a:t>
            </a:r>
          </a:p>
          <a:p>
            <a:pPr marL="1095750" lvl="1" indent="-285750">
              <a:buFont typeface="Wingdings" charset="2"/>
              <a:buChar char="§"/>
            </a:pPr>
            <a:r>
              <a:rPr lang="en-US" sz="1400" dirty="0" smtClean="0"/>
              <a:t>Moving targets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/>
              <a:t>When possible, common steps and code is defined for different instruments (e.g. MIRI and </a:t>
            </a:r>
            <a:r>
              <a:rPr lang="en-US" sz="1400" dirty="0" err="1"/>
              <a:t>NIRSpec</a:t>
            </a:r>
            <a:r>
              <a:rPr lang="en-US" sz="1400" dirty="0"/>
              <a:t> IFUs). </a:t>
            </a:r>
          </a:p>
          <a:p>
            <a:pPr marL="285750" indent="-285750">
              <a:buFont typeface="Wingdings" charset="2"/>
              <a:buChar char="Ø"/>
            </a:pPr>
            <a:endParaRPr lang="en-US" sz="1400" dirty="0" smtClean="0"/>
          </a:p>
          <a:p>
            <a:pPr>
              <a:buFont typeface="Wingdings" charset="2"/>
              <a:buChar char="Ø"/>
            </a:pPr>
            <a:r>
              <a:rPr lang="en-US" sz="1400" dirty="0" smtClean="0"/>
              <a:t>. </a:t>
            </a:r>
          </a:p>
          <a:p>
            <a:pPr>
              <a:buFont typeface="Wingdings" charset="2"/>
              <a:buChar char="Ø"/>
            </a:pPr>
            <a:endParaRPr lang="en-US" sz="1400" dirty="0"/>
          </a:p>
        </p:txBody>
      </p:sp>
      <p:sp>
        <p:nvSpPr>
          <p:cNvPr id="4" name="Right Brace 3"/>
          <p:cNvSpPr/>
          <p:nvPr/>
        </p:nvSpPr>
        <p:spPr>
          <a:xfrm>
            <a:off x="2896980" y="1997861"/>
            <a:ext cx="238108" cy="1468626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67368" y="2527096"/>
            <a:ext cx="4339048" cy="461665"/>
          </a:xfrm>
          <a:prstGeom prst="rect">
            <a:avLst/>
          </a:prstGeom>
          <a:noFill/>
          <a:ln w="38100" cmpd="sng">
            <a:solidFill>
              <a:srgbClr val="0098DB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Instrument experts with science background.</a:t>
            </a:r>
          </a:p>
          <a:p>
            <a:pPr algn="ctr"/>
            <a:r>
              <a:rPr lang="en-US" sz="1200" dirty="0" smtClean="0"/>
              <a:t>Ground testing. Delivery of Calibration data products.</a:t>
            </a:r>
            <a:endParaRPr lang="en-US" sz="1200" dirty="0"/>
          </a:p>
        </p:txBody>
      </p:sp>
      <p:sp>
        <p:nvSpPr>
          <p:cNvPr id="6" name="Right Brace 5"/>
          <p:cNvSpPr/>
          <p:nvPr/>
        </p:nvSpPr>
        <p:spPr>
          <a:xfrm>
            <a:off x="4550504" y="3506178"/>
            <a:ext cx="211651" cy="608621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71093" y="3539503"/>
            <a:ext cx="4005036" cy="461665"/>
          </a:xfrm>
          <a:prstGeom prst="rect">
            <a:avLst/>
          </a:prstGeom>
          <a:noFill/>
          <a:ln w="38100" cmpd="sng">
            <a:solidFill>
              <a:srgbClr val="0098D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Special cases.</a:t>
            </a:r>
          </a:p>
          <a:p>
            <a:pPr algn="ctr"/>
            <a:r>
              <a:rPr lang="en-US" sz="1200" dirty="0" smtClean="0"/>
              <a:t>Science experts; includes instruments expertise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336990" y="4511726"/>
            <a:ext cx="2807010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Based on original slide from K. Gordon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1336049" y="1614166"/>
            <a:ext cx="6415680" cy="1785104"/>
          </a:xfrm>
          <a:prstGeom prst="rect">
            <a:avLst/>
          </a:prstGeom>
          <a:solidFill>
            <a:schemeClr val="bg1"/>
          </a:solidFill>
          <a:ln w="57150" cmpd="sng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Discussion, agreement, steps get accepted and then implementation starts. </a:t>
            </a:r>
          </a:p>
          <a:p>
            <a:pPr algn="ctr"/>
            <a:r>
              <a:rPr lang="en-US" sz="2200" dirty="0" smtClean="0"/>
              <a:t>Often based on code/algorithms  developed by instrument teams. Testing and feedback. </a:t>
            </a:r>
          </a:p>
          <a:p>
            <a:pPr algn="ctr"/>
            <a:r>
              <a:rPr lang="en-US" sz="2200" dirty="0" smtClean="0"/>
              <a:t>Part of a broader ground system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227171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Pipeline Architecture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82623" y="1925339"/>
            <a:ext cx="2460448" cy="555696"/>
          </a:xfrm>
          <a:prstGeom prst="rect">
            <a:avLst/>
          </a:prstGeom>
          <a:solidFill>
            <a:srgbClr val="CCFFCC">
              <a:alpha val="24000"/>
            </a:srgb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CALIMAGE2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43652" y="1918968"/>
            <a:ext cx="2460448" cy="555696"/>
          </a:xfrm>
          <a:prstGeom prst="rect">
            <a:avLst/>
          </a:prstGeom>
          <a:solidFill>
            <a:srgbClr val="CCFFCC">
              <a:alpha val="24000"/>
            </a:srgb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CALSPEC2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5511" y="3308207"/>
            <a:ext cx="1428096" cy="555696"/>
          </a:xfrm>
          <a:prstGeom prst="rect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CALIMAGE3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78713" y="3341530"/>
            <a:ext cx="1428096" cy="555696"/>
          </a:xfrm>
          <a:prstGeom prst="rect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CALSPEC3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97604" y="3321929"/>
            <a:ext cx="1428096" cy="555696"/>
          </a:xfrm>
          <a:prstGeom prst="rect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CALAMI3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29786" y="3315068"/>
            <a:ext cx="1500576" cy="555696"/>
          </a:xfrm>
          <a:prstGeom prst="rect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CALCORON3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91879" y="3328789"/>
            <a:ext cx="1428096" cy="555696"/>
          </a:xfrm>
          <a:prstGeom prst="rect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CALTSO3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19" name="Straight Arrow Connector 18"/>
          <p:cNvCxnSpPr>
            <a:stCxn id="8" idx="2"/>
            <a:endCxn id="11" idx="0"/>
          </p:cNvCxnSpPr>
          <p:nvPr/>
        </p:nvCxnSpPr>
        <p:spPr>
          <a:xfrm flipH="1">
            <a:off x="1349559" y="2481035"/>
            <a:ext cx="1263288" cy="8271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2"/>
            <a:endCxn id="15" idx="0"/>
          </p:cNvCxnSpPr>
          <p:nvPr/>
        </p:nvCxnSpPr>
        <p:spPr>
          <a:xfrm>
            <a:off x="2612847" y="2481035"/>
            <a:ext cx="367227" cy="8340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8" idx="2"/>
            <a:endCxn id="14" idx="0"/>
          </p:cNvCxnSpPr>
          <p:nvPr/>
        </p:nvCxnSpPr>
        <p:spPr>
          <a:xfrm>
            <a:off x="2612847" y="2481035"/>
            <a:ext cx="1898805" cy="8408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8" idx="2"/>
            <a:endCxn id="16" idx="0"/>
          </p:cNvCxnSpPr>
          <p:nvPr/>
        </p:nvCxnSpPr>
        <p:spPr>
          <a:xfrm>
            <a:off x="2612847" y="2481035"/>
            <a:ext cx="3493080" cy="8477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926789" y="2501127"/>
            <a:ext cx="740229" cy="8198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9" idx="2"/>
            <a:endCxn id="13" idx="0"/>
          </p:cNvCxnSpPr>
          <p:nvPr/>
        </p:nvCxnSpPr>
        <p:spPr>
          <a:xfrm>
            <a:off x="5873876" y="2474664"/>
            <a:ext cx="1818885" cy="8668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8" idx="0"/>
          </p:cNvCxnSpPr>
          <p:nvPr/>
        </p:nvCxnSpPr>
        <p:spPr>
          <a:xfrm flipH="1">
            <a:off x="2612847" y="1680812"/>
            <a:ext cx="1713329" cy="2445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6" idx="2"/>
            <a:endCxn id="9" idx="0"/>
          </p:cNvCxnSpPr>
          <p:nvPr/>
        </p:nvCxnSpPr>
        <p:spPr>
          <a:xfrm>
            <a:off x="4312397" y="1667091"/>
            <a:ext cx="1561479" cy="2518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082173" y="1111395"/>
            <a:ext cx="2460448" cy="555696"/>
          </a:xfrm>
          <a:prstGeom prst="rect">
            <a:avLst/>
          </a:prstGeom>
          <a:solidFill>
            <a:srgbClr val="FF6600">
              <a:alpha val="24000"/>
            </a:srgb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CALDETECTOR1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633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18" descr="2017-03-16 03.22.55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3962" y="848247"/>
            <a:ext cx="2711784" cy="2712328"/>
          </a:xfrm>
          <a:prstGeom prst="rect">
            <a:avLst/>
          </a:prstGeom>
        </p:spPr>
      </p:pic>
      <p:pic>
        <p:nvPicPr>
          <p:cNvPr id="43" name="Picture 42" descr="2017-03-16 03.22.55 am.pn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878" y="1026619"/>
            <a:ext cx="2711784" cy="2712328"/>
          </a:xfrm>
          <a:prstGeom prst="rect">
            <a:avLst/>
          </a:prstGeom>
        </p:spPr>
      </p:pic>
      <p:pic>
        <p:nvPicPr>
          <p:cNvPr id="44" name="Picture 43" descr="2017-03-16 03.22.55 am.pn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030" y="1231943"/>
            <a:ext cx="2711784" cy="2712328"/>
          </a:xfrm>
          <a:prstGeom prst="rect">
            <a:avLst/>
          </a:prstGeom>
        </p:spPr>
      </p:pic>
      <p:pic>
        <p:nvPicPr>
          <p:cNvPr id="45" name="Picture 44" descr="2017-03-16 03.22.55 am.png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952" y="1450497"/>
            <a:ext cx="2711784" cy="2712328"/>
          </a:xfrm>
          <a:prstGeom prst="rect">
            <a:avLst/>
          </a:prstGeom>
        </p:spPr>
      </p:pic>
      <p:pic>
        <p:nvPicPr>
          <p:cNvPr id="46" name="Picture 45" descr="2017-03-16 03.22.55 am.png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419" y="1642588"/>
            <a:ext cx="2711784" cy="2712328"/>
          </a:xfrm>
          <a:prstGeom prst="rect">
            <a:avLst/>
          </a:prstGeom>
        </p:spPr>
      </p:pic>
      <p:pic>
        <p:nvPicPr>
          <p:cNvPr id="47" name="Picture 46" descr="2017-03-16 03.22.55 am.png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100000"/>
                    </a14:imgEffect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57" y="1834681"/>
            <a:ext cx="2711784" cy="27123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Pipeline Architecture (1)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01405" y="158771"/>
            <a:ext cx="2460448" cy="555696"/>
          </a:xfrm>
          <a:prstGeom prst="rect">
            <a:avLst/>
          </a:prstGeom>
          <a:solidFill>
            <a:srgbClr val="FF6600">
              <a:alpha val="24000"/>
            </a:srgb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CALDETECTOR1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8463" y="754160"/>
            <a:ext cx="5175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Convert raw data into a slope image (units DN/s). </a:t>
            </a:r>
          </a:p>
          <a:p>
            <a:r>
              <a:rPr lang="en-US" sz="1200" dirty="0" smtClean="0"/>
              <a:t>Example steps: BIAS, linearity, cosmic rays…</a:t>
            </a:r>
          </a:p>
          <a:p>
            <a:r>
              <a:rPr lang="en-US" sz="1200" dirty="0" smtClean="0"/>
              <a:t>NIR detectors have all steps in common. MIRI has some specific corrections characteristic to </a:t>
            </a:r>
            <a:r>
              <a:rPr lang="en-US" sz="1200" dirty="0" err="1" smtClean="0"/>
              <a:t>SiAs</a:t>
            </a:r>
            <a:r>
              <a:rPr lang="en-US" sz="1200" dirty="0" smtClean="0"/>
              <a:t> IBC detectors.</a:t>
            </a:r>
            <a:endParaRPr lang="en-US" sz="1200" dirty="0"/>
          </a:p>
        </p:txBody>
      </p:sp>
      <p:pic>
        <p:nvPicPr>
          <p:cNvPr id="12" name="Picture 11" descr="2017-03-16 03.22.55 am.pn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826" y="2050786"/>
            <a:ext cx="2711784" cy="2712328"/>
          </a:xfrm>
          <a:prstGeom prst="rect">
            <a:avLst/>
          </a:prstGeom>
        </p:spPr>
      </p:pic>
      <p:pic>
        <p:nvPicPr>
          <p:cNvPr id="150" name="Picture 149" descr="2017-03-16 04.09.31 am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810" y="1555636"/>
            <a:ext cx="3660680" cy="3082223"/>
          </a:xfrm>
          <a:prstGeom prst="rect">
            <a:avLst/>
          </a:prstGeom>
        </p:spPr>
      </p:pic>
      <p:sp>
        <p:nvSpPr>
          <p:cNvPr id="151" name="TextBox 150"/>
          <p:cNvSpPr txBox="1"/>
          <p:nvPr/>
        </p:nvSpPr>
        <p:spPr>
          <a:xfrm rot="16200000">
            <a:off x="4373324" y="2970186"/>
            <a:ext cx="5871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Georgia"/>
                <a:cs typeface="Georgia"/>
              </a:rPr>
              <a:t>signal</a:t>
            </a:r>
            <a:endParaRPr lang="en-US" sz="1200" dirty="0">
              <a:latin typeface="Georgia"/>
              <a:cs typeface="Georgia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5520447" y="4343203"/>
            <a:ext cx="11547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Georgia"/>
                <a:cs typeface="Georgia"/>
              </a:rPr>
              <a:t>Time (groups)</a:t>
            </a:r>
            <a:endParaRPr lang="en-US" sz="12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726125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Pipeline Architecture (2)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88437" y="628712"/>
            <a:ext cx="2460448" cy="555696"/>
          </a:xfrm>
          <a:prstGeom prst="rect">
            <a:avLst/>
          </a:prstGeom>
          <a:solidFill>
            <a:srgbClr val="CCFFCC">
              <a:alpha val="24000"/>
            </a:srgb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CALIMAGE2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6215" y="1263791"/>
            <a:ext cx="8055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Individual exposures are further processed and calibrated. </a:t>
            </a:r>
          </a:p>
          <a:p>
            <a:r>
              <a:rPr lang="en-US" sz="1200" dirty="0" smtClean="0"/>
              <a:t>Example steps: </a:t>
            </a:r>
            <a:r>
              <a:rPr lang="en-US" sz="1200" dirty="0"/>
              <a:t>WCS </a:t>
            </a:r>
            <a:r>
              <a:rPr lang="en-US" sz="1200" dirty="0" smtClean="0"/>
              <a:t>assigned/distortion coefficients, flat field, fringes, stray light, flux calibration (</a:t>
            </a:r>
            <a:r>
              <a:rPr lang="en-US" sz="1200" dirty="0" err="1" smtClean="0"/>
              <a:t>MJy</a:t>
            </a:r>
            <a:r>
              <a:rPr lang="en-US" sz="1200" dirty="0"/>
              <a:t>/</a:t>
            </a:r>
            <a:r>
              <a:rPr lang="en-US" sz="1200" dirty="0" err="1"/>
              <a:t>Str</a:t>
            </a:r>
            <a:r>
              <a:rPr lang="en-US" sz="1200" dirty="0" smtClean="0"/>
              <a:t>). Detector plane.</a:t>
            </a:r>
          </a:p>
          <a:p>
            <a:r>
              <a:rPr lang="en-US" sz="1200" dirty="0" smtClean="0"/>
              <a:t>The AMI/TSO/Coronagraph data are processed by these branches (and CALDETECTOR1), but in some case (TSO) skipping some steps.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79076" y="635572"/>
            <a:ext cx="2460448" cy="555696"/>
          </a:xfrm>
          <a:prstGeom prst="rect">
            <a:avLst/>
          </a:prstGeom>
          <a:solidFill>
            <a:srgbClr val="CCFFCC">
              <a:alpha val="24000"/>
            </a:srgb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CALSPEC2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 descr="2017-03-16 04.38.19 a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350" y="2238869"/>
            <a:ext cx="5529391" cy="238952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303748" y="4524959"/>
            <a:ext cx="17107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Image credit: T. </a:t>
            </a:r>
            <a:r>
              <a:rPr lang="en-US" sz="1000" dirty="0" err="1" smtClean="0"/>
              <a:t>Rawle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53047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7-03-17 01.41.39 a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960" y="2829553"/>
            <a:ext cx="3846039" cy="13718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Pipeline Architecture (3)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95820" y="595877"/>
            <a:ext cx="1428096" cy="555696"/>
          </a:xfrm>
          <a:prstGeom prst="rect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CALIMAGE3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39022" y="629200"/>
            <a:ext cx="1428096" cy="555696"/>
          </a:xfrm>
          <a:prstGeom prst="rect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CALSPEC3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757913" y="609599"/>
            <a:ext cx="1428096" cy="555696"/>
          </a:xfrm>
          <a:prstGeom prst="rect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CALAMI3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190095" y="602738"/>
            <a:ext cx="1500576" cy="555696"/>
          </a:xfrm>
          <a:prstGeom prst="rect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CALCORON3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52188" y="616459"/>
            <a:ext cx="1428096" cy="555696"/>
          </a:xfrm>
          <a:prstGeom prst="rect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CALTSO3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2672" y="1244191"/>
            <a:ext cx="788401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200" dirty="0" smtClean="0"/>
              <a:t>Step 3 of the pipeline builds the </a:t>
            </a:r>
            <a:r>
              <a:rPr lang="en-US" sz="1200" dirty="0" err="1" smtClean="0"/>
              <a:t>datacubes</a:t>
            </a:r>
            <a:r>
              <a:rPr lang="en-US" sz="1200" dirty="0" smtClean="0"/>
              <a:t>, puts together dithers and mosaics, performs background matching, </a:t>
            </a:r>
            <a:r>
              <a:rPr lang="en-US" sz="1200" dirty="0" err="1"/>
              <a:t>datacube</a:t>
            </a:r>
            <a:r>
              <a:rPr lang="en-US" sz="1200" dirty="0"/>
              <a:t> </a:t>
            </a:r>
            <a:r>
              <a:rPr lang="en-US" sz="1200" dirty="0" smtClean="0"/>
              <a:t>stitching, and spectral subtraction.</a:t>
            </a:r>
            <a:endParaRPr lang="en-US" sz="1200" dirty="0"/>
          </a:p>
        </p:txBody>
      </p:sp>
      <p:sp>
        <p:nvSpPr>
          <p:cNvPr id="31" name="Rectangle 30"/>
          <p:cNvSpPr/>
          <p:nvPr/>
        </p:nvSpPr>
        <p:spPr>
          <a:xfrm>
            <a:off x="523340" y="1806747"/>
            <a:ext cx="1428096" cy="555696"/>
          </a:xfrm>
          <a:prstGeom prst="rect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CALIMAGE3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" name="Picture 3" descr="2017-03-16 12.31.56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898" y="2142408"/>
            <a:ext cx="3335045" cy="2321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13505" y="4414104"/>
            <a:ext cx="2798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Drizzle Pac. Images Credit: </a:t>
            </a:r>
            <a:r>
              <a:rPr lang="en-US" sz="1200" dirty="0" err="1" smtClean="0"/>
              <a:t>STScI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31865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Pipeline Architecture (3)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95820" y="595877"/>
            <a:ext cx="1428096" cy="555696"/>
          </a:xfrm>
          <a:prstGeom prst="rect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CALIMAGE3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39022" y="629200"/>
            <a:ext cx="1428096" cy="555696"/>
          </a:xfrm>
          <a:prstGeom prst="rect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CALSPEC3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757913" y="609599"/>
            <a:ext cx="1428096" cy="555696"/>
          </a:xfrm>
          <a:prstGeom prst="rect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CALAMI3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190095" y="602738"/>
            <a:ext cx="1500576" cy="555696"/>
          </a:xfrm>
          <a:prstGeom prst="rect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CALCORON3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52188" y="616459"/>
            <a:ext cx="1428096" cy="555696"/>
          </a:xfrm>
          <a:prstGeom prst="rect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CALTSO3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2672" y="1244191"/>
            <a:ext cx="788401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200" dirty="0" smtClean="0"/>
              <a:t>Step 3 of the pipeline builds the </a:t>
            </a:r>
            <a:r>
              <a:rPr lang="en-US" sz="1200" dirty="0" err="1" smtClean="0"/>
              <a:t>datacubes</a:t>
            </a:r>
            <a:r>
              <a:rPr lang="en-US" sz="1200" dirty="0" smtClean="0"/>
              <a:t>, puts together dithers and mosaics, performs background matching, </a:t>
            </a:r>
            <a:r>
              <a:rPr lang="en-US" sz="1200" dirty="0" err="1"/>
              <a:t>datacube</a:t>
            </a:r>
            <a:r>
              <a:rPr lang="en-US" sz="1200" dirty="0"/>
              <a:t> </a:t>
            </a:r>
            <a:r>
              <a:rPr lang="en-US" sz="1200" dirty="0" smtClean="0"/>
              <a:t>stitching, and spectral subtraction.</a:t>
            </a:r>
            <a:endParaRPr lang="en-US" sz="1200" dirty="0"/>
          </a:p>
        </p:txBody>
      </p:sp>
      <p:pic>
        <p:nvPicPr>
          <p:cNvPr id="27" name="Picture 26" descr="2017-03-16 03.43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959" y="1733243"/>
            <a:ext cx="3938855" cy="193236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680246" y="2527097"/>
            <a:ext cx="16402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Cube building and associations</a:t>
            </a:r>
            <a:endParaRPr lang="en-US" sz="1500" dirty="0"/>
          </a:p>
        </p:txBody>
      </p:sp>
      <p:pic>
        <p:nvPicPr>
          <p:cNvPr id="29" name="Picture 28" descr="2017-03-16 03.44.58 a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401" y="3622465"/>
            <a:ext cx="2836913" cy="87603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148315" y="4498497"/>
            <a:ext cx="25980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Images credit: A. </a:t>
            </a:r>
            <a:r>
              <a:rPr lang="en-US" sz="1000" dirty="0" err="1" smtClean="0"/>
              <a:t>Glauser</a:t>
            </a:r>
            <a:r>
              <a:rPr lang="en-US" sz="1000" dirty="0" smtClean="0"/>
              <a:t>, A. </a:t>
            </a:r>
            <a:r>
              <a:rPr lang="en-US" sz="1000" dirty="0" err="1" smtClean="0"/>
              <a:t>Labiano</a:t>
            </a:r>
            <a:endParaRPr lang="en-US" sz="1000" dirty="0"/>
          </a:p>
        </p:txBody>
      </p:sp>
      <p:sp>
        <p:nvSpPr>
          <p:cNvPr id="31" name="Rectangle 30"/>
          <p:cNvSpPr/>
          <p:nvPr/>
        </p:nvSpPr>
        <p:spPr>
          <a:xfrm>
            <a:off x="523340" y="1806747"/>
            <a:ext cx="1428096" cy="555696"/>
          </a:xfrm>
          <a:prstGeom prst="rect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CALSPEC3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162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A Mac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 16-9.potx" id="{625F8AEC-1CDE-415D-B0E3-F5C995E29248}" vid="{7620660D-6BA5-4224-AA6E-849C46B07D6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22279E-2C4C-4C93-8498-455A58D1433E}">
  <ds:schemaRefs>
    <ds:schemaRef ds:uri="http://schemas.microsoft.com/office/2006/metadata/properties"/>
    <ds:schemaRef ds:uri="http://schemas.microsoft.com/office/2006/documentManagement/types"/>
    <ds:schemaRef ds:uri="f2760952-b3bb-408f-ace6-eb1e07642b86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587E21-31CA-408E-A5B1-4B7F0D8D9C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ESA Mac Presentation 16-9.potx</Template>
  <TotalTime>1453</TotalTime>
  <Words>1344</Words>
  <Application>Microsoft Macintosh PowerPoint</Application>
  <PresentationFormat>On-screen Show (16:9)</PresentationFormat>
  <Paragraphs>201</Paragraphs>
  <Slides>21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ESA Mac Presentation 16-9</vt:lpstr>
      <vt:lpstr>PowerPoint Presentation</vt:lpstr>
      <vt:lpstr>Outline</vt:lpstr>
      <vt:lpstr>The JWST Pipeline: Introduction</vt:lpstr>
      <vt:lpstr>The JWST Pipeline: Introduction</vt:lpstr>
      <vt:lpstr>Overall Pipeline Architecture</vt:lpstr>
      <vt:lpstr>Overall Pipeline Architecture (1)</vt:lpstr>
      <vt:lpstr>Overall Pipeline Architecture (2)</vt:lpstr>
      <vt:lpstr>Overall Pipeline Architecture (3)</vt:lpstr>
      <vt:lpstr>Overall Pipeline Architecture (3)</vt:lpstr>
      <vt:lpstr>Overall Pipeline Architecture</vt:lpstr>
      <vt:lpstr>Stages of the pipeline development</vt:lpstr>
      <vt:lpstr>Stages of the pipeline developement</vt:lpstr>
      <vt:lpstr>Examples of optimal algorithms</vt:lpstr>
      <vt:lpstr>Pipeline Availability</vt:lpstr>
      <vt:lpstr>What data will be available?</vt:lpstr>
      <vt:lpstr>Imaging data products</vt:lpstr>
      <vt:lpstr>Spectroscopic data products.</vt:lpstr>
      <vt:lpstr>Spectroscopic data products.</vt:lpstr>
      <vt:lpstr>Coronagraphic data products</vt:lpstr>
      <vt:lpstr>Aperture Masking Interferometry Data Products </vt:lpstr>
      <vt:lpstr>Time Series Observation Data Products </vt:lpstr>
    </vt:vector>
  </TitlesOfParts>
  <Manager/>
  <Company>ESA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>TITLE OF PRESENTATION</dc:subject>
  <dc:creator/>
  <cp:keywords/>
  <dc:description/>
  <cp:lastModifiedBy>ESA/ESTEC/SRE-S</cp:lastModifiedBy>
  <cp:revision>488</cp:revision>
  <cp:lastPrinted>2008-08-26T16:26:23Z</cp:lastPrinted>
  <dcterms:created xsi:type="dcterms:W3CDTF">2009-03-03T09:28:14Z</dcterms:created>
  <dcterms:modified xsi:type="dcterms:W3CDTF">2017-03-17T07:43:59Z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 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</Properties>
</file>