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1000"/>
      </a:spcBef>
      <a:spcAft>
        <a:spcPts val="0"/>
      </a:spcAft>
      <a:buClrTx/>
      <a:buSzTx/>
      <a:buFontTx/>
      <a:buNone/>
      <a:tabLst/>
      <a:defRPr kumimoji="0" sz="4800" b="0" i="0" u="none" strike="noStrike" cap="none" spc="0" normalizeH="0" baseline="0">
        <a:ln>
          <a:noFill/>
        </a:ln>
        <a:solidFill>
          <a:schemeClr val="accent4">
            <a:hueOff val="-3600000"/>
            <a:lumOff val="-20194"/>
          </a:schemeClr>
        </a:solidFill>
        <a:effectLst/>
        <a:uFillTx/>
        <a:latin typeface="+mn-lt"/>
        <a:ea typeface="+mn-ea"/>
        <a:cs typeface="+mn-cs"/>
        <a:sym typeface="Avenir Book"/>
      </a:defRPr>
    </a:lvl1pPr>
    <a:lvl2pPr marL="0" marR="0" indent="228600" algn="l" defTabSz="825500" rtl="0" fontAlgn="auto" latinLnBrk="0" hangingPunct="0">
      <a:lnSpc>
        <a:spcPct val="100000"/>
      </a:lnSpc>
      <a:spcBef>
        <a:spcPts val="1000"/>
      </a:spcBef>
      <a:spcAft>
        <a:spcPts val="0"/>
      </a:spcAft>
      <a:buClrTx/>
      <a:buSzTx/>
      <a:buFontTx/>
      <a:buNone/>
      <a:tabLst/>
      <a:defRPr kumimoji="0" sz="4800" b="0" i="0" u="none" strike="noStrike" cap="none" spc="0" normalizeH="0" baseline="0">
        <a:ln>
          <a:noFill/>
        </a:ln>
        <a:solidFill>
          <a:schemeClr val="accent4">
            <a:hueOff val="-3600000"/>
            <a:lumOff val="-20194"/>
          </a:schemeClr>
        </a:solidFill>
        <a:effectLst/>
        <a:uFillTx/>
        <a:latin typeface="+mn-lt"/>
        <a:ea typeface="+mn-ea"/>
        <a:cs typeface="+mn-cs"/>
        <a:sym typeface="Avenir Book"/>
      </a:defRPr>
    </a:lvl2pPr>
    <a:lvl3pPr marL="0" marR="0" indent="457200" algn="l" defTabSz="825500" rtl="0" fontAlgn="auto" latinLnBrk="0" hangingPunct="0">
      <a:lnSpc>
        <a:spcPct val="100000"/>
      </a:lnSpc>
      <a:spcBef>
        <a:spcPts val="1000"/>
      </a:spcBef>
      <a:spcAft>
        <a:spcPts val="0"/>
      </a:spcAft>
      <a:buClrTx/>
      <a:buSzTx/>
      <a:buFontTx/>
      <a:buNone/>
      <a:tabLst/>
      <a:defRPr kumimoji="0" sz="4800" b="0" i="0" u="none" strike="noStrike" cap="none" spc="0" normalizeH="0" baseline="0">
        <a:ln>
          <a:noFill/>
        </a:ln>
        <a:solidFill>
          <a:schemeClr val="accent4">
            <a:hueOff val="-3600000"/>
            <a:lumOff val="-20194"/>
          </a:schemeClr>
        </a:solidFill>
        <a:effectLst/>
        <a:uFillTx/>
        <a:latin typeface="+mn-lt"/>
        <a:ea typeface="+mn-ea"/>
        <a:cs typeface="+mn-cs"/>
        <a:sym typeface="Avenir Book"/>
      </a:defRPr>
    </a:lvl3pPr>
    <a:lvl4pPr marL="0" marR="0" indent="685800" algn="l" defTabSz="825500" rtl="0" fontAlgn="auto" latinLnBrk="0" hangingPunct="0">
      <a:lnSpc>
        <a:spcPct val="100000"/>
      </a:lnSpc>
      <a:spcBef>
        <a:spcPts val="1000"/>
      </a:spcBef>
      <a:spcAft>
        <a:spcPts val="0"/>
      </a:spcAft>
      <a:buClrTx/>
      <a:buSzTx/>
      <a:buFontTx/>
      <a:buNone/>
      <a:tabLst/>
      <a:defRPr kumimoji="0" sz="4800" b="0" i="0" u="none" strike="noStrike" cap="none" spc="0" normalizeH="0" baseline="0">
        <a:ln>
          <a:noFill/>
        </a:ln>
        <a:solidFill>
          <a:schemeClr val="accent4">
            <a:hueOff val="-3600000"/>
            <a:lumOff val="-20194"/>
          </a:schemeClr>
        </a:solidFill>
        <a:effectLst/>
        <a:uFillTx/>
        <a:latin typeface="+mn-lt"/>
        <a:ea typeface="+mn-ea"/>
        <a:cs typeface="+mn-cs"/>
        <a:sym typeface="Avenir Book"/>
      </a:defRPr>
    </a:lvl4pPr>
    <a:lvl5pPr marL="0" marR="0" indent="914400" algn="l" defTabSz="825500" rtl="0" fontAlgn="auto" latinLnBrk="0" hangingPunct="0">
      <a:lnSpc>
        <a:spcPct val="100000"/>
      </a:lnSpc>
      <a:spcBef>
        <a:spcPts val="1000"/>
      </a:spcBef>
      <a:spcAft>
        <a:spcPts val="0"/>
      </a:spcAft>
      <a:buClrTx/>
      <a:buSzTx/>
      <a:buFontTx/>
      <a:buNone/>
      <a:tabLst/>
      <a:defRPr kumimoji="0" sz="4800" b="0" i="0" u="none" strike="noStrike" cap="none" spc="0" normalizeH="0" baseline="0">
        <a:ln>
          <a:noFill/>
        </a:ln>
        <a:solidFill>
          <a:schemeClr val="accent4">
            <a:hueOff val="-3600000"/>
            <a:lumOff val="-20194"/>
          </a:schemeClr>
        </a:solidFill>
        <a:effectLst/>
        <a:uFillTx/>
        <a:latin typeface="+mn-lt"/>
        <a:ea typeface="+mn-ea"/>
        <a:cs typeface="+mn-cs"/>
        <a:sym typeface="Avenir Book"/>
      </a:defRPr>
    </a:lvl5pPr>
    <a:lvl6pPr marL="0" marR="0" indent="1143000" algn="l" defTabSz="825500" rtl="0" fontAlgn="auto" latinLnBrk="0" hangingPunct="0">
      <a:lnSpc>
        <a:spcPct val="100000"/>
      </a:lnSpc>
      <a:spcBef>
        <a:spcPts val="1000"/>
      </a:spcBef>
      <a:spcAft>
        <a:spcPts val="0"/>
      </a:spcAft>
      <a:buClrTx/>
      <a:buSzTx/>
      <a:buFontTx/>
      <a:buNone/>
      <a:tabLst/>
      <a:defRPr kumimoji="0" sz="4800" b="0" i="0" u="none" strike="noStrike" cap="none" spc="0" normalizeH="0" baseline="0">
        <a:ln>
          <a:noFill/>
        </a:ln>
        <a:solidFill>
          <a:schemeClr val="accent4">
            <a:hueOff val="-3600000"/>
            <a:lumOff val="-20194"/>
          </a:schemeClr>
        </a:solidFill>
        <a:effectLst/>
        <a:uFillTx/>
        <a:latin typeface="+mn-lt"/>
        <a:ea typeface="+mn-ea"/>
        <a:cs typeface="+mn-cs"/>
        <a:sym typeface="Avenir Book"/>
      </a:defRPr>
    </a:lvl6pPr>
    <a:lvl7pPr marL="0" marR="0" indent="1371600" algn="l" defTabSz="825500" rtl="0" fontAlgn="auto" latinLnBrk="0" hangingPunct="0">
      <a:lnSpc>
        <a:spcPct val="100000"/>
      </a:lnSpc>
      <a:spcBef>
        <a:spcPts val="1000"/>
      </a:spcBef>
      <a:spcAft>
        <a:spcPts val="0"/>
      </a:spcAft>
      <a:buClrTx/>
      <a:buSzTx/>
      <a:buFontTx/>
      <a:buNone/>
      <a:tabLst/>
      <a:defRPr kumimoji="0" sz="4800" b="0" i="0" u="none" strike="noStrike" cap="none" spc="0" normalizeH="0" baseline="0">
        <a:ln>
          <a:noFill/>
        </a:ln>
        <a:solidFill>
          <a:schemeClr val="accent4">
            <a:hueOff val="-3600000"/>
            <a:lumOff val="-20194"/>
          </a:schemeClr>
        </a:solidFill>
        <a:effectLst/>
        <a:uFillTx/>
        <a:latin typeface="+mn-lt"/>
        <a:ea typeface="+mn-ea"/>
        <a:cs typeface="+mn-cs"/>
        <a:sym typeface="Avenir Book"/>
      </a:defRPr>
    </a:lvl7pPr>
    <a:lvl8pPr marL="0" marR="0" indent="1600200" algn="l" defTabSz="825500" rtl="0" fontAlgn="auto" latinLnBrk="0" hangingPunct="0">
      <a:lnSpc>
        <a:spcPct val="100000"/>
      </a:lnSpc>
      <a:spcBef>
        <a:spcPts val="1000"/>
      </a:spcBef>
      <a:spcAft>
        <a:spcPts val="0"/>
      </a:spcAft>
      <a:buClrTx/>
      <a:buSzTx/>
      <a:buFontTx/>
      <a:buNone/>
      <a:tabLst/>
      <a:defRPr kumimoji="0" sz="4800" b="0" i="0" u="none" strike="noStrike" cap="none" spc="0" normalizeH="0" baseline="0">
        <a:ln>
          <a:noFill/>
        </a:ln>
        <a:solidFill>
          <a:schemeClr val="accent4">
            <a:hueOff val="-3600000"/>
            <a:lumOff val="-20194"/>
          </a:schemeClr>
        </a:solidFill>
        <a:effectLst/>
        <a:uFillTx/>
        <a:latin typeface="+mn-lt"/>
        <a:ea typeface="+mn-ea"/>
        <a:cs typeface="+mn-cs"/>
        <a:sym typeface="Avenir Book"/>
      </a:defRPr>
    </a:lvl8pPr>
    <a:lvl9pPr marL="0" marR="0" indent="1828800" algn="l" defTabSz="825500" rtl="0" fontAlgn="auto" latinLnBrk="0" hangingPunct="0">
      <a:lnSpc>
        <a:spcPct val="100000"/>
      </a:lnSpc>
      <a:spcBef>
        <a:spcPts val="1000"/>
      </a:spcBef>
      <a:spcAft>
        <a:spcPts val="0"/>
      </a:spcAft>
      <a:buClrTx/>
      <a:buSzTx/>
      <a:buFontTx/>
      <a:buNone/>
      <a:tabLst/>
      <a:defRPr kumimoji="0" sz="4800" b="0" i="0" u="none" strike="noStrike" cap="none" spc="0" normalizeH="0" baseline="0">
        <a:ln>
          <a:noFill/>
        </a:ln>
        <a:solidFill>
          <a:schemeClr val="accent4">
            <a:hueOff val="-3600000"/>
            <a:lumOff val="-20194"/>
          </a:schemeClr>
        </a:solidFill>
        <a:effectLst/>
        <a:uFillTx/>
        <a:latin typeface="+mn-lt"/>
        <a:ea typeface="+mn-ea"/>
        <a:cs typeface="+mn-cs"/>
        <a:sym typeface="Avenir Book"/>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33BA23B1-9221-436E-865A-0063620EA4FD}" styleName="">
    <a:tblBg/>
    <a:wholeTbl>
      <a:tcTxStyle b="off" i="off">
        <a:font>
          <a:latin typeface="Helvetica Neue"/>
          <a:ea typeface="Helvetica Neue"/>
          <a:cs typeface="Helvetica Neue"/>
        </a:font>
        <a:schemeClr val="accent5">
          <a:hueOff val="-8881752"/>
          <a:lumOff val="-12984"/>
        </a:schemeClr>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chemeClr val="accent5">
          <a:hueOff val="-8881752"/>
          <a:lumOff val="-12984"/>
        </a:schemeClr>
      </a:tcTxStyle>
      <a:tcStyle>
        <a:tcBdr>
          <a:left>
            <a:ln w="12700" cap="flat">
              <a:solidFill>
                <a:schemeClr val="accent5">
                  <a:hueOff val="-8881752"/>
                  <a:lumOff val="-12984"/>
                </a:schemeClr>
              </a:solidFill>
              <a:custDash>
                <a:ds d="200000" sp="200000"/>
              </a:custDash>
              <a:miter lim="400000"/>
            </a:ln>
          </a:left>
          <a:right>
            <a:ln w="12700" cap="flat">
              <a:solidFill>
                <a:schemeClr val="accent5">
                  <a:hueOff val="-8881752"/>
                  <a:lumOff val="-12984"/>
                </a:schemeClr>
              </a:solidFill>
              <a:custDash>
                <a:ds d="200000" sp="200000"/>
              </a:custDash>
              <a:miter lim="400000"/>
            </a:ln>
          </a:right>
          <a:top>
            <a:ln w="12700" cap="flat">
              <a:solidFill>
                <a:schemeClr val="accent5">
                  <a:hueOff val="-8881752"/>
                  <a:lumOff val="-12984"/>
                </a:schemeClr>
              </a:solidFill>
              <a:custDash>
                <a:ds d="200000" sp="200000"/>
              </a:custDash>
              <a:miter lim="400000"/>
            </a:ln>
          </a:top>
          <a:bottom>
            <a:ln w="12700" cap="flat">
              <a:solidFill>
                <a:schemeClr val="accent5">
                  <a:hueOff val="-8881752"/>
                  <a:lumOff val="-12984"/>
                </a:schemeClr>
              </a:solidFill>
              <a:custDash>
                <a:ds d="200000" sp="200000"/>
              </a:custDash>
              <a:miter lim="400000"/>
            </a:ln>
          </a:bottom>
          <a:insideH>
            <a:ln w="12700" cap="flat">
              <a:solidFill>
                <a:schemeClr val="accent5">
                  <a:hueOff val="-8881752"/>
                  <a:lumOff val="-12984"/>
                </a:schemeClr>
              </a:solidFill>
              <a:custDash>
                <a:ds d="200000" sp="200000"/>
              </a:custDash>
              <a:miter lim="400000"/>
            </a:ln>
          </a:insideH>
          <a:insideV>
            <a:ln w="12700" cap="flat">
              <a:solidFill>
                <a:schemeClr val="accent5">
                  <a:hueOff val="-8881752"/>
                  <a:lumOff val="-12984"/>
                </a:schemeClr>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chemeClr val="accent5">
          <a:hueOff val="-8881752"/>
          <a:lumOff val="-12984"/>
        </a:schemeClr>
      </a:tcTxStyle>
      <a:tcStyle>
        <a:tcBdr>
          <a:left>
            <a:ln w="12700" cap="flat">
              <a:noFill/>
              <a:miter lim="400000"/>
            </a:ln>
          </a:left>
          <a:right>
            <a:ln w="12700" cap="flat">
              <a:solidFill>
                <a:schemeClr val="accent5">
                  <a:hueOff val="-8881752"/>
                  <a:lumOff val="-12984"/>
                </a:schemeClr>
              </a:solidFill>
              <a:prstDash val="solid"/>
              <a:miter lim="400000"/>
            </a:ln>
          </a:right>
          <a:top>
            <a:ln w="12700" cap="flat">
              <a:solidFill>
                <a:schemeClr val="accent5">
                  <a:hueOff val="-8881752"/>
                  <a:lumOff val="-12984"/>
                </a:schemeClr>
              </a:solidFill>
              <a:custDash>
                <a:ds d="200000" sp="200000"/>
              </a:custDash>
              <a:miter lim="400000"/>
            </a:ln>
          </a:top>
          <a:bottom>
            <a:ln w="12700" cap="flat">
              <a:solidFill>
                <a:schemeClr val="accent5">
                  <a:hueOff val="-8881752"/>
                  <a:lumOff val="-12984"/>
                </a:schemeClr>
              </a:solidFill>
              <a:custDash>
                <a:ds d="200000" sp="200000"/>
              </a:custDash>
              <a:miter lim="400000"/>
            </a:ln>
          </a:bottom>
          <a:insideH>
            <a:ln w="12700" cap="flat">
              <a:solidFill>
                <a:schemeClr val="accent5">
                  <a:hueOff val="-8881752"/>
                  <a:lumOff val="-12984"/>
                </a:schemeClr>
              </a:solidFill>
              <a:custDash>
                <a:ds d="200000" sp="200000"/>
              </a:custDash>
              <a:miter lim="400000"/>
            </a:ln>
          </a:insideH>
          <a:insideV>
            <a:ln w="12700" cap="flat">
              <a:solidFill>
                <a:schemeClr val="accent5">
                  <a:hueOff val="-8881752"/>
                  <a:lumOff val="-12984"/>
                </a:schemeClr>
              </a:solidFill>
              <a:custDash>
                <a:ds d="200000" sp="200000"/>
              </a:custDash>
              <a:miter lim="400000"/>
            </a:ln>
          </a:insideV>
        </a:tcBdr>
        <a:fill>
          <a:noFill/>
        </a:fill>
      </a:tcStyle>
    </a:firstCol>
    <a:lastRow>
      <a:tcTxStyle b="on" i="off">
        <a:font>
          <a:latin typeface="Helvetica Neue"/>
          <a:ea typeface="Helvetica Neue"/>
          <a:cs typeface="Helvetica Neue"/>
        </a:font>
        <a:schemeClr val="accent5">
          <a:hueOff val="-8881752"/>
          <a:lumOff val="-12984"/>
        </a:schemeClr>
      </a:tcTxStyle>
      <a:tcStyle>
        <a:tcBdr>
          <a:left>
            <a:ln w="12700" cap="flat">
              <a:solidFill>
                <a:schemeClr val="accent5">
                  <a:hueOff val="-8881752"/>
                  <a:lumOff val="-12984"/>
                </a:schemeClr>
              </a:solidFill>
              <a:custDash>
                <a:ds d="200000" sp="200000"/>
              </a:custDash>
              <a:miter lim="400000"/>
            </a:ln>
          </a:left>
          <a:right>
            <a:ln w="12700" cap="flat">
              <a:solidFill>
                <a:schemeClr val="accent5">
                  <a:hueOff val="-8881752"/>
                  <a:lumOff val="-12984"/>
                </a:schemeClr>
              </a:solidFill>
              <a:custDash>
                <a:ds d="200000" sp="200000"/>
              </a:custDash>
              <a:miter lim="400000"/>
            </a:ln>
          </a:right>
          <a:top>
            <a:ln w="12700" cap="flat">
              <a:solidFill>
                <a:schemeClr val="accent5">
                  <a:hueOff val="-8881752"/>
                  <a:lumOff val="-12984"/>
                </a:schemeClr>
              </a:solidFill>
              <a:prstDash val="solid"/>
              <a:miter lim="400000"/>
            </a:ln>
          </a:top>
          <a:bottom>
            <a:ln w="12700" cap="flat">
              <a:noFill/>
              <a:miter lim="400000"/>
            </a:ln>
          </a:bottom>
          <a:insideH>
            <a:ln w="12700" cap="flat">
              <a:solidFill>
                <a:schemeClr val="accent5">
                  <a:hueOff val="-8881752"/>
                  <a:lumOff val="-12984"/>
                </a:schemeClr>
              </a:solidFill>
              <a:custDash>
                <a:ds d="200000" sp="200000"/>
              </a:custDash>
              <a:miter lim="400000"/>
            </a:ln>
          </a:insideH>
          <a:insideV>
            <a:ln w="12700" cap="flat">
              <a:solidFill>
                <a:schemeClr val="accent5">
                  <a:hueOff val="-8881752"/>
                  <a:lumOff val="-12984"/>
                </a:schemeClr>
              </a:solidFill>
              <a:custDash>
                <a:ds d="200000" sp="200000"/>
              </a:custDash>
              <a:miter lim="400000"/>
            </a:ln>
          </a:insideV>
        </a:tcBdr>
        <a:fill>
          <a:noFill/>
        </a:fill>
      </a:tcStyle>
    </a:lastRow>
    <a:firstRow>
      <a:tcTxStyle b="on" i="off">
        <a:font>
          <a:latin typeface="Helvetica Neue"/>
          <a:ea typeface="Helvetica Neue"/>
          <a:cs typeface="Helvetica Neue"/>
        </a:font>
        <a:schemeClr val="accent5">
          <a:hueOff val="-8881752"/>
          <a:lumOff val="-12984"/>
        </a:schemeClr>
      </a:tcTxStyle>
      <a:tcStyle>
        <a:tcBdr>
          <a:left>
            <a:ln w="12700" cap="flat">
              <a:solidFill>
                <a:schemeClr val="accent5">
                  <a:hueOff val="-8881752"/>
                  <a:lumOff val="-12984"/>
                </a:schemeClr>
              </a:solidFill>
              <a:custDash>
                <a:ds d="200000" sp="200000"/>
              </a:custDash>
              <a:miter lim="400000"/>
            </a:ln>
          </a:left>
          <a:right>
            <a:ln w="12700" cap="flat">
              <a:solidFill>
                <a:schemeClr val="accent5">
                  <a:hueOff val="-8881752"/>
                  <a:lumOff val="-12984"/>
                </a:schemeClr>
              </a:solidFill>
              <a:custDash>
                <a:ds d="200000" sp="200000"/>
              </a:custDash>
              <a:miter lim="400000"/>
            </a:ln>
          </a:right>
          <a:top>
            <a:ln w="12700" cap="flat">
              <a:noFill/>
              <a:miter lim="400000"/>
            </a:ln>
          </a:top>
          <a:bottom>
            <a:ln w="12700" cap="flat">
              <a:solidFill>
                <a:schemeClr val="accent5">
                  <a:hueOff val="-8881752"/>
                  <a:lumOff val="-12984"/>
                </a:schemeClr>
              </a:solidFill>
              <a:prstDash val="solid"/>
              <a:miter lim="400000"/>
            </a:ln>
          </a:bottom>
          <a:insideH>
            <a:ln w="12700" cap="flat">
              <a:solidFill>
                <a:schemeClr val="accent5">
                  <a:hueOff val="-8881752"/>
                  <a:lumOff val="-12984"/>
                </a:schemeClr>
              </a:solidFill>
              <a:custDash>
                <a:ds d="200000" sp="200000"/>
              </a:custDash>
              <a:miter lim="400000"/>
            </a:ln>
          </a:insideH>
          <a:insideV>
            <a:ln w="12700" cap="flat">
              <a:solidFill>
                <a:schemeClr val="accent5">
                  <a:hueOff val="-8881752"/>
                  <a:lumOff val="-12984"/>
                </a:schemeClr>
              </a:solidFill>
              <a:custDash>
                <a:ds d="200000" sp="200000"/>
              </a:custDash>
              <a:miter lim="400000"/>
            </a:ln>
          </a:insideV>
        </a:tcBdr>
        <a:fill>
          <a:noFill/>
        </a:fill>
      </a:tcStyle>
    </a:firstRow>
  </a:tblStyle>
  <a:tblStyle styleId="{8F44A2F1-9E1F-4B54-A3A2-5F16C0AD49E2}" styleName="">
    <a:tblBg/>
    <a:wholeTbl>
      <a:tcTxStyle b="off" i="off">
        <a:fontRef idx="minor">
          <a:schemeClr val="accent5">
            <a:hueOff val="-8881752"/>
            <a:lumOff val="-12984"/>
          </a:schemeClr>
        </a:fontRef>
        <a:schemeClr val="accent5">
          <a:hueOff val="-8881752"/>
          <a:lumOff val="-12984"/>
        </a:schemeClr>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9E9E8"/>
          </a:solidFill>
        </a:fill>
      </a:tcStyle>
    </a:wholeTbl>
    <a:band2H>
      <a:tcTxStyle/>
      <a:tcStyle>
        <a:tcBdr/>
        <a:fill>
          <a:solidFill>
            <a:srgbClr val="F4F4F4"/>
          </a:solidFill>
        </a:fill>
      </a:tcStyle>
    </a:band2H>
    <a:firstCol>
      <a:tcTxStyle b="off"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4">
              <a:hueOff val="-3600000"/>
              <a:lumOff val="-20194"/>
            </a:schemeClr>
          </a:solidFill>
        </a:fill>
      </a:tcStyle>
    </a:firstCol>
    <a:la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1C2BE"/>
          </a:solidFill>
        </a:fill>
      </a:tcStyle>
    </a:lastRow>
    <a:fir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1C2BE"/>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1"/>
    <p:restoredTop sz="94709"/>
  </p:normalViewPr>
  <p:slideViewPr>
    <p:cSldViewPr snapToGrid="0" snapToObjects="1">
      <p:cViewPr varScale="1">
        <p:scale>
          <a:sx n="74" d="100"/>
          <a:sy n="74" d="100"/>
        </p:scale>
        <p:origin x="264" y="400"/>
      </p:cViewPr>
      <p:guideLst>
        <p:guide orient="horz" pos="4320"/>
        <p:guide pos="76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3" name="Shape 63"/>
          <p:cNvSpPr>
            <a:spLocks noGrp="1" noRot="1" noChangeAspect="1"/>
          </p:cNvSpPr>
          <p:nvPr>
            <p:ph type="sldImg"/>
          </p:nvPr>
        </p:nvSpPr>
        <p:spPr>
          <a:xfrm>
            <a:off x="1143000" y="685800"/>
            <a:ext cx="4572000" cy="3429000"/>
          </a:xfrm>
          <a:prstGeom prst="rect">
            <a:avLst/>
          </a:prstGeom>
        </p:spPr>
        <p:txBody>
          <a:bodyPr/>
          <a:lstStyle/>
          <a:p>
            <a:endParaRPr/>
          </a:p>
        </p:txBody>
      </p:sp>
      <p:sp>
        <p:nvSpPr>
          <p:cNvPr id="64" name="Shape 64"/>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884767861"/>
      </p:ext>
    </p:extLst>
  </p:cSld>
  <p:clrMap bg1="lt1" tx1="dk1" bg2="lt2" tx2="dk2" accent1="accent1" accent2="accent2" accent3="accent3" accent4="accent4" accent5="accent5" accent6="accent6" hlink="hlink" folHlink="folHlink"/>
  <p:notesStyle>
    <a:lvl1pPr defTabSz="457200" latinLnBrk="0">
      <a:lnSpc>
        <a:spcPct val="117999"/>
      </a:lnSpc>
      <a:defRPr sz="2200">
        <a:solidFill>
          <a:schemeClr val="accent5">
            <a:hueOff val="-8881752"/>
            <a:lumOff val="-12984"/>
          </a:schemeClr>
        </a:solidFill>
        <a:latin typeface="Helvetica Neue"/>
        <a:ea typeface="Helvetica Neue"/>
        <a:cs typeface="Helvetica Neue"/>
        <a:sym typeface="Helvetica Neue"/>
      </a:defRPr>
    </a:lvl1pPr>
    <a:lvl2pPr indent="228600" defTabSz="457200" latinLnBrk="0">
      <a:lnSpc>
        <a:spcPct val="117999"/>
      </a:lnSpc>
      <a:defRPr sz="2200">
        <a:solidFill>
          <a:schemeClr val="accent5">
            <a:hueOff val="-8881752"/>
            <a:lumOff val="-12984"/>
          </a:schemeClr>
        </a:solidFill>
        <a:latin typeface="Helvetica Neue"/>
        <a:ea typeface="Helvetica Neue"/>
        <a:cs typeface="Helvetica Neue"/>
        <a:sym typeface="Helvetica Neue"/>
      </a:defRPr>
    </a:lvl2pPr>
    <a:lvl3pPr indent="457200" defTabSz="457200" latinLnBrk="0">
      <a:lnSpc>
        <a:spcPct val="117999"/>
      </a:lnSpc>
      <a:defRPr sz="2200">
        <a:solidFill>
          <a:schemeClr val="accent5">
            <a:hueOff val="-8881752"/>
            <a:lumOff val="-12984"/>
          </a:schemeClr>
        </a:solidFill>
        <a:latin typeface="Helvetica Neue"/>
        <a:ea typeface="Helvetica Neue"/>
        <a:cs typeface="Helvetica Neue"/>
        <a:sym typeface="Helvetica Neue"/>
      </a:defRPr>
    </a:lvl3pPr>
    <a:lvl4pPr indent="685800" defTabSz="457200" latinLnBrk="0">
      <a:lnSpc>
        <a:spcPct val="117999"/>
      </a:lnSpc>
      <a:defRPr sz="2200">
        <a:solidFill>
          <a:schemeClr val="accent5">
            <a:hueOff val="-8881752"/>
            <a:lumOff val="-12984"/>
          </a:schemeClr>
        </a:solidFill>
        <a:latin typeface="Helvetica Neue"/>
        <a:ea typeface="Helvetica Neue"/>
        <a:cs typeface="Helvetica Neue"/>
        <a:sym typeface="Helvetica Neue"/>
      </a:defRPr>
    </a:lvl4pPr>
    <a:lvl5pPr indent="914400" defTabSz="457200" latinLnBrk="0">
      <a:lnSpc>
        <a:spcPct val="117999"/>
      </a:lnSpc>
      <a:defRPr sz="2200">
        <a:solidFill>
          <a:schemeClr val="accent5">
            <a:hueOff val="-8881752"/>
            <a:lumOff val="-12984"/>
          </a:schemeClr>
        </a:solidFill>
        <a:latin typeface="Helvetica Neue"/>
        <a:ea typeface="Helvetica Neue"/>
        <a:cs typeface="Helvetica Neue"/>
        <a:sym typeface="Helvetica Neue"/>
      </a:defRPr>
    </a:lvl5pPr>
    <a:lvl6pPr indent="1143000" defTabSz="457200" latinLnBrk="0">
      <a:lnSpc>
        <a:spcPct val="117999"/>
      </a:lnSpc>
      <a:defRPr sz="2200">
        <a:solidFill>
          <a:schemeClr val="accent5">
            <a:hueOff val="-8881752"/>
            <a:lumOff val="-12984"/>
          </a:schemeClr>
        </a:solidFill>
        <a:latin typeface="Helvetica Neue"/>
        <a:ea typeface="Helvetica Neue"/>
        <a:cs typeface="Helvetica Neue"/>
        <a:sym typeface="Helvetica Neue"/>
      </a:defRPr>
    </a:lvl6pPr>
    <a:lvl7pPr indent="1371600" defTabSz="457200" latinLnBrk="0">
      <a:lnSpc>
        <a:spcPct val="117999"/>
      </a:lnSpc>
      <a:defRPr sz="2200">
        <a:solidFill>
          <a:schemeClr val="accent5">
            <a:hueOff val="-8881752"/>
            <a:lumOff val="-12984"/>
          </a:schemeClr>
        </a:solidFill>
        <a:latin typeface="Helvetica Neue"/>
        <a:ea typeface="Helvetica Neue"/>
        <a:cs typeface="Helvetica Neue"/>
        <a:sym typeface="Helvetica Neue"/>
      </a:defRPr>
    </a:lvl7pPr>
    <a:lvl8pPr indent="1600200" defTabSz="457200" latinLnBrk="0">
      <a:lnSpc>
        <a:spcPct val="117999"/>
      </a:lnSpc>
      <a:defRPr sz="2200">
        <a:solidFill>
          <a:schemeClr val="accent5">
            <a:hueOff val="-8881752"/>
            <a:lumOff val="-12984"/>
          </a:schemeClr>
        </a:solidFill>
        <a:latin typeface="Helvetica Neue"/>
        <a:ea typeface="Helvetica Neue"/>
        <a:cs typeface="Helvetica Neue"/>
        <a:sym typeface="Helvetica Neue"/>
      </a:defRPr>
    </a:lvl8pPr>
    <a:lvl9pPr indent="1828800" defTabSz="457200" latinLnBrk="0">
      <a:lnSpc>
        <a:spcPct val="117999"/>
      </a:lnSpc>
      <a:defRPr sz="2200">
        <a:solidFill>
          <a:schemeClr val="accent5">
            <a:hueOff val="-8881752"/>
            <a:lumOff val="-12984"/>
          </a:schemeClr>
        </a:solidFill>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a:spLocks noGrp="1" noRot="1" noChangeAspect="1"/>
          </p:cNvSpPr>
          <p:nvPr>
            <p:ph type="sldImg"/>
          </p:nvPr>
        </p:nvSpPr>
        <p:spPr>
          <a:xfrm>
            <a:off x="381000" y="685800"/>
            <a:ext cx="6096000" cy="3429000"/>
          </a:xfrm>
          <a:prstGeom prst="rect">
            <a:avLst/>
          </a:prstGeom>
        </p:spPr>
        <p:txBody>
          <a:bodyPr/>
          <a:lstStyle/>
          <a:p>
            <a:endParaRPr/>
          </a:p>
        </p:txBody>
      </p:sp>
      <p:sp>
        <p:nvSpPr>
          <p:cNvPr id="120" name="Shape 120"/>
          <p:cNvSpPr>
            <a:spLocks noGrp="1"/>
          </p:cNvSpPr>
          <p:nvPr>
            <p:ph type="body" sz="quarter" idx="1"/>
          </p:nvPr>
        </p:nvSpPr>
        <p:spPr>
          <a:prstGeom prst="rect">
            <a:avLst/>
          </a:prstGeom>
        </p:spPr>
        <p:txBody>
          <a:bodyPr/>
          <a:lstStyle/>
          <a:p>
            <a:r>
              <a:t>- if science target is not a PS or it is too faint or it has any other source within the 48 pixel (~5”) window that is brighter, then one should use offset TA</a:t>
            </a:r>
          </a:p>
          <a:p>
            <a:endParaRPr/>
          </a:p>
          <a:p>
            <a:r>
              <a:t>The splitting distance ranges between 30"–80", depending on the Galactic latitude of the target, and is defined as the total distance between the TA and science exposures which is the combination of:</a:t>
            </a:r>
          </a:p>
          <a:p>
            <a:endParaRPr/>
          </a:p>
          <a:p>
            <a:r>
              <a:t>    - The distance between the TA target and science target.</a:t>
            </a:r>
          </a:p>
          <a:p>
            <a:r>
              <a:t>    - The distance between the TA aperture and the science aperture.</a:t>
            </a:r>
          </a:p>
          <a:p>
            <a:endParaRPr/>
          </a:p>
          <a:p>
            <a:r>
              <a:t>If the TA target is not within this visit splitting distance, the observation will not be schedulable by the APT Visit Planner. Users are encouraged to check whether their program can be scheduled when using off-source TA targets.</a:t>
            </a:r>
          </a:p>
          <a:p>
            <a:endParaRPr/>
          </a:p>
          <a:p>
            <a:r>
              <a:t>If feasible, using an offset TA target should be considered in the following scenarios:</a:t>
            </a:r>
          </a:p>
          <a:p>
            <a:endParaRPr/>
          </a:p>
          <a:p>
            <a:r>
              <a:t>    The science target is spatially resolved, resulting in a higher uncertainty on the centroid location (see section below).</a:t>
            </a:r>
          </a:p>
          <a:p>
            <a:r>
              <a:t>    The science target's spectral energy distribution is not well know in the MIRI TA filters, leading to an uncertain estimation of the exposure time and SNR.</a:t>
            </a:r>
          </a:p>
          <a:p>
            <a:r>
              <a:t>    The science target requires a long (~100 s or longer) integration to reach SNR of 20.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38"/>
          <p:cNvSpPr>
            <a:spLocks noGrp="1" noRot="1" noChangeAspect="1"/>
          </p:cNvSpPr>
          <p:nvPr>
            <p:ph type="sldImg"/>
          </p:nvPr>
        </p:nvSpPr>
        <p:spPr>
          <a:xfrm>
            <a:off x="381000" y="685800"/>
            <a:ext cx="6096000" cy="3429000"/>
          </a:xfrm>
          <a:prstGeom prst="rect">
            <a:avLst/>
          </a:prstGeom>
        </p:spPr>
        <p:txBody>
          <a:bodyPr/>
          <a:lstStyle/>
          <a:p>
            <a:endParaRPr/>
          </a:p>
        </p:txBody>
      </p:sp>
      <p:sp>
        <p:nvSpPr>
          <p:cNvPr id="139" name="Shape 139"/>
          <p:cNvSpPr>
            <a:spLocks noGrp="1"/>
          </p:cNvSpPr>
          <p:nvPr>
            <p:ph type="body" sz="quarter" idx="1"/>
          </p:nvPr>
        </p:nvSpPr>
        <p:spPr>
          <a:prstGeom prst="rect">
            <a:avLst/>
          </a:prstGeom>
        </p:spPr>
        <p:txBody>
          <a:bodyPr/>
          <a:lstStyle/>
          <a:p>
            <a:pPr marL="291041" indent="-291041">
              <a:buSzPct val="125000"/>
              <a:buChar char="-"/>
            </a:pPr>
            <a:r>
              <a:t>in APT one can specify which is the primary channel. The dither pattern is then defined by this. There is also the option ALL (so that it fits into all channels) but that is the same as Channel 1 (since this is the smallest one)</a:t>
            </a:r>
          </a:p>
          <a:p>
            <a:pPr marL="291041" indent="-291041">
              <a:buSzPct val="125000"/>
              <a:buChar char="-"/>
            </a:pPr>
            <a:r>
              <a:t>There are two different directions, positive and degative and they rotate the pattern</a:t>
            </a:r>
          </a:p>
          <a:p>
            <a:pPr marL="291041" indent="-291041">
              <a:buSzPct val="125000"/>
              <a:buChar char="-"/>
            </a:pPr>
            <a:r>
              <a:t>In pricinple one could have 8 dither points with this if one chooses the four point dither pattern in both directions</a:t>
            </a:r>
          </a:p>
          <a:p>
            <a:pPr marL="291041" indent="-291041">
              <a:buSzPct val="125000"/>
              <a:buChar char="-"/>
            </a:pPr>
            <a:r>
              <a:t>If one chooses channel 4 as primary channel this will move the target out of channel 1</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8" name="Rectangle"/>
          <p:cNvSpPr/>
          <p:nvPr/>
        </p:nvSpPr>
        <p:spPr>
          <a:xfrm>
            <a:off x="23380700" y="1473200"/>
            <a:ext cx="1270000" cy="9996885"/>
          </a:xfrm>
          <a:prstGeom prst="rect">
            <a:avLst/>
          </a:prstGeom>
          <a:solidFill>
            <a:srgbClr val="DDDEE2"/>
          </a:solidFill>
          <a:ln w="12700">
            <a:miter lim="400000"/>
          </a:ln>
        </p:spPr>
        <p:txBody>
          <a:bodyPr lIns="0" tIns="0" rIns="0" bIns="0" anchor="ctr"/>
          <a:lstStyle/>
          <a:p>
            <a:pPr algn="ctr">
              <a:spcBef>
                <a:spcPts val="0"/>
              </a:spcBef>
              <a:defRPr sz="3200">
                <a:solidFill>
                  <a:srgbClr val="FFFFFF"/>
                </a:solidFill>
              </a:defRPr>
            </a:pPr>
            <a:endParaRPr/>
          </a:p>
        </p:txBody>
      </p:sp>
      <p:pic>
        <p:nvPicPr>
          <p:cNvPr id="19" name="jwst_20170515.jpg" descr="jwst_20170515.jpg"/>
          <p:cNvPicPr>
            <a:picLocks noChangeAspect="1"/>
          </p:cNvPicPr>
          <p:nvPr/>
        </p:nvPicPr>
        <p:blipFill>
          <a:blip r:embed="rId2">
            <a:extLst/>
          </a:blip>
          <a:stretch>
            <a:fillRect/>
          </a:stretch>
        </p:blipFill>
        <p:spPr>
          <a:xfrm>
            <a:off x="-978000" y="-1625599"/>
            <a:ext cx="24396067" cy="18272652"/>
          </a:xfrm>
          <a:prstGeom prst="rect">
            <a:avLst/>
          </a:prstGeom>
          <a:ln w="12700">
            <a:miter lim="400000"/>
          </a:ln>
        </p:spPr>
      </p:pic>
      <p:sp>
        <p:nvSpPr>
          <p:cNvPr id="20" name="Rectangle"/>
          <p:cNvSpPr/>
          <p:nvPr/>
        </p:nvSpPr>
        <p:spPr>
          <a:xfrm>
            <a:off x="-8467" y="889000"/>
            <a:ext cx="24400934" cy="13716000"/>
          </a:xfrm>
          <a:prstGeom prst="rect">
            <a:avLst/>
          </a:prstGeom>
          <a:solidFill>
            <a:srgbClr val="C49732">
              <a:alpha val="90000"/>
            </a:srgbClr>
          </a:solidFill>
          <a:ln w="12700">
            <a:miter lim="400000"/>
          </a:ln>
        </p:spPr>
        <p:txBody>
          <a:bodyPr lIns="0" tIns="0" rIns="0" bIns="0" anchor="ctr"/>
          <a:lstStyle/>
          <a:p>
            <a:pPr algn="ctr">
              <a:spcBef>
                <a:spcPts val="0"/>
              </a:spcBef>
              <a:defRPr sz="3200">
                <a:solidFill>
                  <a:srgbClr val="FFFFFF"/>
                </a:solidFill>
              </a:defRPr>
            </a:pPr>
            <a:endParaRPr/>
          </a:p>
        </p:txBody>
      </p:sp>
      <p:sp>
        <p:nvSpPr>
          <p:cNvPr id="21" name="Title Text"/>
          <p:cNvSpPr txBox="1">
            <a:spLocks noGrp="1"/>
          </p:cNvSpPr>
          <p:nvPr>
            <p:ph type="title"/>
          </p:nvPr>
        </p:nvSpPr>
        <p:spPr>
          <a:xfrm>
            <a:off x="524933" y="4922175"/>
            <a:ext cx="15620108" cy="2693592"/>
          </a:xfrm>
          <a:prstGeom prst="rect">
            <a:avLst/>
          </a:prstGeom>
        </p:spPr>
        <p:txBody>
          <a:bodyPr/>
          <a:lstStyle>
            <a:lvl1pPr algn="l">
              <a:defRPr>
                <a:solidFill>
                  <a:srgbClr val="FFFFFF"/>
                </a:solidFill>
              </a:defRPr>
            </a:lvl1pPr>
          </a:lstStyle>
          <a:p>
            <a:r>
              <a:rPr lang="en-US"/>
              <a:t>Click to edit Master title style</a:t>
            </a:r>
            <a:endParaRPr/>
          </a:p>
        </p:txBody>
      </p:sp>
      <p:sp>
        <p:nvSpPr>
          <p:cNvPr id="22" name="Body Level One…"/>
          <p:cNvSpPr txBox="1">
            <a:spLocks noGrp="1"/>
          </p:cNvSpPr>
          <p:nvPr>
            <p:ph type="body" sz="quarter" idx="1"/>
          </p:nvPr>
        </p:nvSpPr>
        <p:spPr>
          <a:prstGeom prst="rect">
            <a:avLst/>
          </a:prstGeom>
        </p:spPr>
        <p:txBody>
          <a:bodyPr/>
          <a:lstStyle>
            <a:lvl1pPr>
              <a:defRPr>
                <a:solidFill>
                  <a:schemeClr val="accent4">
                    <a:lumOff val="22769"/>
                  </a:schemeClr>
                </a:solidFill>
              </a:defRPr>
            </a:lvl1pPr>
            <a:lvl2pPr>
              <a:defRPr>
                <a:solidFill>
                  <a:schemeClr val="accent4">
                    <a:lumOff val="22769"/>
                  </a:schemeClr>
                </a:solidFill>
              </a:defRPr>
            </a:lvl2pPr>
            <a:lvl3pPr>
              <a:defRPr>
                <a:solidFill>
                  <a:schemeClr val="accent4">
                    <a:lumOff val="22769"/>
                  </a:schemeClr>
                </a:solidFill>
              </a:defRPr>
            </a:lvl3pPr>
            <a:lvl4pPr>
              <a:defRPr>
                <a:solidFill>
                  <a:schemeClr val="accent4">
                    <a:lumOff val="22769"/>
                  </a:schemeClr>
                </a:solidFill>
              </a:defRPr>
            </a:lvl4pPr>
            <a:lvl5pPr>
              <a:defRPr>
                <a:solidFill>
                  <a:schemeClr val="accent4">
                    <a:lumOff val="22769"/>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pic>
        <p:nvPicPr>
          <p:cNvPr id="23" name="master_class_logo_final.png" descr="master_class_logo_final.png"/>
          <p:cNvPicPr>
            <a:picLocks noChangeAspect="1"/>
          </p:cNvPicPr>
          <p:nvPr/>
        </p:nvPicPr>
        <p:blipFill>
          <a:blip r:embed="rId3">
            <a:extLst/>
          </a:blip>
          <a:stretch>
            <a:fillRect/>
          </a:stretch>
        </p:blipFill>
        <p:spPr>
          <a:xfrm>
            <a:off x="16879557" y="3278716"/>
            <a:ext cx="6539310" cy="6539310"/>
          </a:xfrm>
          <a:prstGeom prst="rect">
            <a:avLst/>
          </a:prstGeom>
          <a:ln w="12700">
            <a:miter lim="400000"/>
          </a:ln>
        </p:spPr>
      </p:pic>
      <p:sp>
        <p:nvSpPr>
          <p:cNvPr id="24" name="Rectangle"/>
          <p:cNvSpPr/>
          <p:nvPr/>
        </p:nvSpPr>
        <p:spPr>
          <a:xfrm>
            <a:off x="-8467" y="11309217"/>
            <a:ext cx="24400934" cy="2406783"/>
          </a:xfrm>
          <a:prstGeom prst="rect">
            <a:avLst/>
          </a:prstGeom>
          <a:solidFill>
            <a:schemeClr val="accent4">
              <a:hueOff val="-3600000"/>
              <a:lumOff val="-20194"/>
            </a:schemeClr>
          </a:solidFill>
          <a:ln w="12700">
            <a:miter lim="400000"/>
          </a:ln>
        </p:spPr>
        <p:txBody>
          <a:bodyPr lIns="0" tIns="0" rIns="0" bIns="0" anchor="ctr"/>
          <a:lstStyle/>
          <a:p>
            <a:pPr algn="ctr">
              <a:spcBef>
                <a:spcPts val="0"/>
              </a:spcBef>
              <a:defRPr sz="3200">
                <a:solidFill>
                  <a:srgbClr val="FFFFFF"/>
                </a:solidFill>
              </a:defRPr>
            </a:pPr>
            <a:endParaRPr/>
          </a:p>
        </p:txBody>
      </p:sp>
      <p:sp>
        <p:nvSpPr>
          <p:cNvPr id="25" name="Rectangle"/>
          <p:cNvSpPr/>
          <p:nvPr/>
        </p:nvSpPr>
        <p:spPr>
          <a:xfrm>
            <a:off x="-8467" y="11855846"/>
            <a:ext cx="24400934" cy="1860154"/>
          </a:xfrm>
          <a:prstGeom prst="rect">
            <a:avLst/>
          </a:prstGeom>
          <a:solidFill>
            <a:srgbClr val="919294"/>
          </a:solidFill>
          <a:ln w="12700">
            <a:miter lim="400000"/>
          </a:ln>
        </p:spPr>
        <p:txBody>
          <a:bodyPr lIns="0" tIns="0" rIns="0" bIns="0" anchor="ctr"/>
          <a:lstStyle/>
          <a:p>
            <a:pPr algn="ctr">
              <a:spcBef>
                <a:spcPts val="0"/>
              </a:spcBef>
              <a:defRPr sz="3200">
                <a:solidFill>
                  <a:srgbClr val="FFFFFF"/>
                </a:solidFill>
              </a:defRPr>
            </a:pPr>
            <a:endParaRPr/>
          </a:p>
        </p:txBody>
      </p:sp>
      <p:sp>
        <p:nvSpPr>
          <p:cNvPr id="26" name="Rectangle"/>
          <p:cNvSpPr/>
          <p:nvPr/>
        </p:nvSpPr>
        <p:spPr>
          <a:xfrm>
            <a:off x="-8467" y="12128500"/>
            <a:ext cx="24400934" cy="1587500"/>
          </a:xfrm>
          <a:prstGeom prst="rect">
            <a:avLst/>
          </a:prstGeom>
          <a:solidFill>
            <a:srgbClr val="274655"/>
          </a:solidFill>
          <a:ln w="12700">
            <a:miter lim="400000"/>
          </a:ln>
        </p:spPr>
        <p:txBody>
          <a:bodyPr lIns="0" tIns="0" rIns="0" bIns="0" anchor="ctr"/>
          <a:lstStyle/>
          <a:p>
            <a:pPr algn="ctr">
              <a:spcBef>
                <a:spcPts val="0"/>
              </a:spcBef>
              <a:defRPr sz="3200">
                <a:solidFill>
                  <a:srgbClr val="FFFFFF"/>
                </a:solidFill>
              </a:defRPr>
            </a:pPr>
            <a:endParaRPr/>
          </a:p>
        </p:txBody>
      </p:sp>
      <p:sp>
        <p:nvSpPr>
          <p:cNvPr id="27" name="Rectangle"/>
          <p:cNvSpPr/>
          <p:nvPr/>
        </p:nvSpPr>
        <p:spPr>
          <a:xfrm>
            <a:off x="-8467" y="-4234"/>
            <a:ext cx="24400934" cy="1587501"/>
          </a:xfrm>
          <a:prstGeom prst="rect">
            <a:avLst/>
          </a:prstGeom>
          <a:solidFill>
            <a:schemeClr val="accent4">
              <a:hueOff val="-3600000"/>
              <a:lumOff val="-20194"/>
            </a:schemeClr>
          </a:solidFill>
          <a:ln w="12700">
            <a:miter lim="400000"/>
          </a:ln>
        </p:spPr>
        <p:txBody>
          <a:bodyPr lIns="0" tIns="0" rIns="0" bIns="0" anchor="ctr"/>
          <a:lstStyle/>
          <a:p>
            <a:pPr algn="ctr">
              <a:spcBef>
                <a:spcPts val="0"/>
              </a:spcBef>
              <a:defRPr sz="3200">
                <a:solidFill>
                  <a:srgbClr val="FFFFFF"/>
                </a:solidFill>
              </a:defRPr>
            </a:pPr>
            <a:endParaRPr/>
          </a:p>
        </p:txBody>
      </p:sp>
      <p:sp>
        <p:nvSpPr>
          <p:cNvPr id="28" name="ESA JWST Master Class"/>
          <p:cNvSpPr txBox="1"/>
          <p:nvPr/>
        </p:nvSpPr>
        <p:spPr>
          <a:xfrm>
            <a:off x="519752" y="3232150"/>
            <a:ext cx="10221164" cy="1346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ctr">
              <a:spcBef>
                <a:spcPts val="0"/>
              </a:spcBef>
              <a:defRPr sz="7200">
                <a:solidFill>
                  <a:schemeClr val="accent1">
                    <a:lumOff val="-12591"/>
                  </a:schemeClr>
                </a:solidFill>
                <a:latin typeface="Avenir Heavy"/>
                <a:ea typeface="Avenir Heavy"/>
                <a:cs typeface="Avenir Heavy"/>
                <a:sym typeface="Avenir Heavy"/>
              </a:defRPr>
            </a:lvl1pPr>
          </a:lstStyle>
          <a:p>
            <a:r>
              <a:t>ESA JWST Master Class</a:t>
            </a:r>
          </a:p>
        </p:txBody>
      </p:sp>
      <p:sp>
        <p:nvSpPr>
          <p:cNvPr id="29" name="ESA JWST Master Class, ESAC, Madrid Spain, 3-5 February 2020"/>
          <p:cNvSpPr txBox="1"/>
          <p:nvPr/>
        </p:nvSpPr>
        <p:spPr>
          <a:xfrm>
            <a:off x="493585" y="12611099"/>
            <a:ext cx="11662030" cy="622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ctr">
              <a:spcBef>
                <a:spcPts val="0"/>
              </a:spcBef>
              <a:defRPr sz="3000">
                <a:solidFill>
                  <a:schemeClr val="accent4">
                    <a:lumOff val="22769"/>
                  </a:schemeClr>
                </a:solidFill>
                <a:latin typeface="Avenir Heavy"/>
                <a:ea typeface="Avenir Heavy"/>
                <a:cs typeface="Avenir Heavy"/>
                <a:sym typeface="Avenir Heavy"/>
              </a:defRPr>
            </a:lvl1pPr>
          </a:lstStyle>
          <a:p>
            <a:r>
              <a:t>ESA JWST Master Class, ESAC, Madrid Spain, 3-5 February 2020</a:t>
            </a:r>
          </a:p>
        </p:txBody>
      </p:sp>
      <p:pic>
        <p:nvPicPr>
          <p:cNvPr id="30" name="ESA_LOGO_grey.png" descr="ESA_LOGO_grey.png"/>
          <p:cNvPicPr>
            <a:picLocks noChangeAspect="1"/>
          </p:cNvPicPr>
          <p:nvPr/>
        </p:nvPicPr>
        <p:blipFill>
          <a:blip r:embed="rId4">
            <a:extLst/>
          </a:blip>
          <a:stretch>
            <a:fillRect/>
          </a:stretch>
        </p:blipFill>
        <p:spPr>
          <a:xfrm>
            <a:off x="21399500" y="12515850"/>
            <a:ext cx="2247900" cy="812800"/>
          </a:xfrm>
          <a:prstGeom prst="rect">
            <a:avLst/>
          </a:prstGeom>
          <a:ln w="12700">
            <a:miter lim="400000"/>
          </a:ln>
        </p:spPr>
      </p:pic>
      <p:sp>
        <p:nvSpPr>
          <p:cNvPr id="31" name="Slide Number"/>
          <p:cNvSpPr txBox="1">
            <a:spLocks noGrp="1"/>
          </p:cNvSpPr>
          <p:nvPr>
            <p:ph type="sldNum" sz="quarter" idx="2"/>
          </p:nvPr>
        </p:nvSpPr>
        <p:spPr>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256809727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Subtitle">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rPr lang="en-US"/>
              <a:t>Click to edit Master title style</a:t>
            </a:r>
            <a:endParaRPr/>
          </a:p>
        </p:txBody>
      </p:sp>
      <p:sp>
        <p:nvSpPr>
          <p:cNvPr id="39" name="Slide Number"/>
          <p:cNvSpPr txBox="1">
            <a:spLocks noGrp="1"/>
          </p:cNvSpPr>
          <p:nvPr>
            <p:ph type="sldNum" sz="quarter" idx="2"/>
          </p:nvPr>
        </p:nvSpPr>
        <p:spPr>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3943506649"/>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46" name="master_class_logo_final.png" descr="master_class_logo_final.png"/>
          <p:cNvPicPr>
            <a:picLocks noChangeAspect="1"/>
          </p:cNvPicPr>
          <p:nvPr/>
        </p:nvPicPr>
        <p:blipFill>
          <a:blip r:embed="rId2">
            <a:extLst/>
          </a:blip>
          <a:stretch>
            <a:fillRect/>
          </a:stretch>
        </p:blipFill>
        <p:spPr>
          <a:xfrm>
            <a:off x="21042031" y="256116"/>
            <a:ext cx="2910236" cy="2910236"/>
          </a:xfrm>
          <a:prstGeom prst="rect">
            <a:avLst/>
          </a:prstGeom>
          <a:ln w="12700">
            <a:miter lim="400000"/>
          </a:ln>
        </p:spPr>
      </p:pic>
      <p:grpSp>
        <p:nvGrpSpPr>
          <p:cNvPr id="52" name="Group"/>
          <p:cNvGrpSpPr/>
          <p:nvPr/>
        </p:nvGrpSpPr>
        <p:grpSpPr>
          <a:xfrm>
            <a:off x="-8467" y="-4234"/>
            <a:ext cx="773775" cy="13720235"/>
            <a:chOff x="0" y="0"/>
            <a:chExt cx="773774" cy="13720233"/>
          </a:xfrm>
        </p:grpSpPr>
        <p:sp>
          <p:nvSpPr>
            <p:cNvPr id="47" name="Rectangle"/>
            <p:cNvSpPr/>
            <p:nvPr/>
          </p:nvSpPr>
          <p:spPr>
            <a:xfrm>
              <a:off x="0" y="4233"/>
              <a:ext cx="773775" cy="13716001"/>
            </a:xfrm>
            <a:prstGeom prst="rect">
              <a:avLst/>
            </a:prstGeom>
            <a:solidFill>
              <a:srgbClr val="C49732"/>
            </a:solidFill>
            <a:ln w="12700" cap="flat">
              <a:noFill/>
              <a:miter lim="400000"/>
            </a:ln>
            <a:effectLst/>
          </p:spPr>
          <p:txBody>
            <a:bodyPr wrap="square" lIns="0" tIns="0" rIns="0" bIns="0" numCol="1" anchor="ctr">
              <a:noAutofit/>
            </a:bodyPr>
            <a:lstStyle/>
            <a:p>
              <a:pPr algn="ctr">
                <a:spcBef>
                  <a:spcPts val="0"/>
                </a:spcBef>
                <a:defRPr sz="3200">
                  <a:solidFill>
                    <a:srgbClr val="FFFFFF"/>
                  </a:solidFill>
                </a:defRPr>
              </a:pPr>
              <a:endParaRPr/>
            </a:p>
          </p:txBody>
        </p:sp>
        <p:sp>
          <p:nvSpPr>
            <p:cNvPr id="48" name="Rectangle"/>
            <p:cNvSpPr/>
            <p:nvPr/>
          </p:nvSpPr>
          <p:spPr>
            <a:xfrm>
              <a:off x="-1" y="11313451"/>
              <a:ext cx="773776" cy="2406783"/>
            </a:xfrm>
            <a:prstGeom prst="rect">
              <a:avLst/>
            </a:prstGeom>
            <a:solidFill>
              <a:schemeClr val="accent4">
                <a:hueOff val="-3600000"/>
                <a:lumOff val="-20194"/>
              </a:schemeClr>
            </a:solidFill>
            <a:ln w="12700" cap="flat">
              <a:noFill/>
              <a:miter lim="400000"/>
            </a:ln>
            <a:effectLst/>
          </p:spPr>
          <p:txBody>
            <a:bodyPr wrap="square" lIns="0" tIns="0" rIns="0" bIns="0" numCol="1" anchor="ctr">
              <a:noAutofit/>
            </a:bodyPr>
            <a:lstStyle/>
            <a:p>
              <a:pPr algn="ctr">
                <a:spcBef>
                  <a:spcPts val="0"/>
                </a:spcBef>
                <a:defRPr sz="3200">
                  <a:solidFill>
                    <a:srgbClr val="FFFFFF"/>
                  </a:solidFill>
                </a:defRPr>
              </a:pPr>
              <a:endParaRPr/>
            </a:p>
          </p:txBody>
        </p:sp>
        <p:sp>
          <p:nvSpPr>
            <p:cNvPr id="49" name="Rectangle"/>
            <p:cNvSpPr/>
            <p:nvPr/>
          </p:nvSpPr>
          <p:spPr>
            <a:xfrm>
              <a:off x="0" y="11860080"/>
              <a:ext cx="773775" cy="1860154"/>
            </a:xfrm>
            <a:prstGeom prst="rect">
              <a:avLst/>
            </a:prstGeom>
            <a:solidFill>
              <a:srgbClr val="919294"/>
            </a:solidFill>
            <a:ln w="12700" cap="flat">
              <a:noFill/>
              <a:miter lim="400000"/>
            </a:ln>
            <a:effectLst/>
          </p:spPr>
          <p:txBody>
            <a:bodyPr wrap="square" lIns="0" tIns="0" rIns="0" bIns="0" numCol="1" anchor="ctr">
              <a:noAutofit/>
            </a:bodyPr>
            <a:lstStyle/>
            <a:p>
              <a:pPr algn="ctr">
                <a:spcBef>
                  <a:spcPts val="0"/>
                </a:spcBef>
                <a:defRPr sz="3200">
                  <a:solidFill>
                    <a:srgbClr val="FFFFFF"/>
                  </a:solidFill>
                </a:defRPr>
              </a:pPr>
              <a:endParaRPr/>
            </a:p>
          </p:txBody>
        </p:sp>
        <p:sp>
          <p:nvSpPr>
            <p:cNvPr id="50" name="Rectangle"/>
            <p:cNvSpPr/>
            <p:nvPr/>
          </p:nvSpPr>
          <p:spPr>
            <a:xfrm>
              <a:off x="0" y="12132733"/>
              <a:ext cx="773775" cy="1587501"/>
            </a:xfrm>
            <a:prstGeom prst="rect">
              <a:avLst/>
            </a:prstGeom>
            <a:solidFill>
              <a:srgbClr val="274655"/>
            </a:solidFill>
            <a:ln w="12700" cap="flat">
              <a:noFill/>
              <a:miter lim="400000"/>
            </a:ln>
            <a:effectLst/>
          </p:spPr>
          <p:txBody>
            <a:bodyPr wrap="square" lIns="0" tIns="0" rIns="0" bIns="0" numCol="1" anchor="ctr">
              <a:noAutofit/>
            </a:bodyPr>
            <a:lstStyle/>
            <a:p>
              <a:pPr algn="ctr">
                <a:spcBef>
                  <a:spcPts val="0"/>
                </a:spcBef>
                <a:defRPr sz="3200">
                  <a:solidFill>
                    <a:srgbClr val="FFFFFF"/>
                  </a:solidFill>
                </a:defRPr>
              </a:pPr>
              <a:endParaRPr/>
            </a:p>
          </p:txBody>
        </p:sp>
        <p:sp>
          <p:nvSpPr>
            <p:cNvPr id="51" name="Rectangle"/>
            <p:cNvSpPr/>
            <p:nvPr/>
          </p:nvSpPr>
          <p:spPr>
            <a:xfrm>
              <a:off x="0" y="0"/>
              <a:ext cx="773775" cy="1587501"/>
            </a:xfrm>
            <a:prstGeom prst="rect">
              <a:avLst/>
            </a:prstGeom>
            <a:solidFill>
              <a:schemeClr val="accent4">
                <a:hueOff val="-3600000"/>
                <a:lumOff val="-20194"/>
              </a:schemeClr>
            </a:solidFill>
            <a:ln w="12700" cap="flat">
              <a:noFill/>
              <a:miter lim="400000"/>
            </a:ln>
            <a:effectLst/>
          </p:spPr>
          <p:txBody>
            <a:bodyPr wrap="square" lIns="0" tIns="0" rIns="0" bIns="0" numCol="1" anchor="ctr">
              <a:noAutofit/>
            </a:bodyPr>
            <a:lstStyle/>
            <a:p>
              <a:pPr algn="ctr">
                <a:spcBef>
                  <a:spcPts val="0"/>
                </a:spcBef>
                <a:defRPr sz="3200">
                  <a:solidFill>
                    <a:srgbClr val="FFFFFF"/>
                  </a:solidFill>
                </a:defRPr>
              </a:pPr>
              <a:endParaRPr/>
            </a:p>
          </p:txBody>
        </p:sp>
      </p:grpSp>
      <p:sp>
        <p:nvSpPr>
          <p:cNvPr id="53" name="ESA JWST Master Class, ESAC, Madrid Spain, 3-5 February 2020"/>
          <p:cNvSpPr txBox="1"/>
          <p:nvPr/>
        </p:nvSpPr>
        <p:spPr>
          <a:xfrm>
            <a:off x="1248833" y="12839699"/>
            <a:ext cx="11662030" cy="622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ctr">
              <a:spcBef>
                <a:spcPts val="0"/>
              </a:spcBef>
              <a:defRPr sz="3000">
                <a:solidFill>
                  <a:schemeClr val="accent4"/>
                </a:solidFill>
                <a:latin typeface="Avenir Heavy"/>
                <a:ea typeface="Avenir Heavy"/>
                <a:cs typeface="Avenir Heavy"/>
                <a:sym typeface="Avenir Heavy"/>
              </a:defRPr>
            </a:lvl1pPr>
          </a:lstStyle>
          <a:p>
            <a:r>
              <a:t>ESA JWST Master Class, ESAC, Madrid Spain, 3-5 February 2020</a:t>
            </a:r>
          </a:p>
        </p:txBody>
      </p:sp>
      <p:sp>
        <p:nvSpPr>
          <p:cNvPr id="54" name="Slide Number"/>
          <p:cNvSpPr txBox="1">
            <a:spLocks noGrp="1"/>
          </p:cNvSpPr>
          <p:nvPr>
            <p:ph type="sldNum" sz="quarter" idx="2"/>
          </p:nvPr>
        </p:nvSpPr>
        <p:spPr>
          <a:xfrm>
            <a:off x="23231348" y="12839700"/>
            <a:ext cx="565405" cy="622300"/>
          </a:xfrm>
          <a:prstGeom prst="rect">
            <a:avLst/>
          </a:prstGeom>
        </p:spPr>
        <p:txBody>
          <a:bodyPr/>
          <a:lstStyle>
            <a:lvl1pPr>
              <a:defRPr sz="3000">
                <a:solidFill>
                  <a:schemeClr val="accent4"/>
                </a:solidFill>
                <a:latin typeface="Avenir Heavy"/>
                <a:ea typeface="Avenir Heavy"/>
                <a:cs typeface="Avenir Heavy"/>
                <a:sym typeface="Avenir Heavy"/>
              </a:defRPr>
            </a:lvl1pPr>
          </a:lstStyle>
          <a:p>
            <a:fld id="{86CB4B4D-7CA3-9044-876B-883B54F8677D}" type="slidenum">
              <a:rPr lang="en-US" smtClean="0"/>
              <a:t>‹#›</a:t>
            </a:fld>
            <a:endParaRPr lang="en-US"/>
          </a:p>
        </p:txBody>
      </p:sp>
      <p:sp>
        <p:nvSpPr>
          <p:cNvPr id="55" name="Body Level One…"/>
          <p:cNvSpPr txBox="1">
            <a:spLocks noGrp="1"/>
          </p:cNvSpPr>
          <p:nvPr>
            <p:ph type="body" idx="1"/>
          </p:nvPr>
        </p:nvSpPr>
        <p:spPr>
          <a:xfrm>
            <a:off x="1248833" y="1964266"/>
            <a:ext cx="19309673" cy="9296401"/>
          </a:xfrm>
          <a:prstGeom prst="rect">
            <a:avLst/>
          </a:prstGeom>
        </p:spPr>
        <p:txBody>
          <a:bodyPr/>
          <a:lstStyle>
            <a:lvl1pPr marL="635000" indent="-635000">
              <a:spcBef>
                <a:spcPts val="1000"/>
              </a:spcBef>
              <a:buClr>
                <a:schemeClr val="accent1">
                  <a:lumOff val="-12591"/>
                </a:schemeClr>
              </a:buClr>
              <a:buSzPct val="125000"/>
              <a:buChar char="•"/>
              <a:defRPr sz="4800">
                <a:solidFill>
                  <a:schemeClr val="accent4">
                    <a:hueOff val="-3600000"/>
                    <a:lumOff val="-20194"/>
                  </a:schemeClr>
                </a:solidFill>
                <a:latin typeface="+mn-lt"/>
                <a:ea typeface="+mn-ea"/>
                <a:cs typeface="+mn-cs"/>
                <a:sym typeface="Avenir Book"/>
              </a:defRPr>
            </a:lvl1pPr>
            <a:lvl2pPr marL="1270000" indent="-635000">
              <a:spcBef>
                <a:spcPts val="1000"/>
              </a:spcBef>
              <a:buClr>
                <a:schemeClr val="accent1">
                  <a:lumOff val="-12591"/>
                </a:schemeClr>
              </a:buClr>
              <a:buSzPct val="125000"/>
              <a:buChar char="‣"/>
              <a:defRPr sz="4800">
                <a:solidFill>
                  <a:schemeClr val="accent4">
                    <a:hueOff val="-3600000"/>
                    <a:lumOff val="-20194"/>
                  </a:schemeClr>
                </a:solidFill>
                <a:latin typeface="+mn-lt"/>
                <a:ea typeface="+mn-ea"/>
                <a:cs typeface="+mn-cs"/>
                <a:sym typeface="Avenir Book"/>
              </a:defRPr>
            </a:lvl2pPr>
            <a:lvl3pPr marL="1905000" indent="-635000">
              <a:spcBef>
                <a:spcPts val="1000"/>
              </a:spcBef>
              <a:buClr>
                <a:schemeClr val="accent1">
                  <a:lumOff val="-12591"/>
                </a:schemeClr>
              </a:buClr>
              <a:buSzPct val="125000"/>
              <a:buChar char="-"/>
              <a:defRPr sz="4800">
                <a:solidFill>
                  <a:schemeClr val="accent4">
                    <a:hueOff val="-3600000"/>
                    <a:lumOff val="-20194"/>
                  </a:schemeClr>
                </a:solidFill>
                <a:latin typeface="+mn-lt"/>
                <a:ea typeface="+mn-ea"/>
                <a:cs typeface="+mn-cs"/>
                <a:sym typeface="Avenir Book"/>
              </a:defRPr>
            </a:lvl3pPr>
            <a:lvl4pPr marL="2540000" indent="-635000">
              <a:spcBef>
                <a:spcPts val="1000"/>
              </a:spcBef>
              <a:buClr>
                <a:schemeClr val="accent1">
                  <a:lumOff val="-12591"/>
                </a:schemeClr>
              </a:buClr>
              <a:buSzPct val="74000"/>
              <a:buChar char="★"/>
              <a:defRPr sz="4800">
                <a:solidFill>
                  <a:schemeClr val="accent4">
                    <a:hueOff val="-3600000"/>
                    <a:lumOff val="-20194"/>
                  </a:schemeClr>
                </a:solidFill>
                <a:latin typeface="+mn-lt"/>
                <a:ea typeface="+mn-ea"/>
                <a:cs typeface="+mn-cs"/>
                <a:sym typeface="Avenir Book"/>
              </a:defRPr>
            </a:lvl4pPr>
            <a:lvl5pPr marL="3175000" indent="-635000">
              <a:spcBef>
                <a:spcPts val="1000"/>
              </a:spcBef>
              <a:buClr>
                <a:schemeClr val="accent1">
                  <a:lumOff val="-12591"/>
                </a:schemeClr>
              </a:buClr>
              <a:buSzPct val="93000"/>
              <a:buChar char="❖"/>
              <a:defRPr sz="4800">
                <a:solidFill>
                  <a:schemeClr val="accent4">
                    <a:hueOff val="-3600000"/>
                    <a:lumOff val="-20194"/>
                  </a:schemeClr>
                </a:solidFill>
                <a:latin typeface="+mn-lt"/>
                <a:ea typeface="+mn-ea"/>
                <a:cs typeface="+mn-cs"/>
                <a:sym typeface="Avenir Book"/>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6" name="Title Text"/>
          <p:cNvSpPr txBox="1">
            <a:spLocks noGrp="1"/>
          </p:cNvSpPr>
          <p:nvPr>
            <p:ph type="title"/>
          </p:nvPr>
        </p:nvSpPr>
        <p:spPr>
          <a:xfrm>
            <a:off x="1248833" y="169333"/>
            <a:ext cx="19309673" cy="1587038"/>
          </a:xfrm>
          <a:prstGeom prst="rect">
            <a:avLst/>
          </a:prstGeom>
        </p:spPr>
        <p:txBody>
          <a:bodyPr/>
          <a:lstStyle>
            <a:lvl1pPr algn="l">
              <a:defRPr sz="8400">
                <a:solidFill>
                  <a:schemeClr val="accent1">
                    <a:lumOff val="-12591"/>
                  </a:schemeClr>
                </a:solidFill>
                <a:latin typeface="+mn-lt"/>
                <a:ea typeface="+mn-ea"/>
                <a:cs typeface="+mn-cs"/>
                <a:sym typeface="Avenir Book"/>
              </a:defRPr>
            </a:lvl1pPr>
          </a:lstStyle>
          <a:p>
            <a:r>
              <a:rPr lang="en-US"/>
              <a:t>Click to edit Master title style</a:t>
            </a:r>
            <a:endParaRPr/>
          </a:p>
        </p:txBody>
      </p:sp>
      <p:pic>
        <p:nvPicPr>
          <p:cNvPr id="57" name="esa_dark_grey.png" descr="esa_dark_grey.png"/>
          <p:cNvPicPr>
            <a:picLocks noChangeAspect="1"/>
          </p:cNvPicPr>
          <p:nvPr/>
        </p:nvPicPr>
        <p:blipFill>
          <a:blip r:embed="rId3">
            <a:extLst/>
          </a:blip>
          <a:stretch>
            <a:fillRect/>
          </a:stretch>
        </p:blipFill>
        <p:spPr>
          <a:xfrm>
            <a:off x="21214630" y="12859965"/>
            <a:ext cx="1608957" cy="581770"/>
          </a:xfrm>
          <a:prstGeom prst="rect">
            <a:avLst/>
          </a:prstGeom>
          <a:ln w="12700">
            <a:miter lim="400000"/>
          </a:ln>
        </p:spPr>
      </p:pic>
    </p:spTree>
    <p:extLst>
      <p:ext uri="{BB962C8B-B14F-4D97-AF65-F5344CB8AC3E}">
        <p14:creationId xmlns:p14="http://schemas.microsoft.com/office/powerpoint/2010/main" val="3311575022"/>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p:cNvSpPr/>
          <p:nvPr/>
        </p:nvSpPr>
        <p:spPr>
          <a:xfrm>
            <a:off x="23380700" y="1473200"/>
            <a:ext cx="1270000" cy="9996885"/>
          </a:xfrm>
          <a:prstGeom prst="rect">
            <a:avLst/>
          </a:prstGeom>
          <a:solidFill>
            <a:srgbClr val="DDDEE2"/>
          </a:solidFill>
          <a:ln w="12700">
            <a:miter lim="400000"/>
          </a:ln>
        </p:spPr>
        <p:txBody>
          <a:bodyPr lIns="0" tIns="0" rIns="0" bIns="0" anchor="ctr"/>
          <a:lstStyle/>
          <a:p>
            <a:pPr algn="ctr">
              <a:spcBef>
                <a:spcPts val="0"/>
              </a:spcBef>
              <a:defRPr sz="3200">
                <a:solidFill>
                  <a:srgbClr val="FFFFFF"/>
                </a:solidFill>
              </a:defRPr>
            </a:pPr>
            <a:endParaRPr/>
          </a:p>
        </p:txBody>
      </p:sp>
      <p:pic>
        <p:nvPicPr>
          <p:cNvPr id="3" name="jwst_20170515.jpg" descr="jwst_20170515.jpg"/>
          <p:cNvPicPr>
            <a:picLocks noChangeAspect="1"/>
          </p:cNvPicPr>
          <p:nvPr/>
        </p:nvPicPr>
        <p:blipFill>
          <a:blip r:embed="rId5">
            <a:extLst/>
          </a:blip>
          <a:stretch>
            <a:fillRect/>
          </a:stretch>
        </p:blipFill>
        <p:spPr>
          <a:xfrm>
            <a:off x="-978000" y="-1625599"/>
            <a:ext cx="24396067" cy="18272652"/>
          </a:xfrm>
          <a:prstGeom prst="rect">
            <a:avLst/>
          </a:prstGeom>
          <a:ln w="12700">
            <a:miter lim="400000"/>
          </a:ln>
        </p:spPr>
      </p:pic>
      <p:sp>
        <p:nvSpPr>
          <p:cNvPr id="4" name="Rectangle"/>
          <p:cNvSpPr/>
          <p:nvPr/>
        </p:nvSpPr>
        <p:spPr>
          <a:xfrm>
            <a:off x="-1224" y="652726"/>
            <a:ext cx="24386448" cy="13716001"/>
          </a:xfrm>
          <a:prstGeom prst="rect">
            <a:avLst/>
          </a:prstGeom>
          <a:solidFill>
            <a:schemeClr val="accent1">
              <a:lumOff val="-12591"/>
              <a:alpha val="83450"/>
            </a:schemeClr>
          </a:solidFill>
          <a:ln w="12700">
            <a:miter lim="400000"/>
          </a:ln>
        </p:spPr>
        <p:txBody>
          <a:bodyPr lIns="0" tIns="0" rIns="0" bIns="0" anchor="ctr"/>
          <a:lstStyle/>
          <a:p>
            <a:pPr algn="ctr">
              <a:spcBef>
                <a:spcPts val="0"/>
              </a:spcBef>
              <a:defRPr sz="3200">
                <a:solidFill>
                  <a:srgbClr val="FFFFFF"/>
                </a:solidFill>
              </a:defRPr>
            </a:pPr>
            <a:endParaRPr/>
          </a:p>
        </p:txBody>
      </p:sp>
      <p:sp>
        <p:nvSpPr>
          <p:cNvPr id="5" name="Title Text"/>
          <p:cNvSpPr txBox="1">
            <a:spLocks noGrp="1"/>
          </p:cNvSpPr>
          <p:nvPr>
            <p:ph type="title"/>
          </p:nvPr>
        </p:nvSpPr>
        <p:spPr>
          <a:xfrm>
            <a:off x="1778000" y="4888309"/>
            <a:ext cx="20828000" cy="269359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Title Text</a:t>
            </a:r>
          </a:p>
        </p:txBody>
      </p:sp>
      <p:sp>
        <p:nvSpPr>
          <p:cNvPr id="6" name="Rectangle"/>
          <p:cNvSpPr/>
          <p:nvPr/>
        </p:nvSpPr>
        <p:spPr>
          <a:xfrm>
            <a:off x="-8467" y="11309217"/>
            <a:ext cx="24400934" cy="2406783"/>
          </a:xfrm>
          <a:prstGeom prst="rect">
            <a:avLst/>
          </a:prstGeom>
          <a:solidFill>
            <a:schemeClr val="accent4"/>
          </a:solidFill>
          <a:ln w="12700">
            <a:miter lim="400000"/>
          </a:ln>
        </p:spPr>
        <p:txBody>
          <a:bodyPr lIns="0" tIns="0" rIns="0" bIns="0" anchor="ctr"/>
          <a:lstStyle/>
          <a:p>
            <a:pPr algn="ctr">
              <a:spcBef>
                <a:spcPts val="0"/>
              </a:spcBef>
              <a:defRPr sz="3200">
                <a:solidFill>
                  <a:srgbClr val="FFFFFF"/>
                </a:solidFill>
              </a:defRPr>
            </a:pPr>
            <a:endParaRPr/>
          </a:p>
        </p:txBody>
      </p:sp>
      <p:sp>
        <p:nvSpPr>
          <p:cNvPr id="7" name="Rectangle"/>
          <p:cNvSpPr/>
          <p:nvPr/>
        </p:nvSpPr>
        <p:spPr>
          <a:xfrm>
            <a:off x="-8467" y="11855846"/>
            <a:ext cx="24400934" cy="1860154"/>
          </a:xfrm>
          <a:prstGeom prst="rect">
            <a:avLst/>
          </a:prstGeom>
          <a:solidFill>
            <a:schemeClr val="accent1">
              <a:lumOff val="-12591"/>
            </a:schemeClr>
          </a:solidFill>
          <a:ln w="12700">
            <a:miter lim="400000"/>
          </a:ln>
        </p:spPr>
        <p:txBody>
          <a:bodyPr lIns="0" tIns="0" rIns="0" bIns="0" anchor="ctr"/>
          <a:lstStyle/>
          <a:p>
            <a:pPr algn="ctr">
              <a:spcBef>
                <a:spcPts val="0"/>
              </a:spcBef>
              <a:defRPr sz="3200">
                <a:solidFill>
                  <a:srgbClr val="FFFFFF"/>
                </a:solidFill>
              </a:defRPr>
            </a:pPr>
            <a:endParaRPr/>
          </a:p>
        </p:txBody>
      </p:sp>
      <p:sp>
        <p:nvSpPr>
          <p:cNvPr id="8" name="Rectangle"/>
          <p:cNvSpPr/>
          <p:nvPr/>
        </p:nvSpPr>
        <p:spPr>
          <a:xfrm>
            <a:off x="-8467" y="12128500"/>
            <a:ext cx="24400934" cy="1587500"/>
          </a:xfrm>
          <a:prstGeom prst="rect">
            <a:avLst/>
          </a:prstGeom>
          <a:solidFill>
            <a:schemeClr val="accent2">
              <a:lumOff val="10634"/>
            </a:schemeClr>
          </a:solidFill>
          <a:ln w="12700">
            <a:miter lim="400000"/>
          </a:ln>
        </p:spPr>
        <p:txBody>
          <a:bodyPr lIns="0" tIns="0" rIns="0" bIns="0" anchor="ctr"/>
          <a:lstStyle/>
          <a:p>
            <a:pPr algn="ctr">
              <a:spcBef>
                <a:spcPts val="0"/>
              </a:spcBef>
              <a:defRPr sz="3200">
                <a:solidFill>
                  <a:srgbClr val="FFFFFF"/>
                </a:solidFill>
              </a:defRPr>
            </a:pPr>
            <a:endParaRPr/>
          </a:p>
        </p:txBody>
      </p:sp>
      <p:sp>
        <p:nvSpPr>
          <p:cNvPr id="9" name="Rectangle"/>
          <p:cNvSpPr/>
          <p:nvPr/>
        </p:nvSpPr>
        <p:spPr>
          <a:xfrm>
            <a:off x="-8467" y="-4234"/>
            <a:ext cx="24400934" cy="1587501"/>
          </a:xfrm>
          <a:prstGeom prst="rect">
            <a:avLst/>
          </a:prstGeom>
          <a:solidFill>
            <a:schemeClr val="accent2"/>
          </a:solidFill>
          <a:ln w="12700">
            <a:miter lim="400000"/>
          </a:ln>
        </p:spPr>
        <p:txBody>
          <a:bodyPr lIns="0" tIns="0" rIns="0" bIns="0" anchor="ctr"/>
          <a:lstStyle/>
          <a:p>
            <a:pPr algn="ctr">
              <a:spcBef>
                <a:spcPts val="0"/>
              </a:spcBef>
              <a:defRPr sz="3200">
                <a:solidFill>
                  <a:srgbClr val="FFFFFF"/>
                </a:solidFill>
              </a:defRPr>
            </a:pPr>
            <a:endParaRPr/>
          </a:p>
        </p:txBody>
      </p:sp>
      <p:sp>
        <p:nvSpPr>
          <p:cNvPr id="10" name="Body Level One…"/>
          <p:cNvSpPr txBox="1">
            <a:spLocks noGrp="1"/>
          </p:cNvSpPr>
          <p:nvPr>
            <p:ph type="body" idx="1"/>
          </p:nvPr>
        </p:nvSpPr>
        <p:spPr>
          <a:xfrm>
            <a:off x="524933" y="7959592"/>
            <a:ext cx="20636013" cy="281014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11"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lgn="ctr">
              <a:spcBef>
                <a:spcPts val="0"/>
              </a:spcBef>
              <a:defRPr sz="2400">
                <a:solidFill>
                  <a:schemeClr val="accent5">
                    <a:hueOff val="-8881752"/>
                    <a:lumOff val="-12984"/>
                  </a:schemeClr>
                </a:solidFill>
                <a:latin typeface="Helvetica Neue Light"/>
                <a:ea typeface="Helvetica Neue Light"/>
                <a:cs typeface="Helvetica Neue Light"/>
                <a:sym typeface="Helvetica Neue Light"/>
              </a:defRPr>
            </a:lvl1pPr>
          </a:lstStyle>
          <a:p>
            <a:fld id="{86CB4B4D-7CA3-9044-876B-883B54F8677D}" type="slidenum">
              <a:rPr lang="en-US" smtClean="0"/>
              <a:t>‹#›</a:t>
            </a:fld>
            <a:endParaRPr lang="en-US"/>
          </a:p>
        </p:txBody>
      </p:sp>
    </p:spTree>
    <p:extLst>
      <p:ext uri="{BB962C8B-B14F-4D97-AF65-F5344CB8AC3E}">
        <p14:creationId xmlns:p14="http://schemas.microsoft.com/office/powerpoint/2010/main" val="159389838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ransition spd="med"/>
  <p:txStyles>
    <p:titleStyle>
      <a:lvl1pPr marL="0" marR="0" indent="0" algn="ctr" defTabSz="825500" eaLnBrk="1" latinLnBrk="0" hangingPunct="1">
        <a:lnSpc>
          <a:spcPct val="100000"/>
        </a:lnSpc>
        <a:spcBef>
          <a:spcPts val="0"/>
        </a:spcBef>
        <a:spcAft>
          <a:spcPts val="0"/>
        </a:spcAft>
        <a:buClrTx/>
        <a:buSzTx/>
        <a:buFontTx/>
        <a:buNone/>
        <a:tabLst/>
        <a:defRPr sz="11200" b="0" i="0" u="none" strike="noStrike" cap="none" spc="0" baseline="0">
          <a:solidFill>
            <a:srgbClr val="C29544"/>
          </a:solidFill>
          <a:uFillTx/>
          <a:latin typeface="+mj-lt"/>
          <a:ea typeface="+mj-ea"/>
          <a:cs typeface="+mj-cs"/>
          <a:sym typeface="Avenir Roman"/>
        </a:defRPr>
      </a:lvl1pPr>
      <a:lvl2pPr marL="0" marR="0" indent="0" algn="ctr" defTabSz="825500" eaLnBrk="1" latinLnBrk="0" hangingPunct="1">
        <a:lnSpc>
          <a:spcPct val="100000"/>
        </a:lnSpc>
        <a:spcBef>
          <a:spcPts val="0"/>
        </a:spcBef>
        <a:spcAft>
          <a:spcPts val="0"/>
        </a:spcAft>
        <a:buClrTx/>
        <a:buSzTx/>
        <a:buFontTx/>
        <a:buNone/>
        <a:tabLst/>
        <a:defRPr sz="11200" b="0" i="0" u="none" strike="noStrike" cap="none" spc="0" baseline="0">
          <a:solidFill>
            <a:srgbClr val="C29544"/>
          </a:solidFill>
          <a:uFillTx/>
          <a:latin typeface="+mj-lt"/>
          <a:ea typeface="+mj-ea"/>
          <a:cs typeface="+mj-cs"/>
          <a:sym typeface="Avenir Roman"/>
        </a:defRPr>
      </a:lvl2pPr>
      <a:lvl3pPr marL="0" marR="0" indent="0" algn="ctr" defTabSz="825500" eaLnBrk="1" latinLnBrk="0" hangingPunct="1">
        <a:lnSpc>
          <a:spcPct val="100000"/>
        </a:lnSpc>
        <a:spcBef>
          <a:spcPts val="0"/>
        </a:spcBef>
        <a:spcAft>
          <a:spcPts val="0"/>
        </a:spcAft>
        <a:buClrTx/>
        <a:buSzTx/>
        <a:buFontTx/>
        <a:buNone/>
        <a:tabLst/>
        <a:defRPr sz="11200" b="0" i="0" u="none" strike="noStrike" cap="none" spc="0" baseline="0">
          <a:solidFill>
            <a:srgbClr val="C29544"/>
          </a:solidFill>
          <a:uFillTx/>
          <a:latin typeface="+mj-lt"/>
          <a:ea typeface="+mj-ea"/>
          <a:cs typeface="+mj-cs"/>
          <a:sym typeface="Avenir Roman"/>
        </a:defRPr>
      </a:lvl3pPr>
      <a:lvl4pPr marL="0" marR="0" indent="0" algn="ctr" defTabSz="825500" eaLnBrk="1" latinLnBrk="0" hangingPunct="1">
        <a:lnSpc>
          <a:spcPct val="100000"/>
        </a:lnSpc>
        <a:spcBef>
          <a:spcPts val="0"/>
        </a:spcBef>
        <a:spcAft>
          <a:spcPts val="0"/>
        </a:spcAft>
        <a:buClrTx/>
        <a:buSzTx/>
        <a:buFontTx/>
        <a:buNone/>
        <a:tabLst/>
        <a:defRPr sz="11200" b="0" i="0" u="none" strike="noStrike" cap="none" spc="0" baseline="0">
          <a:solidFill>
            <a:srgbClr val="C29544"/>
          </a:solidFill>
          <a:uFillTx/>
          <a:latin typeface="+mj-lt"/>
          <a:ea typeface="+mj-ea"/>
          <a:cs typeface="+mj-cs"/>
          <a:sym typeface="Avenir Roman"/>
        </a:defRPr>
      </a:lvl4pPr>
      <a:lvl5pPr marL="0" marR="0" indent="0" algn="ctr" defTabSz="825500" eaLnBrk="1" latinLnBrk="0" hangingPunct="1">
        <a:lnSpc>
          <a:spcPct val="100000"/>
        </a:lnSpc>
        <a:spcBef>
          <a:spcPts val="0"/>
        </a:spcBef>
        <a:spcAft>
          <a:spcPts val="0"/>
        </a:spcAft>
        <a:buClrTx/>
        <a:buSzTx/>
        <a:buFontTx/>
        <a:buNone/>
        <a:tabLst/>
        <a:defRPr sz="11200" b="0" i="0" u="none" strike="noStrike" cap="none" spc="0" baseline="0">
          <a:solidFill>
            <a:srgbClr val="C29544"/>
          </a:solidFill>
          <a:uFillTx/>
          <a:latin typeface="+mj-lt"/>
          <a:ea typeface="+mj-ea"/>
          <a:cs typeface="+mj-cs"/>
          <a:sym typeface="Avenir Roman"/>
        </a:defRPr>
      </a:lvl5pPr>
      <a:lvl6pPr marL="0" marR="0" indent="0" algn="ctr" defTabSz="825500" eaLnBrk="1" latinLnBrk="0" hangingPunct="1">
        <a:lnSpc>
          <a:spcPct val="100000"/>
        </a:lnSpc>
        <a:spcBef>
          <a:spcPts val="0"/>
        </a:spcBef>
        <a:spcAft>
          <a:spcPts val="0"/>
        </a:spcAft>
        <a:buClrTx/>
        <a:buSzTx/>
        <a:buFontTx/>
        <a:buNone/>
        <a:tabLst/>
        <a:defRPr sz="11200" b="0" i="0" u="none" strike="noStrike" cap="none" spc="0" baseline="0">
          <a:solidFill>
            <a:srgbClr val="C29544"/>
          </a:solidFill>
          <a:uFillTx/>
          <a:latin typeface="+mj-lt"/>
          <a:ea typeface="+mj-ea"/>
          <a:cs typeface="+mj-cs"/>
          <a:sym typeface="Avenir Roman"/>
        </a:defRPr>
      </a:lvl6pPr>
      <a:lvl7pPr marL="0" marR="0" indent="0" algn="ctr" defTabSz="825500" eaLnBrk="1" latinLnBrk="0" hangingPunct="1">
        <a:lnSpc>
          <a:spcPct val="100000"/>
        </a:lnSpc>
        <a:spcBef>
          <a:spcPts val="0"/>
        </a:spcBef>
        <a:spcAft>
          <a:spcPts val="0"/>
        </a:spcAft>
        <a:buClrTx/>
        <a:buSzTx/>
        <a:buFontTx/>
        <a:buNone/>
        <a:tabLst/>
        <a:defRPr sz="11200" b="0" i="0" u="none" strike="noStrike" cap="none" spc="0" baseline="0">
          <a:solidFill>
            <a:srgbClr val="C29544"/>
          </a:solidFill>
          <a:uFillTx/>
          <a:latin typeface="+mj-lt"/>
          <a:ea typeface="+mj-ea"/>
          <a:cs typeface="+mj-cs"/>
          <a:sym typeface="Avenir Roman"/>
        </a:defRPr>
      </a:lvl7pPr>
      <a:lvl8pPr marL="0" marR="0" indent="0" algn="ctr" defTabSz="825500" eaLnBrk="1" latinLnBrk="0" hangingPunct="1">
        <a:lnSpc>
          <a:spcPct val="100000"/>
        </a:lnSpc>
        <a:spcBef>
          <a:spcPts val="0"/>
        </a:spcBef>
        <a:spcAft>
          <a:spcPts val="0"/>
        </a:spcAft>
        <a:buClrTx/>
        <a:buSzTx/>
        <a:buFontTx/>
        <a:buNone/>
        <a:tabLst/>
        <a:defRPr sz="11200" b="0" i="0" u="none" strike="noStrike" cap="none" spc="0" baseline="0">
          <a:solidFill>
            <a:srgbClr val="C29544"/>
          </a:solidFill>
          <a:uFillTx/>
          <a:latin typeface="+mj-lt"/>
          <a:ea typeface="+mj-ea"/>
          <a:cs typeface="+mj-cs"/>
          <a:sym typeface="Avenir Roman"/>
        </a:defRPr>
      </a:lvl8pPr>
      <a:lvl9pPr marL="0" marR="0" indent="0" algn="ctr" defTabSz="825500" eaLnBrk="1" latinLnBrk="0" hangingPunct="1">
        <a:lnSpc>
          <a:spcPct val="100000"/>
        </a:lnSpc>
        <a:spcBef>
          <a:spcPts val="0"/>
        </a:spcBef>
        <a:spcAft>
          <a:spcPts val="0"/>
        </a:spcAft>
        <a:buClrTx/>
        <a:buSzTx/>
        <a:buFontTx/>
        <a:buNone/>
        <a:tabLst/>
        <a:defRPr sz="11200" b="0" i="0" u="none" strike="noStrike" cap="none" spc="0" baseline="0">
          <a:solidFill>
            <a:srgbClr val="C29544"/>
          </a:solidFill>
          <a:uFillTx/>
          <a:latin typeface="+mj-lt"/>
          <a:ea typeface="+mj-ea"/>
          <a:cs typeface="+mj-cs"/>
          <a:sym typeface="Avenir Roman"/>
        </a:defRPr>
      </a:lvl9pPr>
    </p:titleStyle>
    <p:bodyStyle>
      <a:lvl1pPr marL="0" marR="0" indent="0" algn="l" defTabSz="825500" eaLnBrk="1" latinLnBrk="0" hangingPunct="1">
        <a:lnSpc>
          <a:spcPct val="100000"/>
        </a:lnSpc>
        <a:spcBef>
          <a:spcPts val="0"/>
        </a:spcBef>
        <a:spcAft>
          <a:spcPts val="0"/>
        </a:spcAft>
        <a:buClrTx/>
        <a:buSzTx/>
        <a:buFontTx/>
        <a:buNone/>
        <a:tabLst/>
        <a:defRPr sz="2900" b="0" i="0" u="none" strike="noStrike" cap="none" spc="0" baseline="0">
          <a:solidFill>
            <a:srgbClr val="D5D5D5"/>
          </a:solidFill>
          <a:uFillTx/>
          <a:latin typeface="Avenir Heavy"/>
          <a:ea typeface="Avenir Heavy"/>
          <a:cs typeface="Avenir Heavy"/>
          <a:sym typeface="Avenir Heavy"/>
        </a:defRPr>
      </a:lvl1pPr>
      <a:lvl2pPr marL="0" marR="0" indent="0" algn="l" defTabSz="825500" eaLnBrk="1" latinLnBrk="0" hangingPunct="1">
        <a:lnSpc>
          <a:spcPct val="100000"/>
        </a:lnSpc>
        <a:spcBef>
          <a:spcPts val="0"/>
        </a:spcBef>
        <a:spcAft>
          <a:spcPts val="0"/>
        </a:spcAft>
        <a:buClrTx/>
        <a:buSzTx/>
        <a:buFontTx/>
        <a:buNone/>
        <a:tabLst/>
        <a:defRPr sz="2900" b="0" i="0" u="none" strike="noStrike" cap="none" spc="0" baseline="0">
          <a:solidFill>
            <a:srgbClr val="D5D5D5"/>
          </a:solidFill>
          <a:uFillTx/>
          <a:latin typeface="Avenir Heavy"/>
          <a:ea typeface="Avenir Heavy"/>
          <a:cs typeface="Avenir Heavy"/>
          <a:sym typeface="Avenir Heavy"/>
        </a:defRPr>
      </a:lvl2pPr>
      <a:lvl3pPr marL="0" marR="0" indent="0" algn="l" defTabSz="825500" eaLnBrk="1" latinLnBrk="0" hangingPunct="1">
        <a:lnSpc>
          <a:spcPct val="100000"/>
        </a:lnSpc>
        <a:spcBef>
          <a:spcPts val="0"/>
        </a:spcBef>
        <a:spcAft>
          <a:spcPts val="0"/>
        </a:spcAft>
        <a:buClrTx/>
        <a:buSzTx/>
        <a:buFontTx/>
        <a:buNone/>
        <a:tabLst/>
        <a:defRPr sz="2900" b="0" i="0" u="none" strike="noStrike" cap="none" spc="0" baseline="0">
          <a:solidFill>
            <a:srgbClr val="D5D5D5"/>
          </a:solidFill>
          <a:uFillTx/>
          <a:latin typeface="Avenir Heavy"/>
          <a:ea typeface="Avenir Heavy"/>
          <a:cs typeface="Avenir Heavy"/>
          <a:sym typeface="Avenir Heavy"/>
        </a:defRPr>
      </a:lvl3pPr>
      <a:lvl4pPr marL="0" marR="0" indent="0" algn="l" defTabSz="825500" eaLnBrk="1" latinLnBrk="0" hangingPunct="1">
        <a:lnSpc>
          <a:spcPct val="100000"/>
        </a:lnSpc>
        <a:spcBef>
          <a:spcPts val="0"/>
        </a:spcBef>
        <a:spcAft>
          <a:spcPts val="0"/>
        </a:spcAft>
        <a:buClrTx/>
        <a:buSzTx/>
        <a:buFontTx/>
        <a:buNone/>
        <a:tabLst/>
        <a:defRPr sz="2900" b="0" i="0" u="none" strike="noStrike" cap="none" spc="0" baseline="0">
          <a:solidFill>
            <a:srgbClr val="D5D5D5"/>
          </a:solidFill>
          <a:uFillTx/>
          <a:latin typeface="Avenir Heavy"/>
          <a:ea typeface="Avenir Heavy"/>
          <a:cs typeface="Avenir Heavy"/>
          <a:sym typeface="Avenir Heavy"/>
        </a:defRPr>
      </a:lvl4pPr>
      <a:lvl5pPr marL="0" marR="0" indent="0" algn="l" defTabSz="825500" eaLnBrk="1" latinLnBrk="0" hangingPunct="1">
        <a:lnSpc>
          <a:spcPct val="100000"/>
        </a:lnSpc>
        <a:spcBef>
          <a:spcPts val="0"/>
        </a:spcBef>
        <a:spcAft>
          <a:spcPts val="0"/>
        </a:spcAft>
        <a:buClrTx/>
        <a:buSzTx/>
        <a:buFontTx/>
        <a:buNone/>
        <a:tabLst/>
        <a:defRPr sz="2900" b="0" i="0" u="none" strike="noStrike" cap="none" spc="0" baseline="0">
          <a:solidFill>
            <a:srgbClr val="D5D5D5"/>
          </a:solidFill>
          <a:uFillTx/>
          <a:latin typeface="Avenir Heavy"/>
          <a:ea typeface="Avenir Heavy"/>
          <a:cs typeface="Avenir Heavy"/>
          <a:sym typeface="Avenir Heavy"/>
        </a:defRPr>
      </a:lvl5pPr>
      <a:lvl6pPr marL="0" marR="0" indent="355600" algn="l" defTabSz="825500" eaLnBrk="1" latinLnBrk="0" hangingPunct="1">
        <a:lnSpc>
          <a:spcPct val="100000"/>
        </a:lnSpc>
        <a:spcBef>
          <a:spcPts val="0"/>
        </a:spcBef>
        <a:spcAft>
          <a:spcPts val="0"/>
        </a:spcAft>
        <a:buClrTx/>
        <a:buSzTx/>
        <a:buFontTx/>
        <a:buNone/>
        <a:tabLst/>
        <a:defRPr sz="2900" b="0" i="0" u="none" strike="noStrike" cap="none" spc="0" baseline="0">
          <a:solidFill>
            <a:srgbClr val="D5D5D5"/>
          </a:solidFill>
          <a:uFillTx/>
          <a:latin typeface="Avenir Heavy"/>
          <a:ea typeface="Avenir Heavy"/>
          <a:cs typeface="Avenir Heavy"/>
          <a:sym typeface="Avenir Heavy"/>
        </a:defRPr>
      </a:lvl6pPr>
      <a:lvl7pPr marL="0" marR="0" indent="711200" algn="l" defTabSz="825500" eaLnBrk="1" latinLnBrk="0" hangingPunct="1">
        <a:lnSpc>
          <a:spcPct val="100000"/>
        </a:lnSpc>
        <a:spcBef>
          <a:spcPts val="0"/>
        </a:spcBef>
        <a:spcAft>
          <a:spcPts val="0"/>
        </a:spcAft>
        <a:buClrTx/>
        <a:buSzTx/>
        <a:buFontTx/>
        <a:buNone/>
        <a:tabLst/>
        <a:defRPr sz="2900" b="0" i="0" u="none" strike="noStrike" cap="none" spc="0" baseline="0">
          <a:solidFill>
            <a:srgbClr val="D5D5D5"/>
          </a:solidFill>
          <a:uFillTx/>
          <a:latin typeface="Avenir Heavy"/>
          <a:ea typeface="Avenir Heavy"/>
          <a:cs typeface="Avenir Heavy"/>
          <a:sym typeface="Avenir Heavy"/>
        </a:defRPr>
      </a:lvl7pPr>
      <a:lvl8pPr marL="0" marR="0" indent="1066800" algn="l" defTabSz="825500" eaLnBrk="1" latinLnBrk="0" hangingPunct="1">
        <a:lnSpc>
          <a:spcPct val="100000"/>
        </a:lnSpc>
        <a:spcBef>
          <a:spcPts val="0"/>
        </a:spcBef>
        <a:spcAft>
          <a:spcPts val="0"/>
        </a:spcAft>
        <a:buClrTx/>
        <a:buSzTx/>
        <a:buFontTx/>
        <a:buNone/>
        <a:tabLst/>
        <a:defRPr sz="2900" b="0" i="0" u="none" strike="noStrike" cap="none" spc="0" baseline="0">
          <a:solidFill>
            <a:srgbClr val="D5D5D5"/>
          </a:solidFill>
          <a:uFillTx/>
          <a:latin typeface="Avenir Heavy"/>
          <a:ea typeface="Avenir Heavy"/>
          <a:cs typeface="Avenir Heavy"/>
          <a:sym typeface="Avenir Heavy"/>
        </a:defRPr>
      </a:lvl8pPr>
      <a:lvl9pPr marL="0" marR="0" indent="1422400" algn="l" defTabSz="825500" eaLnBrk="1" latinLnBrk="0" hangingPunct="1">
        <a:lnSpc>
          <a:spcPct val="100000"/>
        </a:lnSpc>
        <a:spcBef>
          <a:spcPts val="0"/>
        </a:spcBef>
        <a:spcAft>
          <a:spcPts val="0"/>
        </a:spcAft>
        <a:buClrTx/>
        <a:buSzTx/>
        <a:buFontTx/>
        <a:buNone/>
        <a:tabLst/>
        <a:defRPr sz="2900" b="0" i="0" u="none" strike="noStrike" cap="none" spc="0" baseline="0">
          <a:solidFill>
            <a:srgbClr val="D5D5D5"/>
          </a:solidFill>
          <a:uFillTx/>
          <a:latin typeface="Avenir Heavy"/>
          <a:ea typeface="Avenir Heavy"/>
          <a:cs typeface="Avenir Heavy"/>
          <a:sym typeface="Avenir Heavy"/>
        </a:defRPr>
      </a:lvl9pPr>
    </p:bodyStyle>
    <p:otherStyle>
      <a:lvl1pPr marL="0" marR="0" indent="0" algn="ctr" defTabSz="825500" eaLnBrk="1" latinLnBrk="0" hangingPunct="1">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eaLnBrk="1" latinLnBrk="0" hangingPunct="1">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eaLnBrk="1" latinLnBrk="0" hangingPunct="1">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eaLnBrk="1" latinLnBrk="0" hangingPunct="1">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eaLnBrk="1" latinLnBrk="0" hangingPunct="1">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eaLnBrk="1" latinLnBrk="0" hangingPunct="1">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eaLnBrk="1" latinLnBrk="0" hangingPunct="1">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eaLnBrk="1" latinLnBrk="0" hangingPunct="1">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eaLnBrk="1" latinLnBrk="0" hangingPunct="1">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jwst-docs.stsci.edu/jwst-recommended-observing-strategies"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p:cNvSpPr txBox="1">
            <a:spLocks noGrp="1"/>
          </p:cNvSpPr>
          <p:nvPr>
            <p:ph type="ctrTitle"/>
          </p:nvPr>
        </p:nvSpPr>
        <p:spPr>
          <a:xfrm>
            <a:off x="524932" y="4922175"/>
            <a:ext cx="16781985" cy="2693592"/>
          </a:xfrm>
          <a:prstGeom prst="rect">
            <a:avLst/>
          </a:prstGeom>
        </p:spPr>
        <p:txBody>
          <a:bodyPr>
            <a:normAutofit/>
          </a:bodyPr>
          <a:lstStyle/>
          <a:p>
            <a:pPr defTabSz="553084">
              <a:defRPr sz="7504"/>
            </a:pPr>
            <a:r>
              <a:rPr lang="en-US" dirty="0"/>
              <a:t>Integral Field Spectroscopy: </a:t>
            </a:r>
            <a:br>
              <a:rPr lang="en-US" dirty="0"/>
            </a:br>
            <a:r>
              <a:rPr lang="en-US" dirty="0"/>
              <a:t>Strategies and Hands-On</a:t>
            </a:r>
            <a:endParaRPr dirty="0"/>
          </a:p>
        </p:txBody>
      </p:sp>
      <p:sp>
        <p:nvSpPr>
          <p:cNvPr id="67" name="Body"/>
          <p:cNvSpPr txBox="1">
            <a:spLocks noGrp="1"/>
          </p:cNvSpPr>
          <p:nvPr>
            <p:ph type="subTitle" sz="quarter" idx="1"/>
          </p:nvPr>
        </p:nvSpPr>
        <p:spPr>
          <a:prstGeom prst="rect">
            <a:avLst/>
          </a:prstGeom>
        </p:spPr>
        <p:txBody>
          <a:bodyPr/>
          <a:lstStyle/>
          <a:p>
            <a:r>
              <a:rPr lang="en-US" dirty="0"/>
              <a:t>Nora </a:t>
            </a:r>
            <a:r>
              <a:rPr lang="en-US"/>
              <a:t>Lützgendorf, </a:t>
            </a:r>
            <a:r>
              <a:rPr lang="en-US" dirty="0"/>
              <a:t>ESA</a:t>
            </a:r>
            <a:endParaRPr dirty="0"/>
          </a:p>
        </p:txBody>
      </p:sp>
    </p:spTree>
    <p:extLst>
      <p:ext uri="{BB962C8B-B14F-4D97-AF65-F5344CB8AC3E}">
        <p14:creationId xmlns:p14="http://schemas.microsoft.com/office/powerpoint/2010/main" val="18527767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lide Number"/>
          <p:cNvSpPr>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10</a:t>
            </a:fld>
            <a:endParaRPr/>
          </a:p>
        </p:txBody>
      </p:sp>
      <p:sp>
        <p:nvSpPr>
          <p:cNvPr id="156" name="READOUT…"/>
          <p:cNvSpPr>
            <a:spLocks noGrp="1"/>
          </p:cNvSpPr>
          <p:nvPr>
            <p:ph type="body" idx="1"/>
          </p:nvPr>
        </p:nvSpPr>
        <p:spPr>
          <a:xfrm>
            <a:off x="1248833" y="1964266"/>
            <a:ext cx="19309673" cy="10821525"/>
          </a:xfrm>
          <a:prstGeom prst="rect">
            <a:avLst/>
          </a:prstGeom>
        </p:spPr>
        <p:txBody>
          <a:bodyPr/>
          <a:lstStyle/>
          <a:p>
            <a:pPr marL="450850" indent="-450850" defTabSz="586104">
              <a:spcBef>
                <a:spcPts val="700"/>
              </a:spcBef>
              <a:defRPr sz="3407">
                <a:latin typeface="Avenir Heavy"/>
                <a:ea typeface="Avenir Heavy"/>
                <a:cs typeface="Avenir Heavy"/>
                <a:sym typeface="Avenir Heavy"/>
              </a:defRPr>
            </a:pPr>
            <a:r>
              <a:t>READOUT</a:t>
            </a:r>
          </a:p>
          <a:p>
            <a:pPr marL="901700" lvl="1" indent="-450850" defTabSz="586104">
              <a:spcBef>
                <a:spcPts val="700"/>
              </a:spcBef>
              <a:defRPr sz="3407"/>
            </a:pPr>
            <a:r>
              <a:t>SLOW mode</a:t>
            </a:r>
          </a:p>
          <a:p>
            <a:pPr marL="1352550" lvl="2" indent="-450850" defTabSz="586104">
              <a:spcBef>
                <a:spcPts val="700"/>
              </a:spcBef>
              <a:defRPr sz="3407"/>
            </a:pPr>
            <a:r>
              <a:t>Fewer detector artifacts and slightly lower noise</a:t>
            </a:r>
          </a:p>
          <a:p>
            <a:pPr marL="1352550" lvl="2" indent="-450850" defTabSz="586104">
              <a:spcBef>
                <a:spcPts val="700"/>
              </a:spcBef>
              <a:defRPr sz="3407"/>
            </a:pPr>
            <a:r>
              <a:t>Limits data rate when including NIRIM or parallels</a:t>
            </a:r>
          </a:p>
          <a:p>
            <a:pPr marL="901700" lvl="1" indent="-450850" defTabSz="586104">
              <a:spcBef>
                <a:spcPts val="700"/>
              </a:spcBef>
              <a:defRPr sz="3407">
                <a:solidFill>
                  <a:schemeClr val="accent3"/>
                </a:solidFill>
                <a:latin typeface="Avenir Heavy"/>
                <a:ea typeface="Avenir Heavy"/>
                <a:cs typeface="Avenir Heavy"/>
                <a:sym typeface="Avenir Heavy"/>
              </a:defRPr>
            </a:pPr>
            <a:r>
              <a:t>FAST mode</a:t>
            </a:r>
          </a:p>
          <a:p>
            <a:pPr marL="1352550" lvl="2" indent="-450850" defTabSz="586104">
              <a:spcBef>
                <a:spcPts val="700"/>
              </a:spcBef>
              <a:defRPr sz="3407"/>
            </a:pPr>
            <a:r>
              <a:t>Current default for MRS (except when data volume is an issue)</a:t>
            </a:r>
          </a:p>
          <a:p>
            <a:pPr marL="1352550" lvl="2" indent="-450850" defTabSz="586104">
              <a:spcBef>
                <a:spcPts val="700"/>
              </a:spcBef>
              <a:defRPr sz="3407"/>
            </a:pPr>
            <a:r>
              <a:t>Available for bright targets</a:t>
            </a:r>
          </a:p>
          <a:p>
            <a:pPr marL="1352550" lvl="2" indent="-450850" defTabSz="586104">
              <a:spcBef>
                <a:spcPts val="700"/>
              </a:spcBef>
              <a:defRPr sz="3407"/>
            </a:pPr>
            <a:r>
              <a:t>May be advantageous for expected high CR-rates (stay tuned)</a:t>
            </a:r>
          </a:p>
          <a:p>
            <a:pPr marL="450850" indent="-450850" defTabSz="586104">
              <a:spcBef>
                <a:spcPts val="700"/>
              </a:spcBef>
              <a:defRPr sz="3407">
                <a:latin typeface="Avenir Heavy"/>
                <a:ea typeface="Avenir Heavy"/>
                <a:cs typeface="Avenir Heavy"/>
                <a:sym typeface="Avenir Heavy"/>
              </a:defRPr>
            </a:pPr>
            <a:r>
              <a:t>GROUPS</a:t>
            </a:r>
          </a:p>
          <a:p>
            <a:pPr marL="901700" lvl="1" indent="-450850" defTabSz="586104">
              <a:spcBef>
                <a:spcPts val="700"/>
              </a:spcBef>
              <a:defRPr sz="3407"/>
            </a:pPr>
            <a:r>
              <a:rPr>
                <a:solidFill>
                  <a:schemeClr val="accent3"/>
                </a:solidFill>
                <a:latin typeface="Avenir Heavy"/>
                <a:ea typeface="Avenir Heavy"/>
                <a:cs typeface="Avenir Heavy"/>
                <a:sym typeface="Avenir Heavy"/>
              </a:rPr>
              <a:t>5 or more recommended</a:t>
            </a:r>
            <a:r>
              <a:t> for calibration</a:t>
            </a:r>
          </a:p>
          <a:p>
            <a:pPr marL="450850" indent="-450850" defTabSz="586104">
              <a:spcBef>
                <a:spcPts val="700"/>
              </a:spcBef>
              <a:defRPr sz="3407">
                <a:latin typeface="Avenir Heavy"/>
                <a:ea typeface="Avenir Heavy"/>
                <a:cs typeface="Avenir Heavy"/>
                <a:sym typeface="Avenir Heavy"/>
              </a:defRPr>
            </a:pPr>
            <a:r>
              <a:t>INTEGRATIONS</a:t>
            </a:r>
          </a:p>
          <a:p>
            <a:pPr marL="901700" lvl="1" indent="-450850" defTabSz="586104">
              <a:spcBef>
                <a:spcPts val="700"/>
              </a:spcBef>
              <a:defRPr sz="3407"/>
            </a:pPr>
            <a:r>
              <a:rPr>
                <a:solidFill>
                  <a:schemeClr val="accent3"/>
                </a:solidFill>
                <a:latin typeface="Avenir Heavy"/>
                <a:ea typeface="Avenir Heavy"/>
                <a:cs typeface="Avenir Heavy"/>
                <a:sym typeface="Avenir Heavy"/>
              </a:rPr>
              <a:t>1 integration recommended</a:t>
            </a:r>
            <a:r>
              <a:t> to maximize groups and best slope fitting (except for bright targets and high background, then multiple integrations are beneficial)</a:t>
            </a:r>
          </a:p>
          <a:p>
            <a:pPr marL="901700" lvl="1" indent="-450850" defTabSz="586104">
              <a:spcBef>
                <a:spcPts val="700"/>
              </a:spcBef>
              <a:defRPr sz="3407"/>
            </a:pPr>
            <a:r>
              <a:rPr>
                <a:solidFill>
                  <a:schemeClr val="accent3"/>
                </a:solidFill>
                <a:latin typeface="Avenir Heavy"/>
                <a:ea typeface="Avenir Heavy"/>
                <a:cs typeface="Avenir Heavy"/>
                <a:sym typeface="Avenir Heavy"/>
              </a:rPr>
              <a:t>&lt;1000 sec recommended</a:t>
            </a:r>
            <a:r>
              <a:t> due to expected cosmic rays</a:t>
            </a:r>
          </a:p>
          <a:p>
            <a:pPr marL="450850" indent="-450850" defTabSz="586104">
              <a:spcBef>
                <a:spcPts val="700"/>
              </a:spcBef>
              <a:defRPr sz="3407">
                <a:latin typeface="Avenir Heavy"/>
                <a:ea typeface="Avenir Heavy"/>
                <a:cs typeface="Avenir Heavy"/>
                <a:sym typeface="Avenir Heavy"/>
              </a:defRPr>
            </a:pPr>
            <a:r>
              <a:t>EXPOSURES</a:t>
            </a:r>
          </a:p>
          <a:p>
            <a:pPr marL="901700" lvl="1" indent="-450850" defTabSz="586104">
              <a:spcBef>
                <a:spcPts val="700"/>
              </a:spcBef>
              <a:defRPr sz="3407"/>
            </a:pPr>
            <a:r>
              <a:t>Number must be the same for all detectors</a:t>
            </a:r>
          </a:p>
        </p:txBody>
      </p:sp>
      <p:sp>
        <p:nvSpPr>
          <p:cNvPr id="157" name="MIRI MRS Exposure Parameters"/>
          <p:cNvSpPr>
            <a:spLocks noGrp="1"/>
          </p:cNvSpPr>
          <p:nvPr>
            <p:ph type="title"/>
          </p:nvPr>
        </p:nvSpPr>
        <p:spPr>
          <a:prstGeom prst="rect">
            <a:avLst/>
          </a:prstGeom>
        </p:spPr>
        <p:txBody>
          <a:bodyPr/>
          <a:lstStyle/>
          <a:p>
            <a:pPr lvl="1" algn="l">
              <a:defRPr sz="8400">
                <a:solidFill>
                  <a:schemeClr val="accent1">
                    <a:lumOff val="-12591"/>
                  </a:schemeClr>
                </a:solidFill>
                <a:latin typeface="+mn-lt"/>
                <a:ea typeface="+mn-ea"/>
                <a:cs typeface="+mn-cs"/>
                <a:sym typeface="Avenir Book"/>
              </a:defRPr>
            </a:pPr>
            <a:r>
              <a:t>MIRI MRS Exposure Parameters</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lide Number"/>
          <p:cNvSpPr>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11</a:t>
            </a:fld>
            <a:endParaRPr/>
          </a:p>
        </p:txBody>
      </p:sp>
      <p:sp>
        <p:nvSpPr>
          <p:cNvPr id="160" name="IFU observations may be affected by MSA light leaks…"/>
          <p:cNvSpPr>
            <a:spLocks noGrp="1"/>
          </p:cNvSpPr>
          <p:nvPr>
            <p:ph type="body" idx="1"/>
          </p:nvPr>
        </p:nvSpPr>
        <p:spPr>
          <a:xfrm>
            <a:off x="1248833" y="1964266"/>
            <a:ext cx="12324773" cy="10549931"/>
          </a:xfrm>
          <a:prstGeom prst="rect">
            <a:avLst/>
          </a:prstGeom>
        </p:spPr>
        <p:txBody>
          <a:bodyPr/>
          <a:lstStyle/>
          <a:p>
            <a:pPr marL="412750" indent="-412750" defTabSz="536575">
              <a:spcBef>
                <a:spcPts val="600"/>
              </a:spcBef>
              <a:defRPr sz="3120"/>
            </a:pPr>
            <a:r>
              <a:t>IFU observations may be affected by MSA light leaks</a:t>
            </a:r>
          </a:p>
          <a:p>
            <a:pPr marL="825500" lvl="1" indent="-412750" defTabSz="536575">
              <a:spcBef>
                <a:spcPts val="600"/>
              </a:spcBef>
              <a:defRPr sz="3120"/>
            </a:pPr>
            <a:r>
              <a:t>Stars in open MSA shutters or bright star print-through</a:t>
            </a:r>
          </a:p>
          <a:p>
            <a:pPr marL="825500" lvl="1" indent="-412750" defTabSz="536575">
              <a:spcBef>
                <a:spcPts val="600"/>
              </a:spcBef>
              <a:defRPr sz="3120"/>
            </a:pPr>
            <a:r>
              <a:t>Print-through from diffuse backgrounds (&lt;3-10%)</a:t>
            </a:r>
          </a:p>
          <a:p>
            <a:pPr marL="825500" lvl="1" indent="-412750" defTabSz="536575">
              <a:spcBef>
                <a:spcPts val="600"/>
              </a:spcBef>
              <a:defRPr sz="3120"/>
            </a:pPr>
            <a:r>
              <a:t>Solution: Leakcal Observation - extra exposure with the IFU closed</a:t>
            </a:r>
          </a:p>
          <a:p>
            <a:pPr marL="412750" indent="-412750" defTabSz="536575">
              <a:spcBef>
                <a:spcPts val="600"/>
              </a:spcBef>
              <a:defRPr sz="3120"/>
            </a:pPr>
            <a:r>
              <a:t>Guidance on when Leakcal observations are necessary</a:t>
            </a:r>
          </a:p>
          <a:p>
            <a:pPr marL="825500" lvl="1" indent="-412750" defTabSz="536575">
              <a:spcBef>
                <a:spcPts val="600"/>
              </a:spcBef>
              <a:defRPr sz="3120"/>
            </a:pPr>
            <a:r>
              <a:t>Depends on source vs spoiled signal</a:t>
            </a:r>
          </a:p>
          <a:p>
            <a:pPr marL="1238250" lvl="2" indent="-412750" defTabSz="536575">
              <a:spcBef>
                <a:spcPts val="600"/>
              </a:spcBef>
              <a:defRPr sz="3120"/>
            </a:pPr>
            <a:r>
              <a:t>Print-through important for stars &gt;500x brighter than target</a:t>
            </a:r>
          </a:p>
          <a:p>
            <a:pPr marL="825500" lvl="1" indent="-412750" defTabSz="536575">
              <a:spcBef>
                <a:spcPts val="600"/>
              </a:spcBef>
              <a:defRPr sz="3120"/>
            </a:pPr>
            <a:r>
              <a:t>Crowded stellar field</a:t>
            </a:r>
          </a:p>
          <a:p>
            <a:pPr marL="825500" lvl="1" indent="-412750" defTabSz="536575">
              <a:spcBef>
                <a:spcPts val="600"/>
              </a:spcBef>
              <a:defRPr sz="3120"/>
            </a:pPr>
            <a:r>
              <a:t>Bright structured background (e.g. nebulae)</a:t>
            </a:r>
          </a:p>
          <a:p>
            <a:pPr marL="412750" indent="-412750" defTabSz="536575">
              <a:spcBef>
                <a:spcPts val="600"/>
              </a:spcBef>
              <a:defRPr sz="3120"/>
            </a:pPr>
            <a:r>
              <a:t>Mitigation Strategies</a:t>
            </a:r>
          </a:p>
          <a:p>
            <a:pPr marL="825500" lvl="1" indent="-412750" defTabSz="536575">
              <a:spcBef>
                <a:spcPts val="600"/>
              </a:spcBef>
              <a:defRPr sz="3120"/>
            </a:pPr>
            <a:r>
              <a:t>Orient constraints</a:t>
            </a:r>
          </a:p>
          <a:p>
            <a:pPr marL="825500" lvl="1" indent="-412750" defTabSz="536575">
              <a:spcBef>
                <a:spcPts val="600"/>
              </a:spcBef>
              <a:defRPr sz="3120"/>
            </a:pPr>
            <a:r>
              <a:t>Dithering (at 4 or more points) to reject stellar leaks</a:t>
            </a:r>
          </a:p>
          <a:p>
            <a:pPr marL="825500" lvl="1" indent="-412750" defTabSz="536575">
              <a:spcBef>
                <a:spcPts val="600"/>
              </a:spcBef>
              <a:defRPr sz="3120"/>
            </a:pPr>
            <a:r>
              <a:t>Single Leakcal at one position to remove diffuse leakage</a:t>
            </a:r>
          </a:p>
          <a:p>
            <a:pPr marL="825500" lvl="1" indent="-412750" defTabSz="536575">
              <a:spcBef>
                <a:spcPts val="600"/>
              </a:spcBef>
              <a:defRPr sz="3120"/>
            </a:pPr>
            <a:r>
              <a:t>Full set of Leakcals at every pointing is expensive</a:t>
            </a:r>
          </a:p>
          <a:p>
            <a:pPr marL="1238250" lvl="2" indent="-412750" defTabSz="536575">
              <a:spcBef>
                <a:spcPts val="600"/>
              </a:spcBef>
              <a:defRPr sz="3120"/>
            </a:pPr>
            <a:r>
              <a:t>Full or shorter exposure</a:t>
            </a:r>
          </a:p>
        </p:txBody>
      </p:sp>
      <p:sp>
        <p:nvSpPr>
          <p:cNvPr id="161" name="NIRSpec Leakage"/>
          <p:cNvSpPr>
            <a:spLocks noGrp="1"/>
          </p:cNvSpPr>
          <p:nvPr>
            <p:ph type="title"/>
          </p:nvPr>
        </p:nvSpPr>
        <p:spPr>
          <a:prstGeom prst="rect">
            <a:avLst/>
          </a:prstGeom>
        </p:spPr>
        <p:txBody>
          <a:bodyPr/>
          <a:lstStyle/>
          <a:p>
            <a:r>
              <a:t>NIRSpec Leakage</a:t>
            </a:r>
          </a:p>
        </p:txBody>
      </p:sp>
      <p:grpSp>
        <p:nvGrpSpPr>
          <p:cNvPr id="169" name="Group"/>
          <p:cNvGrpSpPr/>
          <p:nvPr/>
        </p:nvGrpSpPr>
        <p:grpSpPr>
          <a:xfrm>
            <a:off x="14218428" y="2043869"/>
            <a:ext cx="6178783" cy="3081867"/>
            <a:chOff x="0" y="0"/>
            <a:chExt cx="6178781" cy="3081866"/>
          </a:xfrm>
        </p:grpSpPr>
        <p:pic>
          <p:nvPicPr>
            <p:cNvPr id="162" name="Screen Shot 2016-08-04 at 2.55.14 PM.png" descr="Screen Shot 2016-08-04 at 2.55.14 PM.png"/>
            <p:cNvPicPr>
              <a:picLocks noChangeAspect="1"/>
            </p:cNvPicPr>
            <p:nvPr/>
          </p:nvPicPr>
          <p:blipFill>
            <a:blip r:embed="rId2">
              <a:extLst/>
            </a:blip>
            <a:stretch>
              <a:fillRect/>
            </a:stretch>
          </p:blipFill>
          <p:spPr>
            <a:xfrm>
              <a:off x="0" y="0"/>
              <a:ext cx="6178782" cy="3081867"/>
            </a:xfrm>
            <a:prstGeom prst="rect">
              <a:avLst/>
            </a:prstGeom>
            <a:ln w="63500" cap="flat">
              <a:solidFill>
                <a:schemeClr val="accent2">
                  <a:hueOff val="117482"/>
                  <a:satOff val="11764"/>
                  <a:lumOff val="17301"/>
                </a:schemeClr>
              </a:solidFill>
              <a:prstDash val="solid"/>
              <a:round/>
            </a:ln>
            <a:effectLst/>
          </p:spPr>
        </p:pic>
        <p:sp>
          <p:nvSpPr>
            <p:cNvPr id="163" name="Line"/>
            <p:cNvSpPr/>
            <p:nvPr/>
          </p:nvSpPr>
          <p:spPr>
            <a:xfrm>
              <a:off x="3913186" y="56348"/>
              <a:ext cx="237308" cy="237307"/>
            </a:xfrm>
            <a:prstGeom prst="line">
              <a:avLst/>
            </a:prstGeom>
            <a:noFill/>
            <a:ln w="50800" cap="flat">
              <a:solidFill>
                <a:schemeClr val="accent2">
                  <a:hueOff val="117482"/>
                  <a:satOff val="11764"/>
                  <a:lumOff val="17301"/>
                </a:schemeClr>
              </a:solidFill>
              <a:prstDash val="solid"/>
              <a:round/>
              <a:tailEnd type="triangle" w="med" len="med"/>
            </a:ln>
            <a:effectLst>
              <a:outerShdw blurRad="38100" dist="20000" dir="5400000" rotWithShape="0">
                <a:schemeClr val="accent5">
                  <a:hueOff val="-8881752"/>
                  <a:lumOff val="-12984"/>
                  <a:alpha val="38000"/>
                </a:schemeClr>
              </a:outerShdw>
            </a:effectLst>
          </p:spPr>
          <p:txBody>
            <a:bodyPr wrap="square" lIns="45719" tIns="45719" rIns="45719" bIns="45719" numCol="1" anchor="t">
              <a:noAutofit/>
            </a:bodyPr>
            <a:lstStyle/>
            <a:p>
              <a:pPr defTabSz="914400">
                <a:spcBef>
                  <a:spcPts val="0"/>
                </a:spcBef>
                <a:defRPr sz="1800">
                  <a:solidFill>
                    <a:schemeClr val="accent5">
                      <a:hueOff val="-8881752"/>
                      <a:lumOff val="-12984"/>
                    </a:schemeClr>
                  </a:solidFill>
                  <a:latin typeface="Verdana"/>
                  <a:ea typeface="Verdana"/>
                  <a:cs typeface="Verdana"/>
                  <a:sym typeface="Verdana"/>
                </a:defRPr>
              </a:pPr>
              <a:endParaRPr/>
            </a:p>
          </p:txBody>
        </p:sp>
        <p:sp>
          <p:nvSpPr>
            <p:cNvPr id="164" name="Line"/>
            <p:cNvSpPr/>
            <p:nvPr/>
          </p:nvSpPr>
          <p:spPr>
            <a:xfrm flipH="1" flipV="1">
              <a:off x="3987344" y="817915"/>
              <a:ext cx="237308" cy="237308"/>
            </a:xfrm>
            <a:prstGeom prst="line">
              <a:avLst/>
            </a:prstGeom>
            <a:noFill/>
            <a:ln w="50800" cap="flat">
              <a:solidFill>
                <a:schemeClr val="accent2">
                  <a:hueOff val="117482"/>
                  <a:satOff val="11764"/>
                  <a:lumOff val="17301"/>
                </a:schemeClr>
              </a:solidFill>
              <a:prstDash val="solid"/>
              <a:round/>
              <a:tailEnd type="triangle" w="med" len="med"/>
            </a:ln>
            <a:effectLst>
              <a:outerShdw blurRad="38100" dist="20000" dir="5400000" rotWithShape="0">
                <a:schemeClr val="accent5">
                  <a:hueOff val="-8881752"/>
                  <a:lumOff val="-12984"/>
                  <a:alpha val="38000"/>
                </a:schemeClr>
              </a:outerShdw>
            </a:effectLst>
          </p:spPr>
          <p:txBody>
            <a:bodyPr wrap="square" lIns="45719" tIns="45719" rIns="45719" bIns="45719" numCol="1" anchor="t">
              <a:noAutofit/>
            </a:bodyPr>
            <a:lstStyle/>
            <a:p>
              <a:pPr defTabSz="914400">
                <a:spcBef>
                  <a:spcPts val="0"/>
                </a:spcBef>
                <a:defRPr sz="1800">
                  <a:solidFill>
                    <a:schemeClr val="accent5">
                      <a:hueOff val="-8881752"/>
                      <a:lumOff val="-12984"/>
                    </a:schemeClr>
                  </a:solidFill>
                  <a:latin typeface="Verdana"/>
                  <a:ea typeface="Verdana"/>
                  <a:cs typeface="Verdana"/>
                  <a:sym typeface="Verdana"/>
                </a:defRPr>
              </a:pPr>
              <a:endParaRPr/>
            </a:p>
          </p:txBody>
        </p:sp>
        <p:sp>
          <p:nvSpPr>
            <p:cNvPr id="165" name="Line"/>
            <p:cNvSpPr/>
            <p:nvPr/>
          </p:nvSpPr>
          <p:spPr>
            <a:xfrm flipH="1">
              <a:off x="5214458" y="350164"/>
              <a:ext cx="237308" cy="237308"/>
            </a:xfrm>
            <a:prstGeom prst="line">
              <a:avLst/>
            </a:prstGeom>
            <a:noFill/>
            <a:ln w="50800" cap="flat">
              <a:solidFill>
                <a:schemeClr val="accent2">
                  <a:hueOff val="117482"/>
                  <a:satOff val="11764"/>
                  <a:lumOff val="17301"/>
                </a:schemeClr>
              </a:solidFill>
              <a:prstDash val="solid"/>
              <a:round/>
              <a:tailEnd type="triangle" w="med" len="med"/>
            </a:ln>
            <a:effectLst>
              <a:outerShdw blurRad="38100" dist="20000" dir="5400000" rotWithShape="0">
                <a:schemeClr val="accent5">
                  <a:hueOff val="-8881752"/>
                  <a:lumOff val="-12984"/>
                  <a:alpha val="38000"/>
                </a:schemeClr>
              </a:outerShdw>
            </a:effectLst>
          </p:spPr>
          <p:txBody>
            <a:bodyPr wrap="square" lIns="45719" tIns="45719" rIns="45719" bIns="45719" numCol="1" anchor="t">
              <a:noAutofit/>
            </a:bodyPr>
            <a:lstStyle/>
            <a:p>
              <a:pPr defTabSz="914400">
                <a:spcBef>
                  <a:spcPts val="0"/>
                </a:spcBef>
                <a:defRPr sz="1800">
                  <a:solidFill>
                    <a:schemeClr val="accent5">
                      <a:hueOff val="-8881752"/>
                      <a:lumOff val="-12984"/>
                    </a:schemeClr>
                  </a:solidFill>
                  <a:latin typeface="Verdana"/>
                  <a:ea typeface="Verdana"/>
                  <a:cs typeface="Verdana"/>
                  <a:sym typeface="Verdana"/>
                </a:defRPr>
              </a:pPr>
              <a:endParaRPr/>
            </a:p>
          </p:txBody>
        </p:sp>
        <p:sp>
          <p:nvSpPr>
            <p:cNvPr id="166" name="Line"/>
            <p:cNvSpPr/>
            <p:nvPr/>
          </p:nvSpPr>
          <p:spPr>
            <a:xfrm flipV="1">
              <a:off x="3842214" y="1175103"/>
              <a:ext cx="237308" cy="237308"/>
            </a:xfrm>
            <a:prstGeom prst="line">
              <a:avLst/>
            </a:prstGeom>
            <a:noFill/>
            <a:ln w="50800" cap="flat">
              <a:solidFill>
                <a:schemeClr val="accent2">
                  <a:hueOff val="117482"/>
                  <a:satOff val="11764"/>
                  <a:lumOff val="17301"/>
                </a:schemeClr>
              </a:solidFill>
              <a:prstDash val="solid"/>
              <a:round/>
              <a:tailEnd type="triangle" w="med" len="med"/>
            </a:ln>
            <a:effectLst>
              <a:outerShdw blurRad="38100" dist="20000" dir="5400000" rotWithShape="0">
                <a:schemeClr val="accent5">
                  <a:hueOff val="-8881752"/>
                  <a:lumOff val="-12984"/>
                  <a:alpha val="38000"/>
                </a:schemeClr>
              </a:outerShdw>
            </a:effectLst>
          </p:spPr>
          <p:txBody>
            <a:bodyPr wrap="square" lIns="45719" tIns="45719" rIns="45719" bIns="45719" numCol="1" anchor="t">
              <a:noAutofit/>
            </a:bodyPr>
            <a:lstStyle/>
            <a:p>
              <a:pPr defTabSz="914400">
                <a:spcBef>
                  <a:spcPts val="0"/>
                </a:spcBef>
                <a:defRPr sz="1800">
                  <a:solidFill>
                    <a:schemeClr val="accent5">
                      <a:hueOff val="-8881752"/>
                      <a:lumOff val="-12984"/>
                    </a:schemeClr>
                  </a:solidFill>
                  <a:latin typeface="Verdana"/>
                  <a:ea typeface="Verdana"/>
                  <a:cs typeface="Verdana"/>
                  <a:sym typeface="Verdana"/>
                </a:defRPr>
              </a:pPr>
              <a:endParaRPr/>
            </a:p>
          </p:txBody>
        </p:sp>
        <p:sp>
          <p:nvSpPr>
            <p:cNvPr id="167" name="Line"/>
            <p:cNvSpPr/>
            <p:nvPr/>
          </p:nvSpPr>
          <p:spPr>
            <a:xfrm flipV="1">
              <a:off x="4274297" y="2788211"/>
              <a:ext cx="237308" cy="237308"/>
            </a:xfrm>
            <a:prstGeom prst="line">
              <a:avLst/>
            </a:prstGeom>
            <a:noFill/>
            <a:ln w="50800" cap="flat">
              <a:solidFill>
                <a:schemeClr val="accent2">
                  <a:hueOff val="117482"/>
                  <a:satOff val="11764"/>
                  <a:lumOff val="17301"/>
                </a:schemeClr>
              </a:solidFill>
              <a:prstDash val="solid"/>
              <a:round/>
              <a:tailEnd type="triangle" w="med" len="med"/>
            </a:ln>
            <a:effectLst>
              <a:outerShdw blurRad="38100" dist="20000" dir="5400000" rotWithShape="0">
                <a:schemeClr val="accent5">
                  <a:hueOff val="-8881752"/>
                  <a:lumOff val="-12984"/>
                  <a:alpha val="38000"/>
                </a:schemeClr>
              </a:outerShdw>
            </a:effectLst>
          </p:spPr>
          <p:txBody>
            <a:bodyPr wrap="square" lIns="45719" tIns="45719" rIns="45719" bIns="45719" numCol="1" anchor="t">
              <a:noAutofit/>
            </a:bodyPr>
            <a:lstStyle/>
            <a:p>
              <a:pPr defTabSz="914400">
                <a:spcBef>
                  <a:spcPts val="0"/>
                </a:spcBef>
                <a:defRPr sz="1800">
                  <a:solidFill>
                    <a:schemeClr val="accent5">
                      <a:hueOff val="-8881752"/>
                      <a:lumOff val="-12984"/>
                    </a:schemeClr>
                  </a:solidFill>
                  <a:latin typeface="Verdana"/>
                  <a:ea typeface="Verdana"/>
                  <a:cs typeface="Verdana"/>
                  <a:sym typeface="Verdana"/>
                </a:defRPr>
              </a:pPr>
              <a:endParaRPr/>
            </a:p>
          </p:txBody>
        </p:sp>
        <p:sp>
          <p:nvSpPr>
            <p:cNvPr id="168" name="Line"/>
            <p:cNvSpPr/>
            <p:nvPr/>
          </p:nvSpPr>
          <p:spPr>
            <a:xfrm>
              <a:off x="3928631" y="2522099"/>
              <a:ext cx="237308" cy="237308"/>
            </a:xfrm>
            <a:prstGeom prst="line">
              <a:avLst/>
            </a:prstGeom>
            <a:noFill/>
            <a:ln w="50800" cap="flat">
              <a:solidFill>
                <a:schemeClr val="accent2">
                  <a:hueOff val="117482"/>
                  <a:satOff val="11764"/>
                  <a:lumOff val="17301"/>
                </a:schemeClr>
              </a:solidFill>
              <a:prstDash val="solid"/>
              <a:round/>
              <a:tailEnd type="triangle" w="med" len="med"/>
            </a:ln>
            <a:effectLst>
              <a:outerShdw blurRad="38100" dist="20000" dir="5400000" rotWithShape="0">
                <a:schemeClr val="accent5">
                  <a:hueOff val="-8881752"/>
                  <a:lumOff val="-12984"/>
                  <a:alpha val="38000"/>
                </a:schemeClr>
              </a:outerShdw>
            </a:effectLst>
          </p:spPr>
          <p:txBody>
            <a:bodyPr wrap="square" lIns="45719" tIns="45719" rIns="45719" bIns="45719" numCol="1" anchor="t">
              <a:noAutofit/>
            </a:bodyPr>
            <a:lstStyle/>
            <a:p>
              <a:pPr defTabSz="914400">
                <a:spcBef>
                  <a:spcPts val="0"/>
                </a:spcBef>
                <a:defRPr sz="1800">
                  <a:solidFill>
                    <a:schemeClr val="accent5">
                      <a:hueOff val="-8881752"/>
                      <a:lumOff val="-12984"/>
                    </a:schemeClr>
                  </a:solidFill>
                  <a:latin typeface="Verdana"/>
                  <a:ea typeface="Verdana"/>
                  <a:cs typeface="Verdana"/>
                  <a:sym typeface="Verdana"/>
                </a:defRPr>
              </a:pPr>
              <a:endParaRPr/>
            </a:p>
          </p:txBody>
        </p:sp>
      </p:grpSp>
      <p:pic>
        <p:nvPicPr>
          <p:cNvPr id="170" name="Screen Shot 2016-09-14 at 1.40.19 PM.png" descr="Screen Shot 2016-09-14 at 1.40.19 PM.png"/>
          <p:cNvPicPr>
            <a:picLocks noChangeAspect="1"/>
          </p:cNvPicPr>
          <p:nvPr/>
        </p:nvPicPr>
        <p:blipFill>
          <a:blip r:embed="rId3">
            <a:extLst/>
          </a:blip>
          <a:srcRect t="48" b="48"/>
          <a:stretch>
            <a:fillRect/>
          </a:stretch>
        </p:blipFill>
        <p:spPr>
          <a:xfrm>
            <a:off x="14218428" y="5413234"/>
            <a:ext cx="6182693" cy="3112745"/>
          </a:xfrm>
          <a:prstGeom prst="rect">
            <a:avLst/>
          </a:prstGeom>
          <a:ln w="63500">
            <a:solidFill>
              <a:schemeClr val="accent2">
                <a:hueOff val="117482"/>
                <a:satOff val="11764"/>
                <a:lumOff val="17301"/>
              </a:schemeClr>
            </a:solidFill>
          </a:ln>
        </p:spPr>
      </p:pic>
      <p:pic>
        <p:nvPicPr>
          <p:cNvPr id="171" name="Image" descr="Image"/>
          <p:cNvPicPr>
            <a:picLocks noChangeAspect="1"/>
          </p:cNvPicPr>
          <p:nvPr/>
        </p:nvPicPr>
        <p:blipFill>
          <a:blip r:embed="rId4">
            <a:extLst/>
          </a:blip>
          <a:stretch>
            <a:fillRect/>
          </a:stretch>
        </p:blipFill>
        <p:spPr>
          <a:xfrm>
            <a:off x="19597495" y="7386350"/>
            <a:ext cx="2846736" cy="2280624"/>
          </a:xfrm>
          <a:prstGeom prst="rect">
            <a:avLst/>
          </a:prstGeom>
          <a:ln w="63500">
            <a:solidFill>
              <a:schemeClr val="accent2">
                <a:hueOff val="117482"/>
                <a:satOff val="11764"/>
                <a:lumOff val="17301"/>
              </a:schemeClr>
            </a:solidFill>
            <a:miter lim="400000"/>
          </a:ln>
        </p:spPr>
      </p:pic>
      <p:sp>
        <p:nvSpPr>
          <p:cNvPr id="172" name="Line"/>
          <p:cNvSpPr/>
          <p:nvPr/>
        </p:nvSpPr>
        <p:spPr>
          <a:xfrm flipV="1">
            <a:off x="21020862" y="8760342"/>
            <a:ext cx="1" cy="622301"/>
          </a:xfrm>
          <a:prstGeom prst="line">
            <a:avLst/>
          </a:prstGeom>
          <a:ln w="101600">
            <a:solidFill>
              <a:schemeClr val="accent2">
                <a:hueOff val="117482"/>
                <a:satOff val="11764"/>
                <a:lumOff val="17301"/>
              </a:schemeClr>
            </a:solidFill>
            <a:tailEnd type="triangle"/>
          </a:ln>
        </p:spPr>
        <p:txBody>
          <a:bodyPr lIns="45719" rIns="45719"/>
          <a:lstStyle/>
          <a:p>
            <a:pPr defTabSz="914400">
              <a:spcBef>
                <a:spcPts val="0"/>
              </a:spcBef>
              <a:defRPr sz="1800">
                <a:solidFill>
                  <a:schemeClr val="accent5">
                    <a:hueOff val="-8881752"/>
                    <a:lumOff val="-12984"/>
                  </a:schemeClr>
                </a:solidFill>
                <a:latin typeface="Verdana"/>
                <a:ea typeface="Verdana"/>
                <a:cs typeface="Verdana"/>
                <a:sym typeface="Verdana"/>
              </a:defRPr>
            </a:pPr>
            <a:endParaRPr/>
          </a:p>
        </p:txBody>
      </p:sp>
      <p:pic>
        <p:nvPicPr>
          <p:cNvPr id="173" name="Screen Shot 2016-08-04 at 3.04.09 PM.png" descr="Screen Shot 2016-08-04 at 3.04.09 PM.png"/>
          <p:cNvPicPr>
            <a:picLocks noChangeAspect="1"/>
          </p:cNvPicPr>
          <p:nvPr/>
        </p:nvPicPr>
        <p:blipFill>
          <a:blip r:embed="rId5">
            <a:extLst/>
          </a:blip>
          <a:stretch>
            <a:fillRect/>
          </a:stretch>
        </p:blipFill>
        <p:spPr>
          <a:xfrm>
            <a:off x="14215881" y="8833454"/>
            <a:ext cx="6099586" cy="3086101"/>
          </a:xfrm>
          <a:prstGeom prst="rect">
            <a:avLst/>
          </a:prstGeom>
          <a:ln w="63500">
            <a:solidFill>
              <a:schemeClr val="accent2">
                <a:hueOff val="117482"/>
                <a:satOff val="11764"/>
                <a:lumOff val="17301"/>
              </a:schemeClr>
            </a:solidFill>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lide Number"/>
          <p:cNvSpPr>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12</a:t>
            </a:fld>
            <a:endParaRPr/>
          </a:p>
        </p:txBody>
      </p:sp>
      <p:sp>
        <p:nvSpPr>
          <p:cNvPr id="176" name="Default operational mode for the MRS, not a parallel imaging mode.…"/>
          <p:cNvSpPr>
            <a:spLocks noGrp="1"/>
          </p:cNvSpPr>
          <p:nvPr>
            <p:ph type="body" idx="1"/>
          </p:nvPr>
        </p:nvSpPr>
        <p:spPr>
          <a:xfrm>
            <a:off x="1248833" y="1964266"/>
            <a:ext cx="13604380" cy="9296401"/>
          </a:xfrm>
          <a:prstGeom prst="rect">
            <a:avLst/>
          </a:prstGeom>
        </p:spPr>
        <p:txBody>
          <a:bodyPr/>
          <a:lstStyle/>
          <a:p>
            <a:pPr marL="590550" indent="-590550" defTabSz="767715">
              <a:spcBef>
                <a:spcPts val="900"/>
              </a:spcBef>
              <a:defRPr sz="4464"/>
            </a:pPr>
            <a:r>
              <a:t>Default operational mode for the MRS, not a parallel imaging mode.</a:t>
            </a:r>
          </a:p>
          <a:p>
            <a:pPr marL="590550" indent="-590550" defTabSz="767715">
              <a:spcBef>
                <a:spcPts val="900"/>
              </a:spcBef>
              <a:defRPr sz="4464">
                <a:latin typeface="Avenir Heavy"/>
                <a:ea typeface="Avenir Heavy"/>
                <a:cs typeface="Avenir Heavy"/>
                <a:sym typeface="Avenir Heavy"/>
              </a:defRPr>
            </a:pPr>
            <a:r>
              <a:t>Why is it useful?</a:t>
            </a:r>
          </a:p>
          <a:p>
            <a:pPr marL="1181100" lvl="1" indent="-590550" defTabSz="767715">
              <a:spcBef>
                <a:spcPts val="900"/>
              </a:spcBef>
              <a:defRPr sz="4464"/>
            </a:pPr>
            <a:r>
              <a:t>Improved the astrometric accuracy of the MRS observation</a:t>
            </a:r>
          </a:p>
          <a:p>
            <a:pPr marL="1181100" lvl="1" indent="-590550" defTabSz="767715">
              <a:spcBef>
                <a:spcPts val="900"/>
              </a:spcBef>
              <a:defRPr sz="4464"/>
            </a:pPr>
            <a:r>
              <a:t>Used to obtain additional science observations in an adjacent field of view</a:t>
            </a:r>
          </a:p>
          <a:p>
            <a:pPr marL="590550" indent="-590550" defTabSz="767715">
              <a:spcBef>
                <a:spcPts val="900"/>
              </a:spcBef>
              <a:defRPr sz="4464"/>
            </a:pPr>
            <a:r>
              <a:t>Should only be turned off if there are very bright targets in the imager field of view</a:t>
            </a:r>
          </a:p>
          <a:p>
            <a:pPr marL="590550" indent="-590550" defTabSz="767715">
              <a:spcBef>
                <a:spcPts val="900"/>
              </a:spcBef>
              <a:defRPr sz="4464"/>
            </a:pPr>
            <a:r>
              <a:t>Simultaneous imaging will not be available for the MRS time series observations</a:t>
            </a:r>
          </a:p>
        </p:txBody>
      </p:sp>
      <p:sp>
        <p:nvSpPr>
          <p:cNvPr id="177" name="MIRI MRS Simultaneous Imaging"/>
          <p:cNvSpPr>
            <a:spLocks noGrp="1"/>
          </p:cNvSpPr>
          <p:nvPr>
            <p:ph type="title"/>
          </p:nvPr>
        </p:nvSpPr>
        <p:spPr>
          <a:prstGeom prst="rect">
            <a:avLst/>
          </a:prstGeom>
        </p:spPr>
        <p:txBody>
          <a:bodyPr/>
          <a:lstStyle/>
          <a:p>
            <a:r>
              <a:t>MIRI MRS Simultaneous Imaging</a:t>
            </a:r>
          </a:p>
        </p:txBody>
      </p:sp>
      <p:pic>
        <p:nvPicPr>
          <p:cNvPr id="178" name="Picture1.png" descr="Picture1.png"/>
          <p:cNvPicPr>
            <a:picLocks noChangeAspect="1"/>
          </p:cNvPicPr>
          <p:nvPr/>
        </p:nvPicPr>
        <p:blipFill>
          <a:blip r:embed="rId2">
            <a:extLst/>
          </a:blip>
          <a:srcRect l="1369" t="1858" r="1369" b="1858"/>
          <a:stretch>
            <a:fillRect/>
          </a:stretch>
        </p:blipFill>
        <p:spPr>
          <a:xfrm>
            <a:off x="15452229" y="4357489"/>
            <a:ext cx="8201819" cy="6798667"/>
          </a:xfrm>
          <a:prstGeom prst="rect">
            <a:avLst/>
          </a:prstGeom>
          <a:ln w="63500">
            <a:solidFill>
              <a:schemeClr val="accent2">
                <a:lumOff val="10634"/>
              </a:schemeClr>
            </a:solidFill>
            <a:miter lim="400000"/>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Slide Number"/>
          <p:cNvSpPr>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13</a:t>
            </a:fld>
            <a:endParaRPr/>
          </a:p>
        </p:txBody>
      </p:sp>
      <p:sp>
        <p:nvSpPr>
          <p:cNvPr id="181" name="Several decision processes are described in the J-Dox:…"/>
          <p:cNvSpPr>
            <a:spLocks noGrp="1"/>
          </p:cNvSpPr>
          <p:nvPr>
            <p:ph type="body" idx="1"/>
          </p:nvPr>
        </p:nvSpPr>
        <p:spPr>
          <a:prstGeom prst="rect">
            <a:avLst/>
          </a:prstGeom>
        </p:spPr>
        <p:txBody>
          <a:bodyPr/>
          <a:lstStyle>
            <a:lvl2pPr>
              <a:defRPr u="sng">
                <a:hlinkClick r:id="rId2"/>
              </a:defRPr>
            </a:lvl2pPr>
          </a:lstStyle>
          <a:p>
            <a:r>
              <a:t>Several decision processes are described in the J-Dox:</a:t>
            </a:r>
          </a:p>
          <a:p>
            <a:pPr lvl="1">
              <a:defRPr u="none"/>
            </a:pPr>
            <a:r>
              <a:rPr u="sng">
                <a:hlinkClick r:id="rId2"/>
              </a:rPr>
              <a:t>https://jwst-docs.stsci.edu/jwst-recommended-observing-strategies</a:t>
            </a:r>
          </a:p>
        </p:txBody>
      </p:sp>
      <p:sp>
        <p:nvSpPr>
          <p:cNvPr id="182" name="Need help making a decision?"/>
          <p:cNvSpPr>
            <a:spLocks noGrp="1"/>
          </p:cNvSpPr>
          <p:nvPr>
            <p:ph type="title"/>
          </p:nvPr>
        </p:nvSpPr>
        <p:spPr>
          <a:prstGeom prst="rect">
            <a:avLst/>
          </a:prstGeom>
        </p:spPr>
        <p:txBody>
          <a:bodyPr/>
          <a:lstStyle/>
          <a:p>
            <a:r>
              <a:t>Need help making a decision?</a:t>
            </a:r>
          </a:p>
        </p:txBody>
      </p:sp>
      <p:pic>
        <p:nvPicPr>
          <p:cNvPr id="183" name="Screen Shot 2020-01-07 at 2.03.38 PM.png" descr="Screen Shot 2020-01-07 at 2.03.38 PM.png"/>
          <p:cNvPicPr>
            <a:picLocks noChangeAspect="1"/>
          </p:cNvPicPr>
          <p:nvPr/>
        </p:nvPicPr>
        <p:blipFill>
          <a:blip r:embed="rId3">
            <a:extLst/>
          </a:blip>
          <a:srcRect r="721"/>
          <a:stretch>
            <a:fillRect/>
          </a:stretch>
        </p:blipFill>
        <p:spPr>
          <a:xfrm>
            <a:off x="2017419" y="4734123"/>
            <a:ext cx="15067731" cy="7970976"/>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Slide Number"/>
          <p:cNvSpPr>
            <a:spLocks noGrp="1"/>
          </p:cNvSpPr>
          <p:nvPr>
            <p:ph type="sldNum" sz="quarter" idx="2"/>
          </p:nvPr>
        </p:nvSpPr>
        <p:spPr>
          <a:xfrm>
            <a:off x="23344124" y="12839700"/>
            <a:ext cx="339853" cy="622300"/>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2</a:t>
            </a:fld>
            <a:endParaRPr/>
          </a:p>
        </p:txBody>
      </p:sp>
      <p:sp>
        <p:nvSpPr>
          <p:cNvPr id="70" name="NIRSpec IFU Target Acquisition"/>
          <p:cNvSpPr>
            <a:spLocks noGrp="1"/>
          </p:cNvSpPr>
          <p:nvPr>
            <p:ph type="title"/>
          </p:nvPr>
        </p:nvSpPr>
        <p:spPr>
          <a:prstGeom prst="rect">
            <a:avLst/>
          </a:prstGeom>
        </p:spPr>
        <p:txBody>
          <a:bodyPr/>
          <a:lstStyle/>
          <a:p>
            <a:r>
              <a:t>NIRSpec IFU Target Acquisition</a:t>
            </a:r>
          </a:p>
        </p:txBody>
      </p:sp>
      <p:sp>
        <p:nvSpPr>
          <p:cNvPr id="71" name="Initial Slew to Target"/>
          <p:cNvSpPr/>
          <p:nvPr/>
        </p:nvSpPr>
        <p:spPr>
          <a:xfrm>
            <a:off x="2407239" y="3001689"/>
            <a:ext cx="5586017" cy="1115518"/>
          </a:xfrm>
          <a:prstGeom prst="rect">
            <a:avLst/>
          </a:prstGeom>
          <a:solidFill>
            <a:schemeClr val="accent1">
              <a:lumOff val="-12591"/>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marL="114300" marR="165100" algn="ctr">
              <a:lnSpc>
                <a:spcPct val="80000"/>
              </a:lnSpc>
              <a:spcBef>
                <a:spcPts val="0"/>
              </a:spcBef>
              <a:defRPr sz="3200">
                <a:solidFill>
                  <a:srgbClr val="FFFFFF"/>
                </a:solidFill>
              </a:defRPr>
            </a:lvl1pPr>
          </a:lstStyle>
          <a:p>
            <a:r>
              <a:t>Initial Slew to Target</a:t>
            </a:r>
          </a:p>
        </p:txBody>
      </p:sp>
      <p:sp>
        <p:nvSpPr>
          <p:cNvPr id="72" name="Guide Star Acquisition"/>
          <p:cNvSpPr/>
          <p:nvPr/>
        </p:nvSpPr>
        <p:spPr>
          <a:xfrm>
            <a:off x="2407239" y="5582623"/>
            <a:ext cx="5586017" cy="1115517"/>
          </a:xfrm>
          <a:prstGeom prst="rect">
            <a:avLst/>
          </a:prstGeom>
          <a:solidFill>
            <a:schemeClr val="accent1">
              <a:lumOff val="-12591"/>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marL="114300" marR="165100" algn="ctr">
              <a:lnSpc>
                <a:spcPct val="80000"/>
              </a:lnSpc>
              <a:spcBef>
                <a:spcPts val="0"/>
              </a:spcBef>
              <a:defRPr sz="3200">
                <a:solidFill>
                  <a:srgbClr val="FFFFFF"/>
                </a:solidFill>
              </a:defRPr>
            </a:lvl1pPr>
          </a:lstStyle>
          <a:p>
            <a:r>
              <a:t>Guide Star Acquisition</a:t>
            </a:r>
          </a:p>
        </p:txBody>
      </p:sp>
      <p:sp>
        <p:nvSpPr>
          <p:cNvPr id="73" name="NIRSpec Target Acquisition"/>
          <p:cNvSpPr/>
          <p:nvPr/>
        </p:nvSpPr>
        <p:spPr>
          <a:xfrm>
            <a:off x="2407239" y="8163557"/>
            <a:ext cx="5586017" cy="1115517"/>
          </a:xfrm>
          <a:prstGeom prst="rect">
            <a:avLst/>
          </a:prstGeom>
          <a:solidFill>
            <a:schemeClr val="accent1">
              <a:lumOff val="-12591"/>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marL="114300" marR="165100" algn="ctr">
              <a:lnSpc>
                <a:spcPct val="80000"/>
              </a:lnSpc>
              <a:spcBef>
                <a:spcPts val="0"/>
              </a:spcBef>
              <a:defRPr sz="3200">
                <a:solidFill>
                  <a:srgbClr val="FFFFFF"/>
                </a:solidFill>
              </a:defRPr>
            </a:lvl1pPr>
          </a:lstStyle>
          <a:p>
            <a:r>
              <a:t>NIRSpec Target Acquisition</a:t>
            </a:r>
          </a:p>
        </p:txBody>
      </p:sp>
      <p:sp>
        <p:nvSpPr>
          <p:cNvPr id="74" name="Science Observations"/>
          <p:cNvSpPr/>
          <p:nvPr/>
        </p:nvSpPr>
        <p:spPr>
          <a:xfrm>
            <a:off x="2407239" y="10821441"/>
            <a:ext cx="5586017" cy="1115518"/>
          </a:xfrm>
          <a:prstGeom prst="rect">
            <a:avLst/>
          </a:prstGeom>
          <a:solidFill>
            <a:schemeClr val="accent1">
              <a:lumOff val="-12591"/>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marL="114300" marR="165100" algn="ctr">
              <a:lnSpc>
                <a:spcPct val="80000"/>
              </a:lnSpc>
              <a:spcBef>
                <a:spcPts val="0"/>
              </a:spcBef>
              <a:defRPr sz="3200">
                <a:solidFill>
                  <a:srgbClr val="FFFFFF"/>
                </a:solidFill>
              </a:defRPr>
            </a:lvl1pPr>
          </a:lstStyle>
          <a:p>
            <a:r>
              <a:t>Science Observations</a:t>
            </a:r>
          </a:p>
        </p:txBody>
      </p:sp>
      <p:sp>
        <p:nvSpPr>
          <p:cNvPr id="75" name="About 30 min duration…"/>
          <p:cNvSpPr/>
          <p:nvPr/>
        </p:nvSpPr>
        <p:spPr>
          <a:xfrm>
            <a:off x="11373439" y="2515964"/>
            <a:ext cx="8904884" cy="2086968"/>
          </a:xfrm>
          <a:prstGeom prst="rect">
            <a:avLst/>
          </a:prstGeom>
          <a:solidFill>
            <a:schemeClr val="accent2">
              <a:lumOff val="10634"/>
            </a:schemeClr>
          </a:solidFill>
          <a:ln w="12700">
            <a:miter lim="400000"/>
          </a:ln>
          <a:extLst>
            <a:ext uri="{C572A759-6A51-4108-AA02-DFA0A04FC94B}">
              <ma14:wrappingTextBoxFlag xmlns:ma14="http://schemas.microsoft.com/office/mac/drawingml/2011/main" xmlns="" val="1"/>
            </a:ext>
          </a:extLst>
        </p:spPr>
        <p:txBody>
          <a:bodyPr lIns="0" tIns="0" rIns="0" bIns="0" anchor="ctr"/>
          <a:lstStyle/>
          <a:p>
            <a:pPr marL="520700" marR="165100" indent="-317500">
              <a:lnSpc>
                <a:spcPct val="80000"/>
              </a:lnSpc>
              <a:spcBef>
                <a:spcPts val="0"/>
              </a:spcBef>
              <a:buSzPct val="100000"/>
              <a:buChar char="‣"/>
              <a:defRPr sz="3200">
                <a:solidFill>
                  <a:srgbClr val="FFFFFF"/>
                </a:solidFill>
              </a:defRPr>
            </a:pPr>
            <a:r>
              <a:t>About 30 min duration</a:t>
            </a:r>
          </a:p>
          <a:p>
            <a:pPr marL="520700" marR="165100" indent="-317500">
              <a:lnSpc>
                <a:spcPct val="80000"/>
              </a:lnSpc>
              <a:spcBef>
                <a:spcPts val="0"/>
              </a:spcBef>
              <a:buSzPct val="100000"/>
              <a:buChar char="‣"/>
              <a:defRPr sz="3200">
                <a:solidFill>
                  <a:srgbClr val="FFFFFF"/>
                </a:solidFill>
              </a:defRPr>
            </a:pPr>
            <a:r>
              <a:t>Star trackers and  gyros</a:t>
            </a:r>
          </a:p>
          <a:p>
            <a:pPr marL="520700" marR="165100" indent="-317500">
              <a:lnSpc>
                <a:spcPct val="80000"/>
              </a:lnSpc>
              <a:spcBef>
                <a:spcPts val="0"/>
              </a:spcBef>
              <a:buSzPct val="100000"/>
              <a:buChar char="‣"/>
              <a:defRPr sz="3200">
                <a:solidFill>
                  <a:srgbClr val="FFFFFF"/>
                </a:solidFill>
              </a:defRPr>
            </a:pPr>
            <a:r>
              <a:t>~11” 1σ radial coarse pointing accuracy</a:t>
            </a:r>
          </a:p>
        </p:txBody>
      </p:sp>
      <p:sp>
        <p:nvSpPr>
          <p:cNvPr id="76" name="5 min duration…"/>
          <p:cNvSpPr/>
          <p:nvPr/>
        </p:nvSpPr>
        <p:spPr>
          <a:xfrm>
            <a:off x="11373439" y="4930855"/>
            <a:ext cx="8904884" cy="2419053"/>
          </a:xfrm>
          <a:prstGeom prst="rect">
            <a:avLst/>
          </a:prstGeom>
          <a:solidFill>
            <a:schemeClr val="accent2">
              <a:lumOff val="10634"/>
            </a:schemeClr>
          </a:solidFill>
          <a:ln w="12700">
            <a:miter lim="400000"/>
          </a:ln>
          <a:extLst>
            <a:ext uri="{C572A759-6A51-4108-AA02-DFA0A04FC94B}">
              <ma14:wrappingTextBoxFlag xmlns:ma14="http://schemas.microsoft.com/office/mac/drawingml/2011/main" xmlns="" val="1"/>
            </a:ext>
          </a:extLst>
        </p:spPr>
        <p:txBody>
          <a:bodyPr lIns="0" tIns="0" rIns="0" bIns="0" anchor="ctr"/>
          <a:lstStyle/>
          <a:p>
            <a:pPr marL="520700" marR="165100" indent="-317500">
              <a:lnSpc>
                <a:spcPct val="80000"/>
              </a:lnSpc>
              <a:spcBef>
                <a:spcPts val="0"/>
              </a:spcBef>
              <a:buSzPct val="100000"/>
              <a:buChar char="‣"/>
              <a:defRPr sz="3200">
                <a:solidFill>
                  <a:srgbClr val="FFFFFF"/>
                </a:solidFill>
              </a:defRPr>
            </a:pPr>
            <a:r>
              <a:t>5 min duration</a:t>
            </a:r>
          </a:p>
          <a:p>
            <a:pPr marL="520700" marR="165100" indent="-317500">
              <a:lnSpc>
                <a:spcPct val="80000"/>
              </a:lnSpc>
              <a:spcBef>
                <a:spcPts val="0"/>
              </a:spcBef>
              <a:buSzPct val="100000"/>
              <a:buChar char="‣"/>
              <a:defRPr sz="3200">
                <a:solidFill>
                  <a:srgbClr val="FFFFFF"/>
                </a:solidFill>
              </a:defRPr>
            </a:pPr>
            <a:r>
              <a:t>Fine Guidance Sensor</a:t>
            </a:r>
          </a:p>
          <a:p>
            <a:pPr marL="520700" marR="165100" indent="-317500">
              <a:lnSpc>
                <a:spcPct val="80000"/>
              </a:lnSpc>
              <a:spcBef>
                <a:spcPts val="0"/>
              </a:spcBef>
              <a:buSzPct val="100000"/>
              <a:buChar char="‣"/>
              <a:defRPr sz="3200">
                <a:solidFill>
                  <a:srgbClr val="FFFFFF"/>
                </a:solidFill>
              </a:defRPr>
            </a:pPr>
            <a:r>
              <a:t>~0.10” 1σ radial fine pointing accuracy</a:t>
            </a:r>
          </a:p>
          <a:p>
            <a:pPr marL="520700" marR="165100" indent="-317500">
              <a:lnSpc>
                <a:spcPct val="80000"/>
              </a:lnSpc>
              <a:spcBef>
                <a:spcPts val="0"/>
              </a:spcBef>
              <a:buSzPct val="100000"/>
              <a:buChar char="‣"/>
              <a:defRPr sz="3200">
                <a:solidFill>
                  <a:srgbClr val="FFFFFF"/>
                </a:solidFill>
              </a:defRPr>
            </a:pPr>
            <a:r>
              <a:t>0.007” radial stability</a:t>
            </a:r>
          </a:p>
        </p:txBody>
      </p:sp>
      <p:sp>
        <p:nvSpPr>
          <p:cNvPr id="77" name="~8-15 minutes overhead (WATA) or about 30 min (MSATA)…"/>
          <p:cNvSpPr/>
          <p:nvPr/>
        </p:nvSpPr>
        <p:spPr>
          <a:xfrm>
            <a:off x="11373439" y="7677832"/>
            <a:ext cx="8904884" cy="2086968"/>
          </a:xfrm>
          <a:prstGeom prst="rect">
            <a:avLst/>
          </a:prstGeom>
          <a:solidFill>
            <a:schemeClr val="accent2">
              <a:lumOff val="10634"/>
            </a:schemeClr>
          </a:solidFill>
          <a:ln w="12700">
            <a:miter lim="400000"/>
          </a:ln>
          <a:extLst>
            <a:ext uri="{C572A759-6A51-4108-AA02-DFA0A04FC94B}">
              <ma14:wrappingTextBoxFlag xmlns:ma14="http://schemas.microsoft.com/office/mac/drawingml/2011/main" xmlns="" val="1"/>
            </a:ext>
          </a:extLst>
        </p:spPr>
        <p:txBody>
          <a:bodyPr lIns="0" tIns="0" rIns="0" bIns="0" anchor="ctr"/>
          <a:lstStyle/>
          <a:p>
            <a:pPr marL="520700" marR="165100" indent="-317500">
              <a:lnSpc>
                <a:spcPct val="80000"/>
              </a:lnSpc>
              <a:spcBef>
                <a:spcPts val="0"/>
              </a:spcBef>
              <a:buSzPct val="100000"/>
              <a:buChar char="‣"/>
              <a:defRPr sz="3200">
                <a:solidFill>
                  <a:srgbClr val="FFFFFF"/>
                </a:solidFill>
              </a:defRPr>
            </a:pPr>
            <a:r>
              <a:t>~8-15 minutes overhead (WATA) or about 30 min (MSATA)</a:t>
            </a:r>
          </a:p>
          <a:p>
            <a:pPr marL="520700" marR="165100" indent="-317500">
              <a:lnSpc>
                <a:spcPct val="80000"/>
              </a:lnSpc>
              <a:spcBef>
                <a:spcPts val="0"/>
              </a:spcBef>
              <a:buSzPct val="100000"/>
              <a:buChar char="‣"/>
              <a:defRPr sz="3200">
                <a:solidFill>
                  <a:srgbClr val="FFFFFF"/>
                </a:solidFill>
              </a:defRPr>
            </a:pPr>
            <a:r>
              <a:t>~0.02” 1σ radial pointing accuracy</a:t>
            </a:r>
          </a:p>
        </p:txBody>
      </p:sp>
      <p:sp>
        <p:nvSpPr>
          <p:cNvPr id="78" name="~6-8 milli-arcsec relative accuracy (radial) between dither and mosaic positions within a single visit"/>
          <p:cNvSpPr/>
          <p:nvPr/>
        </p:nvSpPr>
        <p:spPr>
          <a:xfrm>
            <a:off x="11373439" y="10335716"/>
            <a:ext cx="8904884" cy="2086968"/>
          </a:xfrm>
          <a:prstGeom prst="rect">
            <a:avLst/>
          </a:prstGeom>
          <a:solidFill>
            <a:schemeClr val="accent2">
              <a:lumOff val="10634"/>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marL="520700" marR="165100" indent="-317500">
              <a:lnSpc>
                <a:spcPct val="80000"/>
              </a:lnSpc>
              <a:spcBef>
                <a:spcPts val="0"/>
              </a:spcBef>
              <a:buSzPct val="100000"/>
              <a:buChar char="‣"/>
              <a:defRPr sz="3200">
                <a:solidFill>
                  <a:srgbClr val="FFFFFF"/>
                </a:solidFill>
              </a:defRPr>
            </a:lvl1pPr>
          </a:lstStyle>
          <a:p>
            <a:r>
              <a:t>~6-8 milli-arcsec relative accuracy (radial) between dither and mosaic positions within a single visit</a:t>
            </a:r>
          </a:p>
        </p:txBody>
      </p:sp>
      <p:sp>
        <p:nvSpPr>
          <p:cNvPr id="79" name="Line"/>
          <p:cNvSpPr/>
          <p:nvPr/>
        </p:nvSpPr>
        <p:spPr>
          <a:xfrm>
            <a:off x="5122968" y="4097435"/>
            <a:ext cx="5557" cy="1492607"/>
          </a:xfrm>
          <a:prstGeom prst="line">
            <a:avLst/>
          </a:prstGeom>
          <a:ln w="76200">
            <a:solidFill>
              <a:schemeClr val="accent5">
                <a:lumOff val="13067"/>
              </a:schemeClr>
            </a:solidFill>
            <a:miter lim="400000"/>
            <a:tailEnd type="triangle"/>
          </a:ln>
        </p:spPr>
        <p:txBody>
          <a:bodyPr lIns="0" tIns="0" rIns="0" bIns="0" anchor="ctr"/>
          <a:lstStyle/>
          <a:p>
            <a:pPr algn="ctr">
              <a:spcBef>
                <a:spcPts val="0"/>
              </a:spcBef>
              <a:defRPr sz="3200">
                <a:solidFill>
                  <a:srgbClr val="FFFFFF"/>
                </a:solidFill>
              </a:defRPr>
            </a:pPr>
            <a:endParaRPr/>
          </a:p>
        </p:txBody>
      </p:sp>
      <p:sp>
        <p:nvSpPr>
          <p:cNvPr id="80" name="Line"/>
          <p:cNvSpPr/>
          <p:nvPr/>
        </p:nvSpPr>
        <p:spPr>
          <a:xfrm>
            <a:off x="7975600" y="3556000"/>
            <a:ext cx="3415496" cy="0"/>
          </a:xfrm>
          <a:prstGeom prst="line">
            <a:avLst/>
          </a:prstGeom>
          <a:ln w="76200">
            <a:solidFill>
              <a:schemeClr val="accent5">
                <a:lumOff val="13067"/>
              </a:schemeClr>
            </a:solidFill>
            <a:miter lim="400000"/>
          </a:ln>
        </p:spPr>
        <p:txBody>
          <a:bodyPr lIns="0" tIns="0" rIns="0" bIns="0" anchor="ctr"/>
          <a:lstStyle/>
          <a:p>
            <a:pPr algn="ctr">
              <a:spcBef>
                <a:spcPts val="0"/>
              </a:spcBef>
              <a:defRPr sz="3200">
                <a:solidFill>
                  <a:srgbClr val="FFFFFF"/>
                </a:solidFill>
              </a:defRPr>
            </a:pPr>
            <a:endParaRPr/>
          </a:p>
        </p:txBody>
      </p:sp>
      <p:sp>
        <p:nvSpPr>
          <p:cNvPr id="81" name="Line"/>
          <p:cNvSpPr/>
          <p:nvPr/>
        </p:nvSpPr>
        <p:spPr>
          <a:xfrm>
            <a:off x="5122967" y="6697691"/>
            <a:ext cx="5558" cy="1492607"/>
          </a:xfrm>
          <a:prstGeom prst="line">
            <a:avLst/>
          </a:prstGeom>
          <a:ln w="76200">
            <a:solidFill>
              <a:schemeClr val="accent5">
                <a:lumOff val="13067"/>
              </a:schemeClr>
            </a:solidFill>
            <a:miter lim="400000"/>
            <a:tailEnd type="triangle"/>
          </a:ln>
        </p:spPr>
        <p:txBody>
          <a:bodyPr lIns="0" tIns="0" rIns="0" bIns="0" anchor="ctr"/>
          <a:lstStyle/>
          <a:p>
            <a:pPr algn="ctr">
              <a:spcBef>
                <a:spcPts val="0"/>
              </a:spcBef>
              <a:defRPr sz="3200">
                <a:solidFill>
                  <a:srgbClr val="FFFFFF"/>
                </a:solidFill>
              </a:defRPr>
            </a:pPr>
            <a:endParaRPr/>
          </a:p>
        </p:txBody>
      </p:sp>
      <p:sp>
        <p:nvSpPr>
          <p:cNvPr id="82" name="Line"/>
          <p:cNvSpPr/>
          <p:nvPr/>
        </p:nvSpPr>
        <p:spPr>
          <a:xfrm flipH="1">
            <a:off x="5128524" y="9268984"/>
            <a:ext cx="5607" cy="1521571"/>
          </a:xfrm>
          <a:prstGeom prst="line">
            <a:avLst/>
          </a:prstGeom>
          <a:ln w="76200">
            <a:solidFill>
              <a:schemeClr val="accent5">
                <a:lumOff val="13067"/>
              </a:schemeClr>
            </a:solidFill>
            <a:miter lim="400000"/>
            <a:tailEnd type="triangle"/>
          </a:ln>
        </p:spPr>
        <p:txBody>
          <a:bodyPr lIns="0" tIns="0" rIns="0" bIns="0" anchor="ctr"/>
          <a:lstStyle/>
          <a:p>
            <a:pPr algn="ctr">
              <a:spcBef>
                <a:spcPts val="0"/>
              </a:spcBef>
              <a:defRPr sz="3200">
                <a:solidFill>
                  <a:srgbClr val="FFFFFF"/>
                </a:solidFill>
              </a:defRPr>
            </a:pPr>
            <a:endParaRPr/>
          </a:p>
        </p:txBody>
      </p:sp>
      <p:sp>
        <p:nvSpPr>
          <p:cNvPr id="83" name="Line"/>
          <p:cNvSpPr/>
          <p:nvPr/>
        </p:nvSpPr>
        <p:spPr>
          <a:xfrm>
            <a:off x="7975600" y="6140381"/>
            <a:ext cx="3415496" cy="1"/>
          </a:xfrm>
          <a:prstGeom prst="line">
            <a:avLst/>
          </a:prstGeom>
          <a:ln w="76200">
            <a:solidFill>
              <a:schemeClr val="accent5">
                <a:lumOff val="13067"/>
              </a:schemeClr>
            </a:solidFill>
            <a:miter lim="400000"/>
          </a:ln>
        </p:spPr>
        <p:txBody>
          <a:bodyPr lIns="0" tIns="0" rIns="0" bIns="0" anchor="ctr"/>
          <a:lstStyle/>
          <a:p>
            <a:pPr algn="ctr">
              <a:spcBef>
                <a:spcPts val="0"/>
              </a:spcBef>
              <a:defRPr sz="3200">
                <a:solidFill>
                  <a:srgbClr val="FFFFFF"/>
                </a:solidFill>
              </a:defRPr>
            </a:pPr>
            <a:endParaRPr/>
          </a:p>
        </p:txBody>
      </p:sp>
      <p:sp>
        <p:nvSpPr>
          <p:cNvPr id="84" name="Line"/>
          <p:cNvSpPr/>
          <p:nvPr/>
        </p:nvSpPr>
        <p:spPr>
          <a:xfrm>
            <a:off x="7975600" y="8721315"/>
            <a:ext cx="3415496" cy="1"/>
          </a:xfrm>
          <a:prstGeom prst="line">
            <a:avLst/>
          </a:prstGeom>
          <a:ln w="76200">
            <a:solidFill>
              <a:schemeClr val="accent5">
                <a:lumOff val="13067"/>
              </a:schemeClr>
            </a:solidFill>
            <a:miter lim="400000"/>
          </a:ln>
        </p:spPr>
        <p:txBody>
          <a:bodyPr lIns="0" tIns="0" rIns="0" bIns="0" anchor="ctr"/>
          <a:lstStyle/>
          <a:p>
            <a:pPr algn="ctr">
              <a:spcBef>
                <a:spcPts val="0"/>
              </a:spcBef>
              <a:defRPr sz="3200">
                <a:solidFill>
                  <a:srgbClr val="FFFFFF"/>
                </a:solidFill>
              </a:defRPr>
            </a:pPr>
            <a:endParaRPr/>
          </a:p>
        </p:txBody>
      </p:sp>
      <p:sp>
        <p:nvSpPr>
          <p:cNvPr id="85" name="Line"/>
          <p:cNvSpPr/>
          <p:nvPr/>
        </p:nvSpPr>
        <p:spPr>
          <a:xfrm>
            <a:off x="7975600" y="11379200"/>
            <a:ext cx="3415496" cy="0"/>
          </a:xfrm>
          <a:prstGeom prst="line">
            <a:avLst/>
          </a:prstGeom>
          <a:ln w="76200">
            <a:solidFill>
              <a:schemeClr val="accent5">
                <a:lumOff val="13067"/>
              </a:schemeClr>
            </a:solidFill>
            <a:miter lim="400000"/>
          </a:ln>
        </p:spPr>
        <p:txBody>
          <a:bodyPr lIns="0" tIns="0" rIns="0" bIns="0" anchor="ctr"/>
          <a:lstStyle/>
          <a:p>
            <a:pPr algn="ctr">
              <a:spcBef>
                <a:spcPts val="0"/>
              </a:spcBef>
              <a:defRPr sz="3200">
                <a:solidFill>
                  <a:srgbClr val="FFFFFF"/>
                </a:solidFill>
              </a:defRPr>
            </a:pPr>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Slide Number"/>
          <p:cNvSpPr>
            <a:spLocks noGrp="1"/>
          </p:cNvSpPr>
          <p:nvPr>
            <p:ph type="sldNum" sz="quarter" idx="2"/>
          </p:nvPr>
        </p:nvSpPr>
        <p:spPr>
          <a:xfrm>
            <a:off x="23344124" y="12839700"/>
            <a:ext cx="339853" cy="622300"/>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3</a:t>
            </a:fld>
            <a:endParaRPr/>
          </a:p>
        </p:txBody>
      </p:sp>
      <p:sp>
        <p:nvSpPr>
          <p:cNvPr id="88" name="NIRSpec IFU Target Acquisition"/>
          <p:cNvSpPr>
            <a:spLocks noGrp="1"/>
          </p:cNvSpPr>
          <p:nvPr>
            <p:ph type="title"/>
          </p:nvPr>
        </p:nvSpPr>
        <p:spPr>
          <a:prstGeom prst="rect">
            <a:avLst/>
          </a:prstGeom>
        </p:spPr>
        <p:txBody>
          <a:bodyPr/>
          <a:lstStyle/>
          <a:p>
            <a:r>
              <a:t>NIRSpec IFU Target Acquisition</a:t>
            </a:r>
          </a:p>
        </p:txBody>
      </p:sp>
      <p:sp>
        <p:nvSpPr>
          <p:cNvPr id="89" name="NONE"/>
          <p:cNvSpPr/>
          <p:nvPr/>
        </p:nvSpPr>
        <p:spPr>
          <a:xfrm>
            <a:off x="959439" y="3919215"/>
            <a:ext cx="4433492" cy="1115517"/>
          </a:xfrm>
          <a:prstGeom prst="rect">
            <a:avLst/>
          </a:prstGeom>
          <a:solidFill>
            <a:schemeClr val="accent1">
              <a:lumOff val="-12591"/>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marL="114300" marR="165100" algn="ctr">
              <a:lnSpc>
                <a:spcPct val="80000"/>
              </a:lnSpc>
              <a:spcBef>
                <a:spcPts val="0"/>
              </a:spcBef>
              <a:defRPr sz="3200">
                <a:solidFill>
                  <a:srgbClr val="FFFFFF"/>
                </a:solidFill>
              </a:defRPr>
            </a:lvl1pPr>
          </a:lstStyle>
          <a:p>
            <a:r>
              <a:t>NONE</a:t>
            </a:r>
          </a:p>
        </p:txBody>
      </p:sp>
      <p:sp>
        <p:nvSpPr>
          <p:cNvPr id="90" name="WATA"/>
          <p:cNvSpPr/>
          <p:nvPr/>
        </p:nvSpPr>
        <p:spPr>
          <a:xfrm>
            <a:off x="5674314" y="3919215"/>
            <a:ext cx="6738542" cy="1115517"/>
          </a:xfrm>
          <a:prstGeom prst="rect">
            <a:avLst/>
          </a:prstGeom>
          <a:solidFill>
            <a:schemeClr val="accent1">
              <a:lumOff val="-12591"/>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marL="114300" marR="165100" algn="ctr">
              <a:lnSpc>
                <a:spcPct val="80000"/>
              </a:lnSpc>
              <a:spcBef>
                <a:spcPts val="0"/>
              </a:spcBef>
              <a:defRPr sz="3200">
                <a:solidFill>
                  <a:srgbClr val="FFFFFF"/>
                </a:solidFill>
              </a:defRPr>
            </a:lvl1pPr>
          </a:lstStyle>
          <a:p>
            <a:r>
              <a:t>WATA</a:t>
            </a:r>
          </a:p>
        </p:txBody>
      </p:sp>
      <p:sp>
        <p:nvSpPr>
          <p:cNvPr id="91" name="MSATA"/>
          <p:cNvSpPr/>
          <p:nvPr/>
        </p:nvSpPr>
        <p:spPr>
          <a:xfrm>
            <a:off x="12694239" y="3919215"/>
            <a:ext cx="6729017" cy="1115517"/>
          </a:xfrm>
          <a:prstGeom prst="rect">
            <a:avLst/>
          </a:prstGeom>
          <a:solidFill>
            <a:schemeClr val="accent1">
              <a:lumOff val="-12591"/>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marL="114300" marR="165100" algn="ctr">
              <a:lnSpc>
                <a:spcPct val="80000"/>
              </a:lnSpc>
              <a:spcBef>
                <a:spcPts val="0"/>
              </a:spcBef>
              <a:defRPr sz="3200">
                <a:solidFill>
                  <a:srgbClr val="FFFFFF"/>
                </a:solidFill>
              </a:defRPr>
            </a:lvl1pPr>
          </a:lstStyle>
          <a:p>
            <a:r>
              <a:t>MSATA</a:t>
            </a:r>
          </a:p>
        </p:txBody>
      </p:sp>
      <p:sp>
        <p:nvSpPr>
          <p:cNvPr id="92" name="VERIFY-ONLY"/>
          <p:cNvSpPr/>
          <p:nvPr/>
        </p:nvSpPr>
        <p:spPr>
          <a:xfrm>
            <a:off x="19704639" y="3919215"/>
            <a:ext cx="4432301" cy="1115517"/>
          </a:xfrm>
          <a:prstGeom prst="rect">
            <a:avLst/>
          </a:prstGeom>
          <a:solidFill>
            <a:schemeClr val="accent1">
              <a:lumOff val="-12591"/>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marL="114300" marR="165100" algn="ctr">
              <a:lnSpc>
                <a:spcPct val="80000"/>
              </a:lnSpc>
              <a:spcBef>
                <a:spcPts val="0"/>
              </a:spcBef>
              <a:defRPr sz="3200">
                <a:solidFill>
                  <a:srgbClr val="FFFFFF"/>
                </a:solidFill>
              </a:defRPr>
            </a:lvl1pPr>
          </a:lstStyle>
          <a:p>
            <a:r>
              <a:t>VERIFY-ONLY</a:t>
            </a:r>
          </a:p>
        </p:txBody>
      </p:sp>
      <p:sp>
        <p:nvSpPr>
          <p:cNvPr id="93" name="Ref star must not have brighter source within 2”"/>
          <p:cNvSpPr/>
          <p:nvPr/>
        </p:nvSpPr>
        <p:spPr>
          <a:xfrm>
            <a:off x="5674270" y="9319121"/>
            <a:ext cx="13737234" cy="764977"/>
          </a:xfrm>
          <a:prstGeom prst="rect">
            <a:avLst/>
          </a:prstGeom>
          <a:solidFill>
            <a:schemeClr val="accent4">
              <a:hueOff val="-3600000"/>
              <a:lumOff val="-20194"/>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marL="520700" marR="165100" indent="-317500">
              <a:lnSpc>
                <a:spcPct val="80000"/>
              </a:lnSpc>
              <a:spcBef>
                <a:spcPts val="0"/>
              </a:spcBef>
              <a:buSzPct val="100000"/>
              <a:buChar char="‣"/>
              <a:defRPr sz="3200">
                <a:solidFill>
                  <a:srgbClr val="FFFFFF"/>
                </a:solidFill>
              </a:defRPr>
            </a:lvl1pPr>
          </a:lstStyle>
          <a:p>
            <a:r>
              <a:t>Ref star must not have brighter source within 2”</a:t>
            </a:r>
          </a:p>
        </p:txBody>
      </p:sp>
      <p:sp>
        <p:nvSpPr>
          <p:cNvPr id="94" name="Methods:"/>
          <p:cNvSpPr txBox="1"/>
          <p:nvPr/>
        </p:nvSpPr>
        <p:spPr>
          <a:xfrm>
            <a:off x="10841888" y="2628899"/>
            <a:ext cx="2700224" cy="939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r>
              <a:t>Methods:</a:t>
            </a:r>
          </a:p>
        </p:txBody>
      </p:sp>
      <p:sp>
        <p:nvSpPr>
          <p:cNvPr id="95" name="Reference Star Suitability:"/>
          <p:cNvSpPr txBox="1"/>
          <p:nvPr/>
        </p:nvSpPr>
        <p:spPr>
          <a:xfrm>
            <a:off x="9223196" y="8234536"/>
            <a:ext cx="7055207" cy="939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r>
              <a:t>Reference Star Suitability:</a:t>
            </a:r>
          </a:p>
        </p:txBody>
      </p:sp>
      <p:sp>
        <p:nvSpPr>
          <p:cNvPr id="96" name="JWST FGS pointing accuracy (radial σ=0.10”)"/>
          <p:cNvSpPr/>
          <p:nvPr/>
        </p:nvSpPr>
        <p:spPr>
          <a:xfrm>
            <a:off x="959439" y="5179516"/>
            <a:ext cx="4433492" cy="1587038"/>
          </a:xfrm>
          <a:prstGeom prst="rect">
            <a:avLst/>
          </a:prstGeom>
          <a:solidFill>
            <a:schemeClr val="accent2">
              <a:lumOff val="10634"/>
            </a:schemeClr>
          </a:solidFill>
          <a:ln w="12700">
            <a:miter lim="400000"/>
          </a:ln>
          <a:extLst>
            <a:ext uri="{C572A759-6A51-4108-AA02-DFA0A04FC94B}">
              <ma14:wrappingTextBoxFlag xmlns:ma14="http://schemas.microsoft.com/office/mac/drawingml/2011/main" xmlns="" val="1"/>
            </a:ext>
          </a:extLst>
        </p:spPr>
        <p:txBody>
          <a:bodyPr lIns="0" tIns="0" rIns="0" bIns="0"/>
          <a:lstStyle>
            <a:lvl1pPr marL="520700" marR="165100" indent="-317500">
              <a:lnSpc>
                <a:spcPct val="80000"/>
              </a:lnSpc>
              <a:spcBef>
                <a:spcPts val="0"/>
              </a:spcBef>
              <a:buSzPct val="100000"/>
              <a:buChar char="‣"/>
              <a:defRPr sz="3200">
                <a:solidFill>
                  <a:srgbClr val="FFFFFF"/>
                </a:solidFill>
              </a:defRPr>
            </a:lvl1pPr>
          </a:lstStyle>
          <a:p>
            <a:r>
              <a:t>JWST FGS pointing accuracy (radial σ=0.10”)</a:t>
            </a:r>
          </a:p>
        </p:txBody>
      </p:sp>
      <p:sp>
        <p:nvSpPr>
          <p:cNvPr id="97" name="Wide Aperture TA…"/>
          <p:cNvSpPr/>
          <p:nvPr/>
        </p:nvSpPr>
        <p:spPr>
          <a:xfrm>
            <a:off x="5674314" y="5179516"/>
            <a:ext cx="6738542" cy="2910236"/>
          </a:xfrm>
          <a:prstGeom prst="rect">
            <a:avLst/>
          </a:prstGeom>
          <a:solidFill>
            <a:schemeClr val="accent2">
              <a:lumOff val="10634"/>
            </a:schemeClr>
          </a:solidFill>
          <a:ln w="12700">
            <a:miter lim="400000"/>
          </a:ln>
          <a:extLst>
            <a:ext uri="{C572A759-6A51-4108-AA02-DFA0A04FC94B}">
              <ma14:wrappingTextBoxFlag xmlns:ma14="http://schemas.microsoft.com/office/mac/drawingml/2011/main" xmlns="" val="1"/>
            </a:ext>
          </a:extLst>
        </p:spPr>
        <p:txBody>
          <a:bodyPr lIns="0" tIns="0" rIns="0" bIns="0"/>
          <a:lstStyle/>
          <a:p>
            <a:pPr marL="520700" marR="165100" indent="-317500">
              <a:lnSpc>
                <a:spcPct val="80000"/>
              </a:lnSpc>
              <a:spcBef>
                <a:spcPts val="0"/>
              </a:spcBef>
              <a:buSzPct val="100000"/>
              <a:buChar char="‣"/>
              <a:defRPr sz="3200">
                <a:solidFill>
                  <a:srgbClr val="FFFFFF"/>
                </a:solidFill>
              </a:defRPr>
            </a:pPr>
            <a:r>
              <a:t>Wide Aperture TA</a:t>
            </a:r>
          </a:p>
          <a:p>
            <a:pPr marL="520700" marR="165100" indent="-317500">
              <a:lnSpc>
                <a:spcPct val="80000"/>
              </a:lnSpc>
              <a:spcBef>
                <a:spcPts val="0"/>
              </a:spcBef>
              <a:buSzPct val="100000"/>
              <a:buChar char="‣"/>
              <a:defRPr sz="3200">
                <a:solidFill>
                  <a:srgbClr val="FFFFFF"/>
                </a:solidFill>
              </a:defRPr>
            </a:pPr>
            <a:r>
              <a:t>radial σ=20 mas, 11-18 min overhead</a:t>
            </a:r>
          </a:p>
          <a:p>
            <a:pPr marL="520700" marR="165100" indent="-317500">
              <a:lnSpc>
                <a:spcPct val="80000"/>
              </a:lnSpc>
              <a:spcBef>
                <a:spcPts val="0"/>
              </a:spcBef>
              <a:buSzPct val="100000"/>
              <a:buChar char="‣"/>
              <a:defRPr sz="3200">
                <a:solidFill>
                  <a:srgbClr val="FFFFFF"/>
                </a:solidFill>
              </a:defRPr>
            </a:pPr>
            <a:r>
              <a:t>Limited by bright (e.g. 2MASS) reference star availability</a:t>
            </a:r>
          </a:p>
        </p:txBody>
      </p:sp>
      <p:sp>
        <p:nvSpPr>
          <p:cNvPr id="98" name="Using the MSA for TA…"/>
          <p:cNvSpPr/>
          <p:nvPr/>
        </p:nvSpPr>
        <p:spPr>
          <a:xfrm>
            <a:off x="12694239" y="5179516"/>
            <a:ext cx="6729017" cy="2910236"/>
          </a:xfrm>
          <a:prstGeom prst="rect">
            <a:avLst/>
          </a:prstGeom>
          <a:solidFill>
            <a:schemeClr val="accent2">
              <a:lumOff val="10634"/>
            </a:schemeClr>
          </a:solidFill>
          <a:ln w="12700">
            <a:miter lim="400000"/>
          </a:ln>
          <a:extLst>
            <a:ext uri="{C572A759-6A51-4108-AA02-DFA0A04FC94B}">
              <ma14:wrappingTextBoxFlag xmlns:ma14="http://schemas.microsoft.com/office/mac/drawingml/2011/main" xmlns="" val="1"/>
            </a:ext>
          </a:extLst>
        </p:spPr>
        <p:txBody>
          <a:bodyPr lIns="0" tIns="0" rIns="0" bIns="0"/>
          <a:lstStyle/>
          <a:p>
            <a:pPr marL="520700" marR="165100" indent="-317500">
              <a:lnSpc>
                <a:spcPct val="80000"/>
              </a:lnSpc>
              <a:spcBef>
                <a:spcPts val="0"/>
              </a:spcBef>
              <a:buSzPct val="100000"/>
              <a:buChar char="‣"/>
              <a:defRPr sz="3200">
                <a:solidFill>
                  <a:srgbClr val="FFFFFF"/>
                </a:solidFill>
              </a:defRPr>
            </a:pPr>
            <a:r>
              <a:t>Using the MSA for TA</a:t>
            </a:r>
          </a:p>
          <a:p>
            <a:pPr marL="520700" marR="165100" indent="-317500">
              <a:lnSpc>
                <a:spcPct val="80000"/>
              </a:lnSpc>
              <a:spcBef>
                <a:spcPts val="0"/>
              </a:spcBef>
              <a:buSzPct val="100000"/>
              <a:buChar char="‣"/>
              <a:defRPr sz="3200">
                <a:solidFill>
                  <a:srgbClr val="FFFFFF"/>
                </a:solidFill>
              </a:defRPr>
            </a:pPr>
            <a:r>
              <a:t>radial σ=20 mas, 24 –30 min overhead</a:t>
            </a:r>
          </a:p>
          <a:p>
            <a:pPr marL="520700" marR="165100" indent="-317500">
              <a:lnSpc>
                <a:spcPct val="80000"/>
              </a:lnSpc>
              <a:spcBef>
                <a:spcPts val="0"/>
              </a:spcBef>
              <a:buSzPct val="100000"/>
              <a:buChar char="‣"/>
              <a:defRPr sz="3200">
                <a:solidFill>
                  <a:srgbClr val="FFFFFF"/>
                </a:solidFill>
              </a:defRPr>
            </a:pPr>
            <a:r>
              <a:t>Requires 8 fainter reference stars of compact sources</a:t>
            </a:r>
          </a:p>
        </p:txBody>
      </p:sp>
      <p:sp>
        <p:nvSpPr>
          <p:cNvPr id="99" name="No TA…"/>
          <p:cNvSpPr/>
          <p:nvPr/>
        </p:nvSpPr>
        <p:spPr>
          <a:xfrm>
            <a:off x="19693923" y="5179516"/>
            <a:ext cx="4453732" cy="1733055"/>
          </a:xfrm>
          <a:prstGeom prst="rect">
            <a:avLst/>
          </a:prstGeom>
          <a:solidFill>
            <a:schemeClr val="accent2">
              <a:lumOff val="10634"/>
            </a:schemeClr>
          </a:solidFill>
          <a:ln w="12700">
            <a:miter lim="400000"/>
          </a:ln>
          <a:extLst>
            <a:ext uri="{C572A759-6A51-4108-AA02-DFA0A04FC94B}">
              <ma14:wrappingTextBoxFlag xmlns:ma14="http://schemas.microsoft.com/office/mac/drawingml/2011/main" xmlns="" val="1"/>
            </a:ext>
          </a:extLst>
        </p:spPr>
        <p:txBody>
          <a:bodyPr lIns="0" tIns="0" rIns="0" bIns="0"/>
          <a:lstStyle/>
          <a:p>
            <a:pPr marL="520700" marR="165100" indent="-317500">
              <a:lnSpc>
                <a:spcPct val="80000"/>
              </a:lnSpc>
              <a:spcBef>
                <a:spcPts val="0"/>
              </a:spcBef>
              <a:buSzPct val="100000"/>
              <a:buChar char="‣"/>
              <a:defRPr sz="3200">
                <a:solidFill>
                  <a:srgbClr val="FFFFFF"/>
                </a:solidFill>
              </a:defRPr>
            </a:pPr>
            <a:r>
              <a:t>No TA</a:t>
            </a:r>
          </a:p>
          <a:p>
            <a:pPr marL="520700" marR="165100" indent="-317500">
              <a:lnSpc>
                <a:spcPct val="80000"/>
              </a:lnSpc>
              <a:spcBef>
                <a:spcPts val="0"/>
              </a:spcBef>
              <a:buSzPct val="100000"/>
              <a:buChar char="‣"/>
              <a:defRPr sz="3200">
                <a:solidFill>
                  <a:srgbClr val="FFFFFF"/>
                </a:solidFill>
              </a:defRPr>
            </a:pPr>
            <a:r>
              <a:t>IFU + MSA imaging</a:t>
            </a:r>
          </a:p>
          <a:p>
            <a:pPr marL="520700" marR="165100" indent="-317500">
              <a:lnSpc>
                <a:spcPct val="80000"/>
              </a:lnSpc>
              <a:spcBef>
                <a:spcPts val="0"/>
              </a:spcBef>
              <a:buSzPct val="100000"/>
              <a:buChar char="‣"/>
              <a:defRPr sz="3200">
                <a:solidFill>
                  <a:srgbClr val="FFFFFF"/>
                </a:solidFill>
              </a:defRPr>
            </a:pPr>
            <a:r>
              <a:t>8 –14 min overhead</a:t>
            </a:r>
          </a:p>
        </p:txBody>
      </p:sp>
      <p:sp>
        <p:nvSpPr>
          <p:cNvPr id="100" name="ref star coordinate absolute accuracy 150 mas…"/>
          <p:cNvSpPr/>
          <p:nvPr/>
        </p:nvSpPr>
        <p:spPr>
          <a:xfrm>
            <a:off x="5690630" y="10220945"/>
            <a:ext cx="6729017" cy="2481908"/>
          </a:xfrm>
          <a:prstGeom prst="rect">
            <a:avLst/>
          </a:prstGeom>
          <a:solidFill>
            <a:schemeClr val="accent4">
              <a:hueOff val="-3600000"/>
              <a:lumOff val="-20194"/>
            </a:schemeClr>
          </a:solidFill>
          <a:ln w="12700">
            <a:miter lim="400000"/>
          </a:ln>
          <a:extLst>
            <a:ext uri="{C572A759-6A51-4108-AA02-DFA0A04FC94B}">
              <ma14:wrappingTextBoxFlag xmlns:ma14="http://schemas.microsoft.com/office/mac/drawingml/2011/main" xmlns="" val="1"/>
            </a:ext>
          </a:extLst>
        </p:spPr>
        <p:txBody>
          <a:bodyPr lIns="0" tIns="0" rIns="0" bIns="0" anchor="ctr"/>
          <a:lstStyle/>
          <a:p>
            <a:pPr marL="520700" marR="165100" indent="-317500">
              <a:lnSpc>
                <a:spcPct val="80000"/>
              </a:lnSpc>
              <a:spcBef>
                <a:spcPts val="0"/>
              </a:spcBef>
              <a:buSzPct val="100000"/>
              <a:buChar char="‣"/>
              <a:defRPr sz="3200">
                <a:solidFill>
                  <a:srgbClr val="FFFFFF"/>
                </a:solidFill>
              </a:defRPr>
            </a:pPr>
            <a:r>
              <a:t>ref star coordinate absolute accuracy 150 mas </a:t>
            </a:r>
          </a:p>
          <a:p>
            <a:pPr marL="520700" marR="165100" indent="-317500">
              <a:lnSpc>
                <a:spcPct val="80000"/>
              </a:lnSpc>
              <a:spcBef>
                <a:spcPts val="0"/>
              </a:spcBef>
              <a:buSzPct val="100000"/>
              <a:buChar char="‣"/>
              <a:defRPr sz="3200">
                <a:solidFill>
                  <a:srgbClr val="FFFFFF"/>
                </a:solidFill>
              </a:defRPr>
            </a:pPr>
            <a:r>
              <a:t>38” visit-splitting limitation</a:t>
            </a:r>
          </a:p>
          <a:p>
            <a:pPr marL="520700" marR="165100" indent="-317500">
              <a:lnSpc>
                <a:spcPct val="80000"/>
              </a:lnSpc>
              <a:spcBef>
                <a:spcPts val="0"/>
              </a:spcBef>
              <a:buSzPct val="100000"/>
              <a:buChar char="‣"/>
              <a:defRPr sz="3200">
                <a:solidFill>
                  <a:srgbClr val="FFFFFF"/>
                </a:solidFill>
              </a:defRPr>
            </a:pPr>
            <a:r>
              <a:t>J = 11.9-25.7 AB mag, depending on filter and readout </a:t>
            </a:r>
          </a:p>
        </p:txBody>
      </p:sp>
      <p:sp>
        <p:nvSpPr>
          <p:cNvPr id="101" name="recommend accurate JWST or HST pre-imaging…"/>
          <p:cNvSpPr/>
          <p:nvPr/>
        </p:nvSpPr>
        <p:spPr>
          <a:xfrm>
            <a:off x="12687448" y="10228882"/>
            <a:ext cx="6742599" cy="2481909"/>
          </a:xfrm>
          <a:prstGeom prst="rect">
            <a:avLst/>
          </a:prstGeom>
          <a:solidFill>
            <a:schemeClr val="accent4">
              <a:hueOff val="-3600000"/>
              <a:lumOff val="-20194"/>
            </a:schemeClr>
          </a:solidFill>
          <a:ln w="12700">
            <a:miter lim="400000"/>
          </a:ln>
          <a:extLst>
            <a:ext uri="{C572A759-6A51-4108-AA02-DFA0A04FC94B}">
              <ma14:wrappingTextBoxFlag xmlns:ma14="http://schemas.microsoft.com/office/mac/drawingml/2011/main" xmlns="" val="1"/>
            </a:ext>
          </a:extLst>
        </p:spPr>
        <p:txBody>
          <a:bodyPr lIns="0" tIns="0" rIns="0" bIns="0" anchor="ctr"/>
          <a:lstStyle/>
          <a:p>
            <a:pPr marL="520700" marR="165100" indent="-317500">
              <a:lnSpc>
                <a:spcPct val="80000"/>
              </a:lnSpc>
              <a:spcBef>
                <a:spcPts val="0"/>
              </a:spcBef>
              <a:buSzPct val="100000"/>
              <a:buChar char="‣"/>
              <a:defRPr sz="3200">
                <a:solidFill>
                  <a:srgbClr val="FFFFFF"/>
                </a:solidFill>
              </a:defRPr>
            </a:pPr>
            <a:r>
              <a:t>recommend accurate JWST or HST pre-imaging </a:t>
            </a:r>
          </a:p>
          <a:p>
            <a:pPr marL="520700" marR="165100" indent="-317500">
              <a:lnSpc>
                <a:spcPct val="80000"/>
              </a:lnSpc>
              <a:spcBef>
                <a:spcPts val="0"/>
              </a:spcBef>
              <a:buSzPct val="100000"/>
              <a:buChar char="‣"/>
              <a:defRPr sz="3200">
                <a:solidFill>
                  <a:srgbClr val="FFFFFF"/>
                </a:solidFill>
              </a:defRPr>
            </a:pPr>
            <a:r>
              <a:t>K = 19.5-25.7 mag, depending on filter and readout </a:t>
            </a:r>
          </a:p>
        </p:txBody>
      </p:sp>
      <p:pic>
        <p:nvPicPr>
          <p:cNvPr id="102" name="MSATA.png" descr="MSATA.png"/>
          <p:cNvPicPr>
            <a:picLocks noChangeAspect="1"/>
          </p:cNvPicPr>
          <p:nvPr/>
        </p:nvPicPr>
        <p:blipFill>
          <a:blip r:embed="rId2">
            <a:extLst/>
          </a:blip>
          <a:stretch>
            <a:fillRect/>
          </a:stretch>
        </p:blipFill>
        <p:spPr>
          <a:xfrm>
            <a:off x="19595566" y="7580417"/>
            <a:ext cx="4650446" cy="4699419"/>
          </a:xfrm>
          <a:prstGeom prst="rect">
            <a:avLst/>
          </a:prstGeom>
          <a:ln w="12700">
            <a:miter lim="400000"/>
          </a:ln>
        </p:spPr>
      </p:pic>
      <p:pic>
        <p:nvPicPr>
          <p:cNvPr id="103" name="WATA.png" descr="WATA.png"/>
          <p:cNvPicPr>
            <a:picLocks noChangeAspect="1"/>
          </p:cNvPicPr>
          <p:nvPr/>
        </p:nvPicPr>
        <p:blipFill>
          <a:blip r:embed="rId3">
            <a:extLst/>
          </a:blip>
          <a:stretch>
            <a:fillRect/>
          </a:stretch>
        </p:blipFill>
        <p:spPr>
          <a:xfrm>
            <a:off x="894588" y="7580417"/>
            <a:ext cx="4650446" cy="4699418"/>
          </a:xfrm>
          <a:prstGeom prst="rect">
            <a:avLst/>
          </a:prstGeom>
          <a:ln w="12700">
            <a:miter lim="400000"/>
          </a:ln>
        </p:spPr>
      </p:pic>
      <p:sp>
        <p:nvSpPr>
          <p:cNvPr id="104" name="Final overheads will come with APT2020.2 (before the end of the call for proposals)"/>
          <p:cNvSpPr/>
          <p:nvPr/>
        </p:nvSpPr>
        <p:spPr>
          <a:xfrm rot="20945275">
            <a:off x="969038" y="1963594"/>
            <a:ext cx="7410650" cy="1494397"/>
          </a:xfrm>
          <a:prstGeom prst="rect">
            <a:avLst/>
          </a:prstGeom>
          <a:solidFill>
            <a:schemeClr val="accent3">
              <a:satOff val="-17402"/>
              <a:lumOff val="-15399"/>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algn="ctr">
              <a:spcBef>
                <a:spcPts val="0"/>
              </a:spcBef>
              <a:defRPr sz="2900">
                <a:solidFill>
                  <a:srgbClr val="FFFFFF"/>
                </a:solidFill>
              </a:defRPr>
            </a:lvl1pPr>
          </a:lstStyle>
          <a:p>
            <a:r>
              <a:t>Final overheads will come with APT2020.2 (before the end of the call for proposals)</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1"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Slide Number"/>
          <p:cNvSpPr>
            <a:spLocks noGrp="1"/>
          </p:cNvSpPr>
          <p:nvPr>
            <p:ph type="sldNum" sz="quarter" idx="2"/>
          </p:nvPr>
        </p:nvSpPr>
        <p:spPr>
          <a:xfrm>
            <a:off x="23344124" y="12839700"/>
            <a:ext cx="339853" cy="622300"/>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4</a:t>
            </a:fld>
            <a:endParaRPr/>
          </a:p>
        </p:txBody>
      </p:sp>
      <p:sp>
        <p:nvSpPr>
          <p:cNvPr id="107" name="MIRI MRS Target Acquisition"/>
          <p:cNvSpPr>
            <a:spLocks noGrp="1"/>
          </p:cNvSpPr>
          <p:nvPr>
            <p:ph type="title"/>
          </p:nvPr>
        </p:nvSpPr>
        <p:spPr>
          <a:prstGeom prst="rect">
            <a:avLst/>
          </a:prstGeom>
        </p:spPr>
        <p:txBody>
          <a:bodyPr/>
          <a:lstStyle/>
          <a:p>
            <a:r>
              <a:t>MIRI MRS Target Acquisition</a:t>
            </a:r>
          </a:p>
        </p:txBody>
      </p:sp>
      <p:sp>
        <p:nvSpPr>
          <p:cNvPr id="108" name="NONE"/>
          <p:cNvSpPr/>
          <p:nvPr/>
        </p:nvSpPr>
        <p:spPr>
          <a:xfrm>
            <a:off x="959439" y="3919215"/>
            <a:ext cx="4433492" cy="1115517"/>
          </a:xfrm>
          <a:prstGeom prst="rect">
            <a:avLst/>
          </a:prstGeom>
          <a:solidFill>
            <a:schemeClr val="accent1">
              <a:lumOff val="-12591"/>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marL="114300" marR="165100" algn="ctr">
              <a:lnSpc>
                <a:spcPct val="80000"/>
              </a:lnSpc>
              <a:spcBef>
                <a:spcPts val="0"/>
              </a:spcBef>
              <a:defRPr sz="3200">
                <a:solidFill>
                  <a:srgbClr val="FFFFFF"/>
                </a:solidFill>
              </a:defRPr>
            </a:lvl1pPr>
          </a:lstStyle>
          <a:p>
            <a:r>
              <a:t>NONE</a:t>
            </a:r>
          </a:p>
        </p:txBody>
      </p:sp>
      <p:sp>
        <p:nvSpPr>
          <p:cNvPr id="109" name="Self-TA"/>
          <p:cNvSpPr/>
          <p:nvPr/>
        </p:nvSpPr>
        <p:spPr>
          <a:xfrm>
            <a:off x="5674314" y="3919215"/>
            <a:ext cx="4433492" cy="1115517"/>
          </a:xfrm>
          <a:prstGeom prst="rect">
            <a:avLst/>
          </a:prstGeom>
          <a:solidFill>
            <a:schemeClr val="accent1">
              <a:lumOff val="-12591"/>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marL="114300" marR="165100" algn="ctr">
              <a:lnSpc>
                <a:spcPct val="80000"/>
              </a:lnSpc>
              <a:spcBef>
                <a:spcPts val="0"/>
              </a:spcBef>
              <a:defRPr sz="3200">
                <a:solidFill>
                  <a:srgbClr val="FFFFFF"/>
                </a:solidFill>
              </a:defRPr>
            </a:lvl1pPr>
          </a:lstStyle>
          <a:p>
            <a:r>
              <a:t>Self-TA</a:t>
            </a:r>
          </a:p>
        </p:txBody>
      </p:sp>
      <p:sp>
        <p:nvSpPr>
          <p:cNvPr id="110" name="Offset-TA"/>
          <p:cNvSpPr/>
          <p:nvPr/>
        </p:nvSpPr>
        <p:spPr>
          <a:xfrm>
            <a:off x="10389189" y="3919215"/>
            <a:ext cx="4433492" cy="1115517"/>
          </a:xfrm>
          <a:prstGeom prst="rect">
            <a:avLst/>
          </a:prstGeom>
          <a:solidFill>
            <a:schemeClr val="accent1">
              <a:lumOff val="-12591"/>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marL="114300" marR="165100" algn="ctr">
              <a:lnSpc>
                <a:spcPct val="80000"/>
              </a:lnSpc>
              <a:spcBef>
                <a:spcPts val="0"/>
              </a:spcBef>
              <a:defRPr sz="3200">
                <a:solidFill>
                  <a:srgbClr val="FFFFFF"/>
                </a:solidFill>
              </a:defRPr>
            </a:lvl1pPr>
          </a:lstStyle>
          <a:p>
            <a:r>
              <a:t>Offset-TA</a:t>
            </a:r>
          </a:p>
        </p:txBody>
      </p:sp>
      <p:sp>
        <p:nvSpPr>
          <p:cNvPr id="111" name="Methods:"/>
          <p:cNvSpPr txBox="1"/>
          <p:nvPr/>
        </p:nvSpPr>
        <p:spPr>
          <a:xfrm>
            <a:off x="8979348" y="2628899"/>
            <a:ext cx="2700225" cy="939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r>
              <a:t>Methods:</a:t>
            </a:r>
          </a:p>
        </p:txBody>
      </p:sp>
      <p:sp>
        <p:nvSpPr>
          <p:cNvPr id="112" name="Wide Aperture TA…"/>
          <p:cNvSpPr/>
          <p:nvPr/>
        </p:nvSpPr>
        <p:spPr>
          <a:xfrm>
            <a:off x="5674314" y="5179516"/>
            <a:ext cx="4433492" cy="2020624"/>
          </a:xfrm>
          <a:prstGeom prst="rect">
            <a:avLst/>
          </a:prstGeom>
          <a:solidFill>
            <a:schemeClr val="accent2">
              <a:lumOff val="10634"/>
            </a:schemeClr>
          </a:solidFill>
          <a:ln w="12700">
            <a:miter lim="400000"/>
          </a:ln>
          <a:extLst>
            <a:ext uri="{C572A759-6A51-4108-AA02-DFA0A04FC94B}">
              <ma14:wrappingTextBoxFlag xmlns:ma14="http://schemas.microsoft.com/office/mac/drawingml/2011/main" xmlns="" val="1"/>
            </a:ext>
          </a:extLst>
        </p:spPr>
        <p:txBody>
          <a:bodyPr lIns="0" tIns="0" rIns="0" bIns="0"/>
          <a:lstStyle/>
          <a:p>
            <a:pPr marL="520700" marR="165100" indent="-317500">
              <a:lnSpc>
                <a:spcPct val="80000"/>
              </a:lnSpc>
              <a:spcBef>
                <a:spcPts val="0"/>
              </a:spcBef>
              <a:buSzPct val="100000"/>
              <a:buChar char="‣"/>
              <a:defRPr sz="3200">
                <a:solidFill>
                  <a:srgbClr val="FFFFFF"/>
                </a:solidFill>
              </a:defRPr>
            </a:pPr>
            <a:r>
              <a:rPr dirty="0"/>
              <a:t>Wide Aperture TA</a:t>
            </a:r>
          </a:p>
          <a:p>
            <a:pPr marL="520700" marR="165100" indent="-317500">
              <a:lnSpc>
                <a:spcPct val="80000"/>
              </a:lnSpc>
              <a:spcBef>
                <a:spcPts val="0"/>
              </a:spcBef>
              <a:buSzPct val="100000"/>
              <a:buChar char="‣"/>
              <a:defRPr sz="3200">
                <a:solidFill>
                  <a:srgbClr val="FFFFFF"/>
                </a:solidFill>
              </a:defRPr>
            </a:pPr>
            <a:r>
              <a:rPr dirty="0"/>
              <a:t>Region of interest: 48 x 48 pixel</a:t>
            </a:r>
          </a:p>
        </p:txBody>
      </p:sp>
      <p:sp>
        <p:nvSpPr>
          <p:cNvPr id="113" name="radial σ=90 mas"/>
          <p:cNvSpPr/>
          <p:nvPr/>
        </p:nvSpPr>
        <p:spPr>
          <a:xfrm>
            <a:off x="10389189" y="5179516"/>
            <a:ext cx="4433492" cy="2020624"/>
          </a:xfrm>
          <a:prstGeom prst="rect">
            <a:avLst/>
          </a:prstGeom>
          <a:solidFill>
            <a:schemeClr val="accent2">
              <a:lumOff val="10634"/>
            </a:schemeClr>
          </a:solidFill>
          <a:ln w="12700">
            <a:miter lim="400000"/>
          </a:ln>
          <a:extLst>
            <a:ext uri="{C572A759-6A51-4108-AA02-DFA0A04FC94B}">
              <ma14:wrappingTextBoxFlag xmlns:ma14="http://schemas.microsoft.com/office/mac/drawingml/2011/main" xmlns="" val="1"/>
            </a:ext>
          </a:extLst>
        </p:spPr>
        <p:txBody>
          <a:bodyPr lIns="0" tIns="0" rIns="0" bIns="0"/>
          <a:lstStyle>
            <a:lvl1pPr marL="520700" marR="165100" indent="-317500">
              <a:lnSpc>
                <a:spcPct val="80000"/>
              </a:lnSpc>
              <a:spcBef>
                <a:spcPts val="0"/>
              </a:spcBef>
              <a:buSzPct val="100000"/>
              <a:buChar char="‣"/>
              <a:defRPr sz="3200">
                <a:solidFill>
                  <a:srgbClr val="FFFFFF"/>
                </a:solidFill>
              </a:defRPr>
            </a:lvl1pPr>
          </a:lstStyle>
          <a:p>
            <a:r>
              <a:rPr lang="en-US" sz="2800" dirty="0"/>
              <a:t>Science target no point source/too faint.</a:t>
            </a:r>
          </a:p>
          <a:p>
            <a:r>
              <a:rPr lang="en-US" sz="2800" dirty="0"/>
              <a:t>Science target not brightest within 48x48 pixels</a:t>
            </a:r>
            <a:endParaRPr sz="2800" dirty="0"/>
          </a:p>
        </p:txBody>
      </p:sp>
      <p:sp>
        <p:nvSpPr>
          <p:cNvPr id="114" name="JWST FGS pointing accuracy (radial σ=0.10”)"/>
          <p:cNvSpPr/>
          <p:nvPr/>
        </p:nvSpPr>
        <p:spPr>
          <a:xfrm>
            <a:off x="959439" y="5179516"/>
            <a:ext cx="4433492" cy="2020624"/>
          </a:xfrm>
          <a:prstGeom prst="rect">
            <a:avLst/>
          </a:prstGeom>
          <a:solidFill>
            <a:schemeClr val="accent2">
              <a:lumOff val="10634"/>
            </a:schemeClr>
          </a:solidFill>
          <a:ln w="12700">
            <a:miter lim="400000"/>
          </a:ln>
          <a:extLst>
            <a:ext uri="{C572A759-6A51-4108-AA02-DFA0A04FC94B}">
              <ma14:wrappingTextBoxFlag xmlns:ma14="http://schemas.microsoft.com/office/mac/drawingml/2011/main" xmlns="" val="1"/>
            </a:ext>
          </a:extLst>
        </p:spPr>
        <p:txBody>
          <a:bodyPr lIns="0" tIns="0" rIns="0" bIns="0"/>
          <a:lstStyle>
            <a:lvl1pPr marL="520700" marR="165100" indent="-317500">
              <a:lnSpc>
                <a:spcPct val="80000"/>
              </a:lnSpc>
              <a:spcBef>
                <a:spcPts val="0"/>
              </a:spcBef>
              <a:buSzPct val="100000"/>
              <a:buChar char="‣"/>
              <a:defRPr sz="3200">
                <a:solidFill>
                  <a:srgbClr val="FFFFFF"/>
                </a:solidFill>
              </a:defRPr>
            </a:lvl1pPr>
          </a:lstStyle>
          <a:p>
            <a:r>
              <a:t>JWST FGS pointing accuracy (radial σ=0.10”)</a:t>
            </a:r>
          </a:p>
        </p:txBody>
      </p:sp>
      <p:sp>
        <p:nvSpPr>
          <p:cNvPr id="115" name="Reference Star Suitability:"/>
          <p:cNvSpPr txBox="1"/>
          <p:nvPr/>
        </p:nvSpPr>
        <p:spPr>
          <a:xfrm>
            <a:off x="6801856" y="8377370"/>
            <a:ext cx="7055207" cy="939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r>
              <a:t>Reference Star Suitability:</a:t>
            </a:r>
          </a:p>
        </p:txBody>
      </p:sp>
      <p:sp>
        <p:nvSpPr>
          <p:cNvPr id="116" name="Unsaturated (&lt;5 Jy) point sources"/>
          <p:cNvSpPr/>
          <p:nvPr/>
        </p:nvSpPr>
        <p:spPr>
          <a:xfrm>
            <a:off x="5665230" y="9672033"/>
            <a:ext cx="4451660" cy="2020624"/>
          </a:xfrm>
          <a:prstGeom prst="rect">
            <a:avLst/>
          </a:prstGeom>
          <a:solidFill>
            <a:schemeClr val="accent4">
              <a:hueOff val="-3600000"/>
              <a:lumOff val="-20194"/>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marL="520700" marR="165100" indent="-317500">
              <a:lnSpc>
                <a:spcPct val="80000"/>
              </a:lnSpc>
              <a:spcBef>
                <a:spcPts val="0"/>
              </a:spcBef>
              <a:buSzPct val="100000"/>
              <a:buChar char="‣"/>
              <a:defRPr sz="3200">
                <a:solidFill>
                  <a:srgbClr val="FFFFFF"/>
                </a:solidFill>
              </a:defRPr>
            </a:lvl1pPr>
          </a:lstStyle>
          <a:p>
            <a:r>
              <a:t>Unsaturated (&lt;5 Jy) point sources</a:t>
            </a:r>
          </a:p>
        </p:txBody>
      </p:sp>
      <p:sp>
        <p:nvSpPr>
          <p:cNvPr id="117" name="Unsaturated (&lt;5 Jy) point sources within visit splitting distance"/>
          <p:cNvSpPr/>
          <p:nvPr/>
        </p:nvSpPr>
        <p:spPr>
          <a:xfrm>
            <a:off x="10380105" y="9672033"/>
            <a:ext cx="4451660" cy="2020624"/>
          </a:xfrm>
          <a:prstGeom prst="rect">
            <a:avLst/>
          </a:prstGeom>
          <a:solidFill>
            <a:schemeClr val="accent4">
              <a:hueOff val="-3600000"/>
              <a:lumOff val="-20194"/>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marL="520700" marR="165100" indent="-317500">
              <a:lnSpc>
                <a:spcPct val="80000"/>
              </a:lnSpc>
              <a:spcBef>
                <a:spcPts val="0"/>
              </a:spcBef>
              <a:buSzPct val="100000"/>
              <a:buChar char="‣"/>
              <a:defRPr sz="3200">
                <a:solidFill>
                  <a:srgbClr val="FFFFFF"/>
                </a:solidFill>
              </a:defRPr>
            </a:lvl1pPr>
          </a:lstStyle>
          <a:p>
            <a:r>
              <a:t>Unsaturated (&lt;5 Jy) point sources within visit splitting distance</a:t>
            </a:r>
          </a:p>
        </p:txBody>
      </p:sp>
      <p:pic>
        <p:nvPicPr>
          <p:cNvPr id="118" name="miri_ta.png" descr="miri_ta.png"/>
          <p:cNvPicPr>
            <a:picLocks noChangeAspect="1"/>
          </p:cNvPicPr>
          <p:nvPr/>
        </p:nvPicPr>
        <p:blipFill>
          <a:blip r:embed="rId3">
            <a:extLst/>
          </a:blip>
          <a:stretch>
            <a:fillRect/>
          </a:stretch>
        </p:blipFill>
        <p:spPr>
          <a:xfrm>
            <a:off x="15514178" y="4125521"/>
            <a:ext cx="8403762" cy="6511435"/>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lide Number"/>
          <p:cNvSpPr>
            <a:spLocks noGrp="1"/>
          </p:cNvSpPr>
          <p:nvPr>
            <p:ph type="sldNum" sz="quarter" idx="2"/>
          </p:nvPr>
        </p:nvSpPr>
        <p:spPr>
          <a:xfrm>
            <a:off x="23344124" y="12839700"/>
            <a:ext cx="339853" cy="622300"/>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5</a:t>
            </a:fld>
            <a:endParaRPr/>
          </a:p>
        </p:txBody>
      </p:sp>
      <p:sp>
        <p:nvSpPr>
          <p:cNvPr id="123" name="Nod: large offset for point/small source separation, used by pipeline to subtract background…"/>
          <p:cNvSpPr>
            <a:spLocks noGrp="1"/>
          </p:cNvSpPr>
          <p:nvPr>
            <p:ph type="body" idx="1"/>
          </p:nvPr>
        </p:nvSpPr>
        <p:spPr>
          <a:xfrm>
            <a:off x="1248833" y="1964266"/>
            <a:ext cx="11572893" cy="10667538"/>
          </a:xfrm>
          <a:prstGeom prst="rect">
            <a:avLst/>
          </a:prstGeom>
        </p:spPr>
        <p:txBody>
          <a:bodyPr/>
          <a:lstStyle/>
          <a:p>
            <a:pPr marL="374649" indent="-374649" defTabSz="487044">
              <a:spcBef>
                <a:spcPts val="500"/>
              </a:spcBef>
              <a:defRPr sz="2832"/>
            </a:pPr>
            <a:r>
              <a:rPr>
                <a:latin typeface="Avenir Heavy"/>
                <a:ea typeface="Avenir Heavy"/>
                <a:cs typeface="Avenir Heavy"/>
                <a:sym typeface="Avenir Heavy"/>
              </a:rPr>
              <a:t>Nod:</a:t>
            </a:r>
            <a:r>
              <a:t> large offset for point/small source separation, used by pipeline to subtract background</a:t>
            </a:r>
          </a:p>
          <a:p>
            <a:pPr marL="749299" lvl="1" indent="-374649" defTabSz="487044">
              <a:spcBef>
                <a:spcPts val="500"/>
              </a:spcBef>
              <a:defRPr sz="2832"/>
            </a:pPr>
            <a:r>
              <a:t>2-point nod</a:t>
            </a:r>
          </a:p>
          <a:p>
            <a:pPr marL="1123949" lvl="2" indent="-374649" defTabSz="487044">
              <a:spcBef>
                <a:spcPts val="500"/>
              </a:spcBef>
              <a:defRPr sz="2832"/>
            </a:pPr>
            <a:r>
              <a:t>1.6” in X and Y (point source separation)</a:t>
            </a:r>
          </a:p>
          <a:p>
            <a:pPr marL="749299" lvl="1" indent="-374649" defTabSz="487044">
              <a:spcBef>
                <a:spcPts val="500"/>
              </a:spcBef>
              <a:defRPr sz="2832"/>
            </a:pPr>
            <a:r>
              <a:t>4-point nod</a:t>
            </a:r>
          </a:p>
          <a:p>
            <a:pPr marL="1123949" lvl="2" indent="-374649" defTabSz="487044">
              <a:spcBef>
                <a:spcPts val="500"/>
              </a:spcBef>
              <a:defRPr sz="2832"/>
            </a:pPr>
            <a:r>
              <a:t>1.6” box (separation and dithering)</a:t>
            </a:r>
          </a:p>
          <a:p>
            <a:pPr marL="749299" lvl="1" indent="-374649" defTabSz="487044">
              <a:spcBef>
                <a:spcPts val="500"/>
              </a:spcBef>
              <a:defRPr sz="2832"/>
            </a:pPr>
            <a:r>
              <a:t>TA recommended so nod remains in-scene</a:t>
            </a:r>
          </a:p>
          <a:p>
            <a:pPr marL="374649" indent="-374649" defTabSz="487044">
              <a:spcBef>
                <a:spcPts val="500"/>
              </a:spcBef>
              <a:defRPr sz="2832"/>
            </a:pPr>
            <a:r>
              <a:rPr>
                <a:latin typeface="Avenir Heavy"/>
                <a:ea typeface="Avenir Heavy"/>
                <a:cs typeface="Avenir Heavy"/>
                <a:sym typeface="Avenir Heavy"/>
              </a:rPr>
              <a:t>Dither:</a:t>
            </a:r>
            <a:r>
              <a:t> small offset for detector defect mitigation and better sampling</a:t>
            </a:r>
          </a:p>
          <a:p>
            <a:pPr marL="749299" lvl="1" indent="-374649" defTabSz="487044">
              <a:spcBef>
                <a:spcPts val="500"/>
              </a:spcBef>
              <a:defRPr sz="2832">
                <a:solidFill>
                  <a:schemeClr val="accent3"/>
                </a:solidFill>
                <a:latin typeface="Avenir Heavy"/>
                <a:ea typeface="Avenir Heavy"/>
                <a:cs typeface="Avenir Heavy"/>
                <a:sym typeface="Avenir Heavy"/>
              </a:defRPr>
            </a:pPr>
            <a:r>
              <a:t>4-point dither</a:t>
            </a:r>
          </a:p>
          <a:p>
            <a:pPr marL="1123949" lvl="2" indent="-374649" defTabSz="487044">
              <a:spcBef>
                <a:spcPts val="500"/>
              </a:spcBef>
              <a:defRPr sz="2832"/>
            </a:pPr>
            <a:r>
              <a:t>0.4” box</a:t>
            </a:r>
          </a:p>
          <a:p>
            <a:pPr marL="374649" indent="-374649" defTabSz="487044">
              <a:spcBef>
                <a:spcPts val="500"/>
              </a:spcBef>
              <a:defRPr sz="2832"/>
            </a:pPr>
            <a:r>
              <a:rPr>
                <a:latin typeface="Avenir Heavy"/>
                <a:ea typeface="Avenir Heavy"/>
                <a:cs typeface="Avenir Heavy"/>
                <a:sym typeface="Avenir Heavy"/>
              </a:rPr>
              <a:t>Cycling:</a:t>
            </a:r>
            <a:r>
              <a:t> For PSF and detector sampling</a:t>
            </a:r>
          </a:p>
          <a:p>
            <a:pPr marL="749299" lvl="1" indent="-374649" defTabSz="487044">
              <a:spcBef>
                <a:spcPts val="500"/>
              </a:spcBef>
              <a:defRPr sz="2832"/>
            </a:pPr>
            <a:r>
              <a:t>Cycling (1-60 point pattern)</a:t>
            </a:r>
          </a:p>
          <a:p>
            <a:pPr marL="1123949" lvl="2" indent="-374649" defTabSz="487044">
              <a:spcBef>
                <a:spcPts val="500"/>
              </a:spcBef>
              <a:defRPr sz="2832"/>
            </a:pPr>
            <a:r>
              <a:t>First 9 points resemble a 9-point dither pattern, after this it is random</a:t>
            </a:r>
          </a:p>
          <a:p>
            <a:pPr marL="1123949" lvl="2" indent="-374649" defTabSz="487044">
              <a:spcBef>
                <a:spcPts val="500"/>
              </a:spcBef>
              <a:defRPr sz="2832"/>
            </a:pPr>
            <a:r>
              <a:t>Small, Medium or Large spacings</a:t>
            </a:r>
          </a:p>
          <a:p>
            <a:pPr marL="749299" lvl="1" indent="-374649" defTabSz="487044">
              <a:spcBef>
                <a:spcPts val="500"/>
              </a:spcBef>
              <a:defRPr sz="2832"/>
            </a:pPr>
            <a:r>
              <a:t>Sparse Cycling (1-60 point pattern)</a:t>
            </a:r>
          </a:p>
          <a:p>
            <a:pPr marL="1123949" lvl="2" indent="-374649" defTabSz="487044">
              <a:spcBef>
                <a:spcPts val="500"/>
              </a:spcBef>
              <a:defRPr sz="2832"/>
            </a:pPr>
            <a:r>
              <a:t>User can choose specific points from pattern</a:t>
            </a:r>
          </a:p>
          <a:p>
            <a:pPr marL="1123949" lvl="2" indent="-374649" defTabSz="487044">
              <a:spcBef>
                <a:spcPts val="500"/>
              </a:spcBef>
              <a:defRPr sz="2832"/>
            </a:pPr>
            <a:r>
              <a:t>Small, Medium, or Large spacings</a:t>
            </a:r>
          </a:p>
        </p:txBody>
      </p:sp>
      <p:sp>
        <p:nvSpPr>
          <p:cNvPr id="124" name="NIRSpec IFU Dithers"/>
          <p:cNvSpPr>
            <a:spLocks noGrp="1"/>
          </p:cNvSpPr>
          <p:nvPr>
            <p:ph type="title"/>
          </p:nvPr>
        </p:nvSpPr>
        <p:spPr>
          <a:prstGeom prst="rect">
            <a:avLst/>
          </a:prstGeom>
        </p:spPr>
        <p:txBody>
          <a:bodyPr/>
          <a:lstStyle/>
          <a:p>
            <a:r>
              <a:t>NIRSpec IFU Dithers</a:t>
            </a:r>
          </a:p>
        </p:txBody>
      </p:sp>
      <p:grpSp>
        <p:nvGrpSpPr>
          <p:cNvPr id="128" name="Group"/>
          <p:cNvGrpSpPr/>
          <p:nvPr/>
        </p:nvGrpSpPr>
        <p:grpSpPr>
          <a:xfrm>
            <a:off x="13009573" y="1719703"/>
            <a:ext cx="10922106" cy="10667537"/>
            <a:chOff x="0" y="0"/>
            <a:chExt cx="10922104" cy="10667536"/>
          </a:xfrm>
        </p:grpSpPr>
        <p:pic>
          <p:nvPicPr>
            <p:cNvPr id="125" name="IFU_dither_new.png" descr="IFU_dither_new.png"/>
            <p:cNvPicPr>
              <a:picLocks noChangeAspect="1"/>
            </p:cNvPicPr>
            <p:nvPr/>
          </p:nvPicPr>
          <p:blipFill>
            <a:blip r:embed="rId2">
              <a:extLst/>
            </a:blip>
            <a:srcRect r="32428" b="51495"/>
            <a:stretch>
              <a:fillRect/>
            </a:stretch>
          </p:blipFill>
          <p:spPr>
            <a:xfrm>
              <a:off x="117445" y="0"/>
              <a:ext cx="7346739" cy="3713666"/>
            </a:xfrm>
            <a:prstGeom prst="rect">
              <a:avLst/>
            </a:prstGeom>
            <a:ln w="12700" cap="flat">
              <a:noFill/>
              <a:miter lim="400000"/>
            </a:ln>
            <a:effectLst/>
          </p:spPr>
        </p:pic>
        <p:pic>
          <p:nvPicPr>
            <p:cNvPr id="126" name="IFU_dither_new.png" descr="IFU_dither_new.png"/>
            <p:cNvPicPr>
              <a:picLocks noChangeAspect="1"/>
            </p:cNvPicPr>
            <p:nvPr/>
          </p:nvPicPr>
          <p:blipFill>
            <a:blip r:embed="rId2">
              <a:extLst/>
            </a:blip>
            <a:srcRect l="67011" b="52096"/>
            <a:stretch>
              <a:fillRect/>
            </a:stretch>
          </p:blipFill>
          <p:spPr>
            <a:xfrm>
              <a:off x="0" y="3622416"/>
              <a:ext cx="3586713" cy="3667678"/>
            </a:xfrm>
            <a:prstGeom prst="rect">
              <a:avLst/>
            </a:prstGeom>
            <a:ln w="12700" cap="flat">
              <a:noFill/>
              <a:miter lim="400000"/>
            </a:ln>
            <a:effectLst/>
          </p:spPr>
        </p:pic>
        <p:pic>
          <p:nvPicPr>
            <p:cNvPr id="127" name="IFU_dither_new.png" descr="IFU_dither_new.png"/>
            <p:cNvPicPr>
              <a:picLocks noChangeAspect="1"/>
            </p:cNvPicPr>
            <p:nvPr/>
          </p:nvPicPr>
          <p:blipFill>
            <a:blip r:embed="rId2">
              <a:extLst/>
            </a:blip>
            <a:srcRect t="48069"/>
            <a:stretch>
              <a:fillRect/>
            </a:stretch>
          </p:blipFill>
          <p:spPr>
            <a:xfrm>
              <a:off x="49525" y="6691564"/>
              <a:ext cx="10872580" cy="3975973"/>
            </a:xfrm>
            <a:prstGeom prst="rect">
              <a:avLst/>
            </a:prstGeom>
            <a:ln w="12700" cap="flat">
              <a:noFill/>
              <a:miter lim="400000"/>
            </a:ln>
            <a:effectLst/>
          </p:spPr>
        </p:pic>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lide Number"/>
          <p:cNvSpPr>
            <a:spLocks noGrp="1"/>
          </p:cNvSpPr>
          <p:nvPr>
            <p:ph type="sldNum" sz="quarter" idx="2"/>
          </p:nvPr>
        </p:nvSpPr>
        <p:spPr>
          <a:xfrm>
            <a:off x="23344124" y="12839700"/>
            <a:ext cx="339853" cy="622300"/>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6</a:t>
            </a:fld>
            <a:endParaRPr/>
          </a:p>
        </p:txBody>
      </p:sp>
      <p:sp>
        <p:nvSpPr>
          <p:cNvPr id="131" name="All MRS observations benefit from dithering…"/>
          <p:cNvSpPr>
            <a:spLocks noGrp="1"/>
          </p:cNvSpPr>
          <p:nvPr>
            <p:ph type="body" idx="1"/>
          </p:nvPr>
        </p:nvSpPr>
        <p:spPr>
          <a:xfrm>
            <a:off x="1248833" y="1913466"/>
            <a:ext cx="10387626" cy="8900055"/>
          </a:xfrm>
          <a:prstGeom prst="rect">
            <a:avLst/>
          </a:prstGeom>
        </p:spPr>
        <p:txBody>
          <a:bodyPr/>
          <a:lstStyle/>
          <a:p>
            <a:pPr marL="495300" indent="-495300" defTabSz="643889">
              <a:spcBef>
                <a:spcPts val="700"/>
              </a:spcBef>
              <a:defRPr sz="3743"/>
            </a:pPr>
            <a:r>
              <a:t>All MRS observations benefit from dithering</a:t>
            </a:r>
          </a:p>
          <a:p>
            <a:pPr marL="990600" lvl="1" indent="-495300" defTabSz="643889">
              <a:spcBef>
                <a:spcPts val="700"/>
              </a:spcBef>
              <a:defRPr sz="3743"/>
            </a:pPr>
            <a:r>
              <a:t>MIRI is a factor 2 spatially under sampled</a:t>
            </a:r>
          </a:p>
          <a:p>
            <a:pPr marL="990600" lvl="1" indent="-495300" defTabSz="643889">
              <a:spcBef>
                <a:spcPts val="700"/>
              </a:spcBef>
              <a:defRPr sz="3743"/>
            </a:pPr>
            <a:r>
              <a:t>Pattern determined by Primary Channel and Point or Extended source selection in APT</a:t>
            </a:r>
          </a:p>
          <a:p>
            <a:pPr marL="1485899" lvl="2" indent="-495300" defTabSz="643889">
              <a:spcBef>
                <a:spcPts val="700"/>
              </a:spcBef>
              <a:defRPr sz="3120"/>
            </a:pPr>
            <a:r>
              <a:t>Primary: Ch4 dither will move source out of Ch1 FOV!</a:t>
            </a:r>
          </a:p>
          <a:p>
            <a:pPr marL="1485899" lvl="2" indent="-495300" defTabSz="643889">
              <a:spcBef>
                <a:spcPts val="700"/>
              </a:spcBef>
              <a:defRPr sz="3120"/>
            </a:pPr>
            <a:r>
              <a:t>Direction (Positive or Negative) rotates pattern 43º for Point source</a:t>
            </a:r>
          </a:p>
          <a:p>
            <a:pPr marL="990600" lvl="1" indent="-495300" defTabSz="643889">
              <a:spcBef>
                <a:spcPts val="700"/>
              </a:spcBef>
              <a:defRPr sz="3743"/>
            </a:pPr>
            <a:r>
              <a:t>2-pt dither pattern</a:t>
            </a:r>
          </a:p>
          <a:p>
            <a:pPr marL="990600" lvl="1" indent="-495300" defTabSz="643889">
              <a:spcBef>
                <a:spcPts val="700"/>
              </a:spcBef>
              <a:defRPr sz="3743"/>
            </a:pPr>
            <a:r>
              <a:t>4-pt dither pattern</a:t>
            </a:r>
          </a:p>
          <a:p>
            <a:pPr marL="990600" lvl="1" indent="-495300" defTabSz="643889">
              <a:spcBef>
                <a:spcPts val="700"/>
              </a:spcBef>
              <a:defRPr sz="3743">
                <a:solidFill>
                  <a:schemeClr val="accent3"/>
                </a:solidFill>
                <a:latin typeface="Avenir Heavy"/>
                <a:ea typeface="Avenir Heavy"/>
                <a:cs typeface="Avenir Heavy"/>
                <a:sym typeface="Avenir Heavy"/>
              </a:defRPr>
            </a:pPr>
            <a:r>
              <a:t>4-pt ALL preferred for point or extended sources</a:t>
            </a:r>
          </a:p>
        </p:txBody>
      </p:sp>
      <p:sp>
        <p:nvSpPr>
          <p:cNvPr id="132" name="MIRI MRS Dithers"/>
          <p:cNvSpPr>
            <a:spLocks noGrp="1"/>
          </p:cNvSpPr>
          <p:nvPr>
            <p:ph type="title"/>
          </p:nvPr>
        </p:nvSpPr>
        <p:spPr>
          <a:prstGeom prst="rect">
            <a:avLst/>
          </a:prstGeom>
        </p:spPr>
        <p:txBody>
          <a:bodyPr/>
          <a:lstStyle/>
          <a:p>
            <a:r>
              <a:t>MIRI MRS Dithers</a:t>
            </a:r>
          </a:p>
        </p:txBody>
      </p:sp>
      <p:pic>
        <p:nvPicPr>
          <p:cNvPr id="133" name="miri_dithers.png" descr="miri_dithers.png"/>
          <p:cNvPicPr>
            <a:picLocks noChangeAspect="1"/>
          </p:cNvPicPr>
          <p:nvPr/>
        </p:nvPicPr>
        <p:blipFill>
          <a:blip r:embed="rId3">
            <a:extLst/>
          </a:blip>
          <a:srcRect l="39" r="39"/>
          <a:stretch>
            <a:fillRect/>
          </a:stretch>
        </p:blipFill>
        <p:spPr>
          <a:xfrm>
            <a:off x="12119984" y="1968500"/>
            <a:ext cx="9211693" cy="8891684"/>
          </a:xfrm>
          <a:prstGeom prst="rect">
            <a:avLst/>
          </a:prstGeom>
          <a:ln w="12700">
            <a:miter lim="400000"/>
          </a:ln>
        </p:spPr>
      </p:pic>
      <p:grpSp>
        <p:nvGrpSpPr>
          <p:cNvPr id="137" name="Group"/>
          <p:cNvGrpSpPr/>
          <p:nvPr/>
        </p:nvGrpSpPr>
        <p:grpSpPr>
          <a:xfrm>
            <a:off x="1811808" y="10719092"/>
            <a:ext cx="10536079" cy="1878960"/>
            <a:chOff x="0" y="0"/>
            <a:chExt cx="10536077" cy="1878959"/>
          </a:xfrm>
        </p:grpSpPr>
        <p:pic>
          <p:nvPicPr>
            <p:cNvPr id="134" name="Screen Shot 2020-01-07 at 8.37.48 AM.png" descr="Screen Shot 2020-01-07 at 8.37.48 AM.png"/>
            <p:cNvPicPr>
              <a:picLocks noChangeAspect="1"/>
            </p:cNvPicPr>
            <p:nvPr/>
          </p:nvPicPr>
          <p:blipFill>
            <a:blip r:embed="rId4">
              <a:extLst/>
            </a:blip>
            <a:stretch>
              <a:fillRect/>
            </a:stretch>
          </p:blipFill>
          <p:spPr>
            <a:xfrm>
              <a:off x="0" y="2194"/>
              <a:ext cx="3417034" cy="1874572"/>
            </a:xfrm>
            <a:prstGeom prst="rect">
              <a:avLst/>
            </a:prstGeom>
            <a:ln w="12700" cap="flat">
              <a:noFill/>
              <a:miter lim="400000"/>
            </a:ln>
            <a:effectLst/>
          </p:spPr>
        </p:pic>
        <p:pic>
          <p:nvPicPr>
            <p:cNvPr id="135" name="Screen Shot 2020-01-07 at 8.38.07 AM.png" descr="Screen Shot 2020-01-07 at 8.38.07 AM.png"/>
            <p:cNvPicPr>
              <a:picLocks noChangeAspect="1"/>
            </p:cNvPicPr>
            <p:nvPr/>
          </p:nvPicPr>
          <p:blipFill>
            <a:blip r:embed="rId5">
              <a:extLst/>
            </a:blip>
            <a:stretch>
              <a:fillRect/>
            </a:stretch>
          </p:blipFill>
          <p:spPr>
            <a:xfrm>
              <a:off x="3541056" y="0"/>
              <a:ext cx="3438570" cy="1878960"/>
            </a:xfrm>
            <a:prstGeom prst="rect">
              <a:avLst/>
            </a:prstGeom>
            <a:ln w="12700" cap="flat">
              <a:noFill/>
              <a:miter lim="400000"/>
            </a:ln>
            <a:effectLst/>
          </p:spPr>
        </p:pic>
        <p:pic>
          <p:nvPicPr>
            <p:cNvPr id="136" name="Screen Shot 2020-01-07 at 8.38.31 AM.png" descr="Screen Shot 2020-01-07 at 8.38.31 AM.png"/>
            <p:cNvPicPr>
              <a:picLocks noChangeAspect="1"/>
            </p:cNvPicPr>
            <p:nvPr/>
          </p:nvPicPr>
          <p:blipFill>
            <a:blip r:embed="rId6">
              <a:extLst/>
            </a:blip>
            <a:stretch>
              <a:fillRect/>
            </a:stretch>
          </p:blipFill>
          <p:spPr>
            <a:xfrm>
              <a:off x="7103648" y="0"/>
              <a:ext cx="3432430" cy="1878960"/>
            </a:xfrm>
            <a:prstGeom prst="rect">
              <a:avLst/>
            </a:prstGeom>
            <a:ln w="12700" cap="flat">
              <a:noFill/>
              <a:miter lim="400000"/>
            </a:ln>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Slide Number"/>
          <p:cNvSpPr>
            <a:spLocks noGrp="1"/>
          </p:cNvSpPr>
          <p:nvPr>
            <p:ph type="sldNum" sz="quarter" idx="2"/>
          </p:nvPr>
        </p:nvSpPr>
        <p:spPr>
          <a:xfrm>
            <a:off x="23344124" y="12839700"/>
            <a:ext cx="339853" cy="622300"/>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7</a:t>
            </a:fld>
            <a:endParaRPr/>
          </a:p>
        </p:txBody>
      </p:sp>
      <p:sp>
        <p:nvSpPr>
          <p:cNvPr id="142" name="Mosaics…"/>
          <p:cNvSpPr>
            <a:spLocks noGrp="1"/>
          </p:cNvSpPr>
          <p:nvPr>
            <p:ph type="body" idx="1"/>
          </p:nvPr>
        </p:nvSpPr>
        <p:spPr>
          <a:xfrm>
            <a:off x="1248833" y="1976966"/>
            <a:ext cx="10064470" cy="10200185"/>
          </a:xfrm>
          <a:prstGeom prst="rect">
            <a:avLst/>
          </a:prstGeom>
        </p:spPr>
        <p:txBody>
          <a:bodyPr/>
          <a:lstStyle/>
          <a:p>
            <a:pPr marL="558800" indent="-558800" defTabSz="726440">
              <a:spcBef>
                <a:spcPts val="800"/>
              </a:spcBef>
              <a:defRPr sz="4224">
                <a:latin typeface="Avenir Heavy"/>
                <a:ea typeface="Avenir Heavy"/>
                <a:cs typeface="Avenir Heavy"/>
                <a:sym typeface="Avenir Heavy"/>
              </a:defRPr>
            </a:pPr>
            <a:r>
              <a:t>Mosaics</a:t>
            </a:r>
          </a:p>
          <a:p>
            <a:pPr marL="1117600" lvl="1" indent="-558800" defTabSz="726440">
              <a:spcBef>
                <a:spcPts val="800"/>
              </a:spcBef>
              <a:defRPr sz="4224"/>
            </a:pPr>
            <a:r>
              <a:t>Small region</a:t>
            </a:r>
          </a:p>
          <a:p>
            <a:pPr marL="1117600" lvl="1" indent="-558800" defTabSz="726440">
              <a:spcBef>
                <a:spcPts val="800"/>
              </a:spcBef>
              <a:defRPr sz="4224"/>
            </a:pPr>
            <a:r>
              <a:t>Regular pattern</a:t>
            </a:r>
          </a:p>
          <a:p>
            <a:pPr marL="1117600" lvl="1" indent="-558800" defTabSz="726440">
              <a:spcBef>
                <a:spcPts val="800"/>
              </a:spcBef>
              <a:defRPr sz="4224"/>
            </a:pPr>
            <a:r>
              <a:t>Overlap or no overlap</a:t>
            </a:r>
          </a:p>
          <a:p>
            <a:pPr marL="1117600" lvl="1" indent="-558800" defTabSz="726440">
              <a:spcBef>
                <a:spcPts val="800"/>
              </a:spcBef>
              <a:defRPr sz="4224"/>
            </a:pPr>
            <a:r>
              <a:t>May be used for backgrounds</a:t>
            </a:r>
          </a:p>
          <a:p>
            <a:pPr marL="1117600" lvl="1" indent="-558800" defTabSz="726440">
              <a:spcBef>
                <a:spcPts val="800"/>
              </a:spcBef>
              <a:defRPr sz="4224"/>
            </a:pPr>
            <a:endParaRPr/>
          </a:p>
          <a:p>
            <a:pPr marL="558800" indent="-558800" defTabSz="726440">
              <a:spcBef>
                <a:spcPts val="800"/>
              </a:spcBef>
              <a:defRPr sz="4224">
                <a:latin typeface="Avenir Heavy"/>
                <a:ea typeface="Avenir Heavy"/>
                <a:cs typeface="Avenir Heavy"/>
                <a:sym typeface="Avenir Heavy"/>
              </a:defRPr>
            </a:pPr>
            <a:r>
              <a:t>Target Groups</a:t>
            </a:r>
          </a:p>
          <a:p>
            <a:pPr marL="1117600" lvl="1" indent="-558800" defTabSz="726440">
              <a:spcBef>
                <a:spcPts val="800"/>
              </a:spcBef>
              <a:defRPr sz="4224"/>
            </a:pPr>
            <a:r>
              <a:t>Multiple, linked pointings</a:t>
            </a:r>
          </a:p>
          <a:p>
            <a:pPr marL="1117600" lvl="1" indent="-558800" defTabSz="726440">
              <a:spcBef>
                <a:spcPts val="800"/>
              </a:spcBef>
              <a:defRPr sz="4224"/>
            </a:pPr>
            <a:r>
              <a:t>Stay within visit-splitting distance</a:t>
            </a:r>
          </a:p>
          <a:p>
            <a:pPr marL="1117600" lvl="1" indent="-558800" defTabSz="726440">
              <a:spcBef>
                <a:spcPts val="800"/>
              </a:spcBef>
              <a:defRPr sz="4224"/>
            </a:pPr>
            <a:r>
              <a:t>Defined observations are replicated on each target</a:t>
            </a:r>
          </a:p>
          <a:p>
            <a:pPr marL="1117600" lvl="1" indent="-558800" defTabSz="726440">
              <a:spcBef>
                <a:spcPts val="800"/>
              </a:spcBef>
              <a:defRPr sz="4224"/>
            </a:pPr>
            <a:r>
              <a:t>Useful for offset backgrounds</a:t>
            </a:r>
          </a:p>
        </p:txBody>
      </p:sp>
      <p:sp>
        <p:nvSpPr>
          <p:cNvPr id="143" name="Mosaics and Target Groups"/>
          <p:cNvSpPr>
            <a:spLocks noGrp="1"/>
          </p:cNvSpPr>
          <p:nvPr>
            <p:ph type="title"/>
          </p:nvPr>
        </p:nvSpPr>
        <p:spPr>
          <a:prstGeom prst="rect">
            <a:avLst/>
          </a:prstGeom>
        </p:spPr>
        <p:txBody>
          <a:bodyPr/>
          <a:lstStyle/>
          <a:p>
            <a:r>
              <a:t>Mosaics and Target Groups</a:t>
            </a:r>
          </a:p>
        </p:txBody>
      </p:sp>
      <p:pic>
        <p:nvPicPr>
          <p:cNvPr id="144" name="dithers.png" descr="dithers.png"/>
          <p:cNvPicPr>
            <a:picLocks noChangeAspect="1"/>
          </p:cNvPicPr>
          <p:nvPr/>
        </p:nvPicPr>
        <p:blipFill>
          <a:blip r:embed="rId2">
            <a:extLst/>
          </a:blip>
          <a:srcRect t="68621"/>
          <a:stretch>
            <a:fillRect/>
          </a:stretch>
        </p:blipFill>
        <p:spPr>
          <a:xfrm>
            <a:off x="12261044" y="3486480"/>
            <a:ext cx="10064656" cy="6251799"/>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lide Number"/>
          <p:cNvSpPr>
            <a:spLocks noGrp="1"/>
          </p:cNvSpPr>
          <p:nvPr>
            <p:ph type="sldNum" sz="quarter" idx="2"/>
          </p:nvPr>
        </p:nvSpPr>
        <p:spPr>
          <a:xfrm>
            <a:off x="23344124" y="12839700"/>
            <a:ext cx="339853" cy="622300"/>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8</a:t>
            </a:fld>
            <a:endParaRPr/>
          </a:p>
        </p:txBody>
      </p:sp>
      <p:sp>
        <p:nvSpPr>
          <p:cNvPr id="147" name="NIRSpec IFU…"/>
          <p:cNvSpPr>
            <a:spLocks noGrp="1"/>
          </p:cNvSpPr>
          <p:nvPr>
            <p:ph type="body" idx="1"/>
          </p:nvPr>
        </p:nvSpPr>
        <p:spPr>
          <a:xfrm>
            <a:off x="1248833" y="1964266"/>
            <a:ext cx="13318151" cy="9643766"/>
          </a:xfrm>
          <a:prstGeom prst="rect">
            <a:avLst/>
          </a:prstGeom>
        </p:spPr>
        <p:txBody>
          <a:bodyPr/>
          <a:lstStyle/>
          <a:p>
            <a:pPr marL="482600" indent="-482600" defTabSz="627379">
              <a:spcBef>
                <a:spcPts val="700"/>
              </a:spcBef>
              <a:defRPr sz="3648">
                <a:latin typeface="Avenir Heavy"/>
                <a:ea typeface="Avenir Heavy"/>
                <a:cs typeface="Avenir Heavy"/>
                <a:sym typeface="Avenir Heavy"/>
              </a:defRPr>
            </a:pPr>
            <a:r>
              <a:t>NIRSpec IFU</a:t>
            </a:r>
          </a:p>
          <a:p>
            <a:pPr marL="965200" lvl="1" indent="-482600" defTabSz="627379">
              <a:spcBef>
                <a:spcPts val="700"/>
              </a:spcBef>
              <a:defRPr sz="3648"/>
            </a:pPr>
            <a:r>
              <a:t>Not all observations require offset backgrounds. Check with ETC</a:t>
            </a:r>
          </a:p>
          <a:p>
            <a:pPr marL="965200" lvl="1" indent="-482600" defTabSz="627379">
              <a:spcBef>
                <a:spcPts val="700"/>
              </a:spcBef>
              <a:defRPr sz="3648"/>
            </a:pPr>
            <a:r>
              <a:t>Offset backgrounds suggested for:</a:t>
            </a:r>
          </a:p>
          <a:p>
            <a:pPr marL="1447800" lvl="2" indent="-482600" defTabSz="627379">
              <a:spcBef>
                <a:spcPts val="700"/>
              </a:spcBef>
              <a:defRPr sz="3648"/>
            </a:pPr>
            <a:r>
              <a:t>Faint extended targets</a:t>
            </a:r>
          </a:p>
          <a:p>
            <a:pPr marL="965200" lvl="1" indent="-482600" defTabSz="627379">
              <a:spcBef>
                <a:spcPts val="700"/>
              </a:spcBef>
              <a:defRPr sz="3648"/>
            </a:pPr>
            <a:r>
              <a:t>Use target groups or mosaic within visit-splitting distance to avoid variable background and non-repeatable grating settings</a:t>
            </a:r>
          </a:p>
          <a:p>
            <a:pPr marL="482600" indent="-482600" defTabSz="627379">
              <a:spcBef>
                <a:spcPts val="700"/>
              </a:spcBef>
              <a:defRPr sz="3648"/>
            </a:pPr>
            <a:endParaRPr/>
          </a:p>
          <a:p>
            <a:pPr marL="482600" indent="-482600" defTabSz="627379">
              <a:spcBef>
                <a:spcPts val="700"/>
              </a:spcBef>
              <a:defRPr sz="3648">
                <a:latin typeface="Avenir Heavy"/>
                <a:ea typeface="Avenir Heavy"/>
                <a:cs typeface="Avenir Heavy"/>
                <a:sym typeface="Avenir Heavy"/>
              </a:defRPr>
            </a:pPr>
            <a:r>
              <a:t>MIRI MRS</a:t>
            </a:r>
          </a:p>
          <a:p>
            <a:pPr marL="965200" lvl="1" indent="-482600" defTabSz="627379">
              <a:spcBef>
                <a:spcPts val="700"/>
              </a:spcBef>
              <a:defRPr sz="3648"/>
            </a:pPr>
            <a:r>
              <a:t>Most extended source observations require offset backgrounds. Check with ETC</a:t>
            </a:r>
          </a:p>
          <a:p>
            <a:pPr marL="965200" lvl="1" indent="-482600" defTabSz="627379">
              <a:spcBef>
                <a:spcPts val="700"/>
              </a:spcBef>
              <a:defRPr sz="3648"/>
            </a:pPr>
            <a:r>
              <a:t>Isolated point source observations may not require offset backgrounds</a:t>
            </a:r>
          </a:p>
        </p:txBody>
      </p:sp>
      <p:sp>
        <p:nvSpPr>
          <p:cNvPr id="148" name="Offset Background Observations"/>
          <p:cNvSpPr>
            <a:spLocks noGrp="1"/>
          </p:cNvSpPr>
          <p:nvPr>
            <p:ph type="title"/>
          </p:nvPr>
        </p:nvSpPr>
        <p:spPr>
          <a:prstGeom prst="rect">
            <a:avLst/>
          </a:prstGeom>
        </p:spPr>
        <p:txBody>
          <a:bodyPr/>
          <a:lstStyle/>
          <a:p>
            <a:r>
              <a:t>Offset Background Observations</a:t>
            </a:r>
          </a:p>
        </p:txBody>
      </p:sp>
      <p:pic>
        <p:nvPicPr>
          <p:cNvPr id="149" name="dithers.png" descr="dithers.png"/>
          <p:cNvPicPr>
            <a:picLocks noChangeAspect="1"/>
          </p:cNvPicPr>
          <p:nvPr/>
        </p:nvPicPr>
        <p:blipFill>
          <a:blip r:embed="rId2">
            <a:extLst/>
          </a:blip>
          <a:srcRect l="52729" t="5592" b="63487"/>
          <a:stretch>
            <a:fillRect/>
          </a:stretch>
        </p:blipFill>
        <p:spPr>
          <a:xfrm>
            <a:off x="15561457" y="2820193"/>
            <a:ext cx="6236699" cy="8075569"/>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lide Number"/>
          <p:cNvSpPr>
            <a:spLocks noGrp="1"/>
          </p:cNvSpPr>
          <p:nvPr>
            <p:ph type="sldNum" sz="quarter" idx="2"/>
          </p:nvPr>
        </p:nvSpPr>
        <p:spPr>
          <a:xfrm>
            <a:off x="23344124" y="12839700"/>
            <a:ext cx="339853" cy="622300"/>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9</a:t>
            </a:fld>
            <a:endParaRPr/>
          </a:p>
        </p:txBody>
      </p:sp>
      <p:sp>
        <p:nvSpPr>
          <p:cNvPr id="152" name="READOUT…"/>
          <p:cNvSpPr>
            <a:spLocks noGrp="1"/>
          </p:cNvSpPr>
          <p:nvPr>
            <p:ph type="body" idx="1"/>
          </p:nvPr>
        </p:nvSpPr>
        <p:spPr>
          <a:xfrm>
            <a:off x="1248833" y="1964266"/>
            <a:ext cx="19309673" cy="10173991"/>
          </a:xfrm>
          <a:prstGeom prst="rect">
            <a:avLst/>
          </a:prstGeom>
        </p:spPr>
        <p:txBody>
          <a:bodyPr/>
          <a:lstStyle/>
          <a:p>
            <a:pPr marL="482600" indent="-482600" defTabSz="627379">
              <a:spcBef>
                <a:spcPts val="700"/>
              </a:spcBef>
              <a:defRPr sz="3648">
                <a:latin typeface="Avenir Heavy"/>
                <a:ea typeface="Avenir Heavy"/>
                <a:cs typeface="Avenir Heavy"/>
                <a:sym typeface="Avenir Heavy"/>
              </a:defRPr>
            </a:pPr>
            <a:r>
              <a:t>READOUT</a:t>
            </a:r>
          </a:p>
          <a:p>
            <a:pPr marL="965200" lvl="1" indent="-482600" defTabSz="627379">
              <a:spcBef>
                <a:spcPts val="700"/>
              </a:spcBef>
              <a:defRPr sz="3648"/>
            </a:pPr>
            <a:r>
              <a:t>IRS</a:t>
            </a:r>
            <a:r>
              <a:rPr baseline="31999"/>
              <a:t>2</a:t>
            </a:r>
          </a:p>
          <a:p>
            <a:pPr marL="1447800" lvl="2" indent="-482600" defTabSz="627379">
              <a:spcBef>
                <a:spcPts val="700"/>
              </a:spcBef>
              <a:defRPr sz="3648"/>
            </a:pPr>
            <a:r>
              <a:t>NRSIRS2             (5 frames per group) reduce data volume</a:t>
            </a:r>
          </a:p>
          <a:p>
            <a:pPr marL="1447800" lvl="2" indent="-482600" defTabSz="627379">
              <a:spcBef>
                <a:spcPts val="700"/>
              </a:spcBef>
              <a:defRPr sz="3648"/>
            </a:pPr>
            <a:r>
              <a:rPr>
                <a:solidFill>
                  <a:schemeClr val="accent3"/>
                </a:solidFill>
                <a:latin typeface="Avenir Heavy"/>
                <a:ea typeface="Avenir Heavy"/>
                <a:cs typeface="Avenir Heavy"/>
                <a:sym typeface="Avenir Heavy"/>
              </a:rPr>
              <a:t>NRSIRS2RAPID</a:t>
            </a:r>
            <a:r>
              <a:t>  (1 frame per group) recommended</a:t>
            </a:r>
          </a:p>
          <a:p>
            <a:pPr marL="965200" lvl="1" indent="-482600" defTabSz="627379">
              <a:spcBef>
                <a:spcPts val="700"/>
              </a:spcBef>
              <a:defRPr sz="3648"/>
            </a:pPr>
            <a:r>
              <a:t>TRADITIONAL</a:t>
            </a:r>
          </a:p>
          <a:p>
            <a:pPr marL="1447800" lvl="2" indent="-482600" defTabSz="627379">
              <a:spcBef>
                <a:spcPts val="700"/>
              </a:spcBef>
              <a:defRPr sz="3648"/>
            </a:pPr>
            <a:r>
              <a:t>NRS                    (4 frames per group)</a:t>
            </a:r>
          </a:p>
          <a:p>
            <a:pPr marL="1447800" lvl="2" indent="-482600" defTabSz="627379">
              <a:spcBef>
                <a:spcPts val="700"/>
              </a:spcBef>
              <a:defRPr sz="3648"/>
            </a:pPr>
            <a:r>
              <a:t>NRSPRAPID        (1 frame per group) for bright sources</a:t>
            </a:r>
          </a:p>
          <a:p>
            <a:pPr marL="482600" indent="-482600" defTabSz="627379">
              <a:spcBef>
                <a:spcPts val="700"/>
              </a:spcBef>
              <a:defRPr sz="3648">
                <a:latin typeface="Avenir Heavy"/>
                <a:ea typeface="Avenir Heavy"/>
                <a:cs typeface="Avenir Heavy"/>
                <a:sym typeface="Avenir Heavy"/>
              </a:defRPr>
            </a:pPr>
            <a:r>
              <a:t>GROUPS</a:t>
            </a:r>
          </a:p>
          <a:p>
            <a:pPr marL="965200" lvl="1" indent="-482600" defTabSz="627379">
              <a:spcBef>
                <a:spcPts val="700"/>
              </a:spcBef>
              <a:defRPr sz="3648"/>
            </a:pPr>
            <a:r>
              <a:rPr>
                <a:solidFill>
                  <a:schemeClr val="accent3"/>
                </a:solidFill>
                <a:latin typeface="Avenir Heavy"/>
                <a:ea typeface="Avenir Heavy"/>
                <a:cs typeface="Avenir Heavy"/>
                <a:sym typeface="Avenir Heavy"/>
              </a:rPr>
              <a:t>2 or more recommended</a:t>
            </a:r>
            <a:r>
              <a:t> for accurate calibration</a:t>
            </a:r>
          </a:p>
          <a:p>
            <a:pPr marL="482600" indent="-482600" defTabSz="627379">
              <a:spcBef>
                <a:spcPts val="700"/>
              </a:spcBef>
              <a:defRPr sz="3648">
                <a:latin typeface="Avenir Heavy"/>
                <a:ea typeface="Avenir Heavy"/>
                <a:cs typeface="Avenir Heavy"/>
                <a:sym typeface="Avenir Heavy"/>
              </a:defRPr>
            </a:pPr>
            <a:r>
              <a:t>INTEGRATIONS</a:t>
            </a:r>
          </a:p>
          <a:p>
            <a:pPr marL="965200" lvl="1" indent="-482600" defTabSz="627379">
              <a:spcBef>
                <a:spcPts val="700"/>
              </a:spcBef>
              <a:defRPr sz="3648"/>
            </a:pPr>
            <a:r>
              <a:rPr>
                <a:solidFill>
                  <a:schemeClr val="accent3"/>
                </a:solidFill>
                <a:latin typeface="Avenir Heavy"/>
                <a:ea typeface="Avenir Heavy"/>
                <a:cs typeface="Avenir Heavy"/>
                <a:sym typeface="Avenir Heavy"/>
              </a:rPr>
              <a:t>&lt;1500 sec recommended</a:t>
            </a:r>
            <a:r>
              <a:t> to mitigate cosmic rays</a:t>
            </a:r>
          </a:p>
          <a:p>
            <a:pPr marL="482600" indent="-482600" defTabSz="627379">
              <a:spcBef>
                <a:spcPts val="700"/>
              </a:spcBef>
              <a:defRPr sz="3648">
                <a:latin typeface="Avenir Heavy"/>
                <a:ea typeface="Avenir Heavy"/>
                <a:cs typeface="Avenir Heavy"/>
                <a:sym typeface="Avenir Heavy"/>
              </a:defRPr>
            </a:pPr>
            <a:r>
              <a:t>EXPOSURES</a:t>
            </a:r>
          </a:p>
          <a:p>
            <a:pPr marL="965200" lvl="1" indent="-482600" defTabSz="627379">
              <a:spcBef>
                <a:spcPts val="700"/>
              </a:spcBef>
              <a:defRPr sz="3648"/>
            </a:pPr>
            <a:r>
              <a:t>Number must be the same for all detectors</a:t>
            </a:r>
          </a:p>
          <a:p>
            <a:pPr marL="965200" lvl="1" indent="-482600" defTabSz="627379">
              <a:spcBef>
                <a:spcPts val="700"/>
              </a:spcBef>
              <a:defRPr sz="3648"/>
            </a:pPr>
            <a:r>
              <a:t>No explicit limit on exposure time</a:t>
            </a:r>
          </a:p>
        </p:txBody>
      </p:sp>
      <p:sp>
        <p:nvSpPr>
          <p:cNvPr id="153" name="NIRSpec IFU Exposure Parameters"/>
          <p:cNvSpPr>
            <a:spLocks noGrp="1"/>
          </p:cNvSpPr>
          <p:nvPr>
            <p:ph type="title"/>
          </p:nvPr>
        </p:nvSpPr>
        <p:spPr>
          <a:prstGeom prst="rect">
            <a:avLst/>
          </a:prstGeom>
        </p:spPr>
        <p:txBody>
          <a:bodyPr/>
          <a:lstStyle/>
          <a:p>
            <a:r>
              <a:t>NIRSpec IFU Exposure Parameters</a:t>
            </a:r>
          </a:p>
        </p:txBody>
      </p:sp>
    </p:spTree>
  </p:cSld>
  <p:clrMapOvr>
    <a:masterClrMapping/>
  </p:clrMapOvr>
  <p:transition spd="med"/>
</p:sld>
</file>

<file path=ppt/theme/theme1.xml><?xml version="1.0" encoding="utf-8"?>
<a:theme xmlns:a="http://schemas.openxmlformats.org/drawingml/2006/main" name="ESA_MC">
  <a:themeElements>
    <a:clrScheme name="White">
      <a:dk1>
        <a:srgbClr val="5E5E5E"/>
      </a:dk1>
      <a:lt1>
        <a:srgbClr val="FFFFFF"/>
      </a:lt1>
      <a:dk2>
        <a:srgbClr val="FFFFFF"/>
      </a:dk2>
      <a:lt2>
        <a:srgbClr val="E9C674"/>
      </a:lt2>
      <a:accent1>
        <a:srgbClr val="3D6A80"/>
      </a:accent1>
      <a:accent2>
        <a:srgbClr val="9A762F"/>
      </a:accent2>
      <a:accent3>
        <a:srgbClr val="CA7872"/>
      </a:accent3>
      <a:accent4>
        <a:srgbClr val="929292"/>
      </a:accent4>
      <a:accent5>
        <a:srgbClr val="212121"/>
      </a:accent5>
      <a:accent6>
        <a:srgbClr val="929000"/>
      </a:accent6>
      <a:hlink>
        <a:srgbClr val="0000FF"/>
      </a:hlink>
      <a:folHlink>
        <a:srgbClr val="FF00FF"/>
      </a:folHlink>
    </a:clrScheme>
    <a:fontScheme name="White">
      <a:majorFont>
        <a:latin typeface="Avenir Roman"/>
        <a:ea typeface="Avenir Roman"/>
        <a:cs typeface="Avenir Roman"/>
      </a:majorFont>
      <a:minorFont>
        <a:latin typeface="Avenir Book"/>
        <a:ea typeface="Avenir Book"/>
        <a:cs typeface="Avenir Book"/>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2591"/>
          </a:schemeClr>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76200" cap="flat">
          <a:solidFill>
            <a:schemeClr val="accent5">
              <a:lumOff val="13067"/>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1000"/>
          </a:spcBef>
          <a:spcAft>
            <a:spcPts val="0"/>
          </a:spcAft>
          <a:buClrTx/>
          <a:buSzTx/>
          <a:buFontTx/>
          <a:buNone/>
          <a:tabLst/>
          <a:defRPr kumimoji="0" sz="4800" b="0" i="0" u="none" strike="noStrike" cap="none" spc="0" normalizeH="0" baseline="0">
            <a:ln>
              <a:noFill/>
            </a:ln>
            <a:solidFill>
              <a:schemeClr val="accent4">
                <a:hueOff val="-3600000"/>
                <a:lumOff val="-20194"/>
              </a:schemeClr>
            </a:solidFill>
            <a:effectLst/>
            <a:uFillTx/>
            <a:latin typeface="+mn-lt"/>
            <a:ea typeface="+mn-ea"/>
            <a:cs typeface="+mn-cs"/>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ESA_MC" id="{4796CE98-8332-414F-8347-7D6D449E6423}" vid="{3B3D3567-5074-6A4A-883E-431F7B015F25}"/>
    </a:ext>
  </a:extLst>
</a:theme>
</file>

<file path=ppt/theme/theme2.xml><?xml version="1.0" encoding="utf-8"?>
<a:theme xmlns:a="http://schemas.openxmlformats.org/drawingml/2006/main" name="White">
  <a:themeElements>
    <a:clrScheme name="White">
      <a:dk1>
        <a:srgbClr val="000000"/>
      </a:dk1>
      <a:lt1>
        <a:srgbClr val="FFFFFF"/>
      </a:lt1>
      <a:dk2>
        <a:srgbClr val="FFFFFF"/>
      </a:dk2>
      <a:lt2>
        <a:srgbClr val="E9C674"/>
      </a:lt2>
      <a:accent1>
        <a:srgbClr val="3D6A80"/>
      </a:accent1>
      <a:accent2>
        <a:srgbClr val="9A762F"/>
      </a:accent2>
      <a:accent3>
        <a:srgbClr val="CA7872"/>
      </a:accent3>
      <a:accent4>
        <a:srgbClr val="929292"/>
      </a:accent4>
      <a:accent5>
        <a:srgbClr val="212121"/>
      </a:accent5>
      <a:accent6>
        <a:srgbClr val="929000"/>
      </a:accent6>
      <a:hlink>
        <a:srgbClr val="0000FF"/>
      </a:hlink>
      <a:folHlink>
        <a:srgbClr val="FF00FF"/>
      </a:folHlink>
    </a:clrScheme>
    <a:fontScheme name="White">
      <a:majorFont>
        <a:latin typeface="Avenir Roman"/>
        <a:ea typeface="Avenir Roman"/>
        <a:cs typeface="Avenir Roman"/>
      </a:majorFont>
      <a:minorFont>
        <a:latin typeface="Avenir Book"/>
        <a:ea typeface="Avenir Book"/>
        <a:cs typeface="Avenir Book"/>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2591"/>
          </a:schemeClr>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76200" cap="flat">
          <a:solidFill>
            <a:schemeClr val="accent5">
              <a:lumOff val="13067"/>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1000"/>
          </a:spcBef>
          <a:spcAft>
            <a:spcPts val="0"/>
          </a:spcAft>
          <a:buClrTx/>
          <a:buSzTx/>
          <a:buFontTx/>
          <a:buNone/>
          <a:tabLst/>
          <a:defRPr kumimoji="0" sz="4800" b="0" i="0" u="none" strike="noStrike" cap="none" spc="0" normalizeH="0" baseline="0">
            <a:ln>
              <a:noFill/>
            </a:ln>
            <a:solidFill>
              <a:schemeClr val="accent4">
                <a:hueOff val="-3600000"/>
                <a:lumOff val="-20194"/>
              </a:schemeClr>
            </a:solidFill>
            <a:effectLst/>
            <a:uFillTx/>
            <a:latin typeface="+mn-lt"/>
            <a:ea typeface="+mn-ea"/>
            <a:cs typeface="+mn-cs"/>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ESA_MC</Template>
  <TotalTime>3</TotalTime>
  <Words>1328</Words>
  <Application>Microsoft Macintosh PowerPoint</Application>
  <PresentationFormat>Custom</PresentationFormat>
  <Paragraphs>189</Paragraphs>
  <Slides>13</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Avenir Book</vt:lpstr>
      <vt:lpstr>Avenir Heavy</vt:lpstr>
      <vt:lpstr>Avenir Roman</vt:lpstr>
      <vt:lpstr>Helvetica Neue</vt:lpstr>
      <vt:lpstr>Helvetica Neue Light</vt:lpstr>
      <vt:lpstr>Verdana</vt:lpstr>
      <vt:lpstr>ESA_MC</vt:lpstr>
      <vt:lpstr>Integral Field Spectroscopy:  Strategies and Hands-On</vt:lpstr>
      <vt:lpstr>NIRSpec IFU Target Acquisition</vt:lpstr>
      <vt:lpstr>NIRSpec IFU Target Acquisition</vt:lpstr>
      <vt:lpstr>MIRI MRS Target Acquisition</vt:lpstr>
      <vt:lpstr>NIRSpec IFU Dithers</vt:lpstr>
      <vt:lpstr>MIRI MRS Dithers</vt:lpstr>
      <vt:lpstr>Mosaics and Target Groups</vt:lpstr>
      <vt:lpstr>Offset Background Observations</vt:lpstr>
      <vt:lpstr>NIRSpec IFU Exposure Parameters</vt:lpstr>
      <vt:lpstr>MIRI MRS Exposure Parameters</vt:lpstr>
      <vt:lpstr>NIRSpec Leakage</vt:lpstr>
      <vt:lpstr>MIRI MRS Simultaneous Imaging</vt:lpstr>
      <vt:lpstr>Need help making a decision?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Integral Field Spectroscopy:  Strategies and Hands-On</dc:title>
  <cp:lastModifiedBy>Marco Sirianni</cp:lastModifiedBy>
  <cp:revision>4</cp:revision>
  <dcterms:modified xsi:type="dcterms:W3CDTF">2020-09-14T20:47:36Z</dcterms:modified>
</cp:coreProperties>
</file>