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7" r:id="rId1"/>
  </p:sldMasterIdLst>
  <p:notesMasterIdLst>
    <p:notesMasterId r:id="rId23"/>
  </p:notesMasterIdLst>
  <p:sldIdLst>
    <p:sldId id="256" r:id="rId2"/>
    <p:sldId id="259" r:id="rId3"/>
    <p:sldId id="276" r:id="rId4"/>
    <p:sldId id="261" r:id="rId5"/>
    <p:sldId id="257" r:id="rId6"/>
    <p:sldId id="258" r:id="rId7"/>
    <p:sldId id="260" r:id="rId8"/>
    <p:sldId id="262" r:id="rId9"/>
    <p:sldId id="263" r:id="rId10"/>
    <p:sldId id="266" r:id="rId11"/>
    <p:sldId id="268" r:id="rId12"/>
    <p:sldId id="269" r:id="rId13"/>
    <p:sldId id="264" r:id="rId14"/>
    <p:sldId id="265" r:id="rId15"/>
    <p:sldId id="267" r:id="rId16"/>
    <p:sldId id="271" r:id="rId17"/>
    <p:sldId id="270" r:id="rId18"/>
    <p:sldId id="272" r:id="rId19"/>
    <p:sldId id="273" r:id="rId20"/>
    <p:sldId id="274" r:id="rId21"/>
    <p:sldId id="275" r:id="rId2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1pPr>
    <a:lvl2pPr marL="0" marR="0" indent="2286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2pPr>
    <a:lvl3pPr marL="0" marR="0" indent="4572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3pPr>
    <a:lvl4pPr marL="0" marR="0" indent="6858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4pPr>
    <a:lvl5pPr marL="0" marR="0" indent="9144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5pPr>
    <a:lvl6pPr marL="0" marR="0" indent="11430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6pPr>
    <a:lvl7pPr marL="0" marR="0" indent="13716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7pPr>
    <a:lvl8pPr marL="0" marR="0" indent="16002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8pPr>
    <a:lvl9pPr marL="0" marR="0" indent="1828800" algn="l" defTabSz="825500" rtl="0" fontAlgn="auto" latinLnBrk="0" hangingPunct="0">
      <a:lnSpc>
        <a:spcPct val="100000"/>
      </a:lnSpc>
      <a:spcBef>
        <a:spcPts val="10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chemeClr val="accent4">
            <a:hueOff val="-3600000"/>
            <a:lumOff val="-20194"/>
          </a:schemeClr>
        </a:solidFill>
        <a:effectLst/>
        <a:uFillTx/>
        <a:latin typeface="+mn-lt"/>
        <a:ea typeface="+mn-ea"/>
        <a:cs typeface="+mn-cs"/>
        <a:sym typeface="Avenir Book"/>
      </a:defRPr>
    </a:lvl9pPr>
  </p:defaultTextStyle>
  <p:extLst>
    <p:ext uri="{EFAFB233-063F-42B5-8137-9DF3F51BA10A}">
      <p15:sldGuideLst xmlns:p15="http://schemas.microsoft.com/office/powerpoint/2012/main">
        <p15:guide id="1" orient="horz" pos="4471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chemeClr val="accent5">
          <a:hueOff val="-8881752"/>
          <a:lumOff val="-12984"/>
        </a:schemeClr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chemeClr val="accent5">
          <a:hueOff val="-8881752"/>
          <a:lumOff val="-12984"/>
        </a:schemeClr>
      </a:tcTxStyle>
      <a:tcStyle>
        <a:tcBdr>
          <a:lef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chemeClr val="accent5">
          <a:hueOff val="-8881752"/>
          <a:lumOff val="-12984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chemeClr val="accent5">
          <a:hueOff val="-8881752"/>
          <a:lumOff val="-12984"/>
        </a:schemeClr>
      </a:tcTxStyle>
      <a:tcStyle>
        <a:tcBdr>
          <a:lef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chemeClr val="accent5">
          <a:hueOff val="-8881752"/>
          <a:lumOff val="-12984"/>
        </a:schemeClr>
      </a:tcTxStyle>
      <a:tcStyle>
        <a:tcBdr>
          <a:lef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chemeClr val="accent5">
                  <a:hueOff val="-8881752"/>
                  <a:lumOff val="-12984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chemeClr val="accent5">
                  <a:hueOff val="-8881752"/>
                  <a:lumOff val="-12984"/>
                </a:scheme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chemeClr val="accent5">
            <a:hueOff val="-8881752"/>
            <a:lumOff val="-12984"/>
          </a:schemeClr>
        </a:fontRef>
        <a:schemeClr val="accent5">
          <a:hueOff val="-8881752"/>
          <a:lumOff val="-12984"/>
        </a:schemeClr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9E9E8"/>
          </a:solidFill>
        </a:fill>
      </a:tcStyle>
    </a:wholeTbl>
    <a:band2H>
      <a:tcTxStyle/>
      <a:tcStyle>
        <a:tcBdr/>
        <a:fill>
          <a:solidFill>
            <a:srgbClr val="F4F4F4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4">
              <a:hueOff val="-3600000"/>
              <a:lumOff val="-20194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1C2BE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1C2BE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/>
    <p:restoredTop sz="94603"/>
  </p:normalViewPr>
  <p:slideViewPr>
    <p:cSldViewPr snapToGrid="0" snapToObjects="1">
      <p:cViewPr varScale="1">
        <p:scale>
          <a:sx n="74" d="100"/>
          <a:sy n="74" d="100"/>
        </p:scale>
        <p:origin x="264" y="400"/>
      </p:cViewPr>
      <p:guideLst>
        <p:guide orient="horz" pos="4471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B35322-A46A-424D-8031-C4003D8A1A56}" type="doc">
      <dgm:prSet loTypeId="urn:microsoft.com/office/officeart/2005/8/layout/radial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4CF5298-9090-D948-A8CB-F55AB97C7BA6}">
      <dgm:prSet phldrT="[Text]"/>
      <dgm:spPr/>
      <dgm:t>
        <a:bodyPr/>
        <a:lstStyle/>
        <a:p>
          <a:r>
            <a:rPr lang="en-US" dirty="0"/>
            <a:t>ETC</a:t>
          </a:r>
        </a:p>
      </dgm:t>
    </dgm:pt>
    <dgm:pt modelId="{4CDEF4D1-A731-DC4B-AB8E-B98C6143974D}" type="parTrans" cxnId="{76BB6B86-8483-9645-B366-7C36C99ADDCE}">
      <dgm:prSet/>
      <dgm:spPr/>
      <dgm:t>
        <a:bodyPr/>
        <a:lstStyle/>
        <a:p>
          <a:endParaRPr lang="en-US"/>
        </a:p>
      </dgm:t>
    </dgm:pt>
    <dgm:pt modelId="{DEDF0813-512A-C84D-BBCA-67AB4603F69E}" type="sibTrans" cxnId="{76BB6B86-8483-9645-B366-7C36C99ADDCE}">
      <dgm:prSet/>
      <dgm:spPr/>
      <dgm:t>
        <a:bodyPr/>
        <a:lstStyle/>
        <a:p>
          <a:endParaRPr lang="en-US"/>
        </a:p>
      </dgm:t>
    </dgm:pt>
    <dgm:pt modelId="{83CF72C2-2E67-4844-9F6B-44E821627DD5}">
      <dgm:prSet phldrT="[Text]" custT="1"/>
      <dgm:spPr/>
      <dgm:t>
        <a:bodyPr/>
        <a:lstStyle/>
        <a:p>
          <a:r>
            <a:rPr lang="en-US" sz="4000" dirty="0"/>
            <a:t>3D ETC calculation engine (“</a:t>
          </a:r>
          <a:r>
            <a:rPr lang="en-US" sz="4000" dirty="0" err="1"/>
            <a:t>Pandeia</a:t>
          </a:r>
          <a:r>
            <a:rPr lang="en-US" sz="4000" dirty="0"/>
            <a:t>”)</a:t>
          </a:r>
        </a:p>
      </dgm:t>
    </dgm:pt>
    <dgm:pt modelId="{3BE7124A-924C-3547-986C-167BEF71CE5C}" type="parTrans" cxnId="{AF6C2564-D8DA-5A4F-877D-6C1271D27279}">
      <dgm:prSet/>
      <dgm:spPr/>
      <dgm:t>
        <a:bodyPr/>
        <a:lstStyle/>
        <a:p>
          <a:endParaRPr lang="en-US"/>
        </a:p>
      </dgm:t>
    </dgm:pt>
    <dgm:pt modelId="{579A2482-348F-4247-BDF0-FF7C5CC72092}" type="sibTrans" cxnId="{AF6C2564-D8DA-5A4F-877D-6C1271D27279}">
      <dgm:prSet/>
      <dgm:spPr/>
      <dgm:t>
        <a:bodyPr/>
        <a:lstStyle/>
        <a:p>
          <a:endParaRPr lang="en-US"/>
        </a:p>
      </dgm:t>
    </dgm:pt>
    <dgm:pt modelId="{F5576606-9429-0749-A610-83284491DB5B}">
      <dgm:prSet phldrT="[Text]" custT="1"/>
      <dgm:spPr/>
      <dgm:t>
        <a:bodyPr/>
        <a:lstStyle/>
        <a:p>
          <a:r>
            <a:rPr lang="en-US" sz="4000" dirty="0"/>
            <a:t>Reference Database</a:t>
          </a:r>
        </a:p>
        <a:p>
          <a:r>
            <a:rPr lang="en-US" sz="2400" dirty="0"/>
            <a:t>Throughputs</a:t>
          </a:r>
        </a:p>
        <a:p>
          <a:r>
            <a:rPr lang="en-US" sz="2400" dirty="0"/>
            <a:t>Detector noise</a:t>
          </a:r>
        </a:p>
        <a:p>
          <a:r>
            <a:rPr lang="en-US" sz="2400" dirty="0"/>
            <a:t>PSFs</a:t>
          </a:r>
        </a:p>
        <a:p>
          <a:r>
            <a:rPr lang="en-US" sz="2400" dirty="0" err="1"/>
            <a:t>etc</a:t>
          </a:r>
          <a:endParaRPr lang="en-US" sz="2400" dirty="0"/>
        </a:p>
      </dgm:t>
    </dgm:pt>
    <dgm:pt modelId="{CBB59473-4A85-5640-88A7-721C7CB41808}" type="parTrans" cxnId="{018E862D-7F58-5046-AF3A-7FCD8B782DC4}">
      <dgm:prSet/>
      <dgm:spPr/>
      <dgm:t>
        <a:bodyPr/>
        <a:lstStyle/>
        <a:p>
          <a:endParaRPr lang="en-US"/>
        </a:p>
      </dgm:t>
    </dgm:pt>
    <dgm:pt modelId="{C6B3FA64-3DBA-8547-B21A-6EF163777DC4}" type="sibTrans" cxnId="{018E862D-7F58-5046-AF3A-7FCD8B782DC4}">
      <dgm:prSet/>
      <dgm:spPr/>
      <dgm:t>
        <a:bodyPr/>
        <a:lstStyle/>
        <a:p>
          <a:endParaRPr lang="en-US"/>
        </a:p>
      </dgm:t>
    </dgm:pt>
    <dgm:pt modelId="{1907F548-033C-1142-AEB1-C0BA9D7B618B}">
      <dgm:prSet phldrT="[Text]" custT="1"/>
      <dgm:spPr/>
      <dgm:t>
        <a:bodyPr/>
        <a:lstStyle/>
        <a:p>
          <a:r>
            <a:rPr lang="en-US" sz="4300" dirty="0"/>
            <a:t>Web Application</a:t>
          </a:r>
        </a:p>
        <a:p>
          <a:r>
            <a:rPr lang="en-US" sz="2400" dirty="0" err="1"/>
            <a:t>jwst.etc.stsci.edu</a:t>
          </a:r>
          <a:endParaRPr lang="en-US" sz="2400" dirty="0"/>
        </a:p>
        <a:p>
          <a:r>
            <a:rPr lang="en-US" sz="2400" dirty="0"/>
            <a:t>User interface</a:t>
          </a:r>
        </a:p>
        <a:p>
          <a:r>
            <a:rPr lang="en-US" sz="2400" dirty="0"/>
            <a:t>Collaborative functionality</a:t>
          </a:r>
        </a:p>
        <a:p>
          <a:endParaRPr lang="en-US" sz="2400" dirty="0"/>
        </a:p>
      </dgm:t>
    </dgm:pt>
    <dgm:pt modelId="{EACE28AE-6DF9-3040-8D48-AF386FB0FA6D}" type="parTrans" cxnId="{DD22FB7B-F2D8-1445-BB0D-90A883571545}">
      <dgm:prSet/>
      <dgm:spPr/>
      <dgm:t>
        <a:bodyPr/>
        <a:lstStyle/>
        <a:p>
          <a:endParaRPr lang="en-US"/>
        </a:p>
      </dgm:t>
    </dgm:pt>
    <dgm:pt modelId="{FDFFF75C-1A50-AF45-99EA-6AC5A0F21201}" type="sibTrans" cxnId="{DD22FB7B-F2D8-1445-BB0D-90A883571545}">
      <dgm:prSet/>
      <dgm:spPr/>
      <dgm:t>
        <a:bodyPr/>
        <a:lstStyle/>
        <a:p>
          <a:endParaRPr lang="en-US"/>
        </a:p>
      </dgm:t>
    </dgm:pt>
    <dgm:pt modelId="{12749BD9-5B13-CE40-83C7-49ADB8DF3EA7}">
      <dgm:prSet custT="1"/>
      <dgm:spPr/>
      <dgm:t>
        <a:bodyPr/>
        <a:lstStyle/>
        <a:p>
          <a:r>
            <a:rPr lang="en-US" sz="4000" dirty="0"/>
            <a:t>JWST Background model</a:t>
          </a:r>
        </a:p>
        <a:p>
          <a:r>
            <a:rPr lang="en-US" sz="2400" dirty="0"/>
            <a:t>Also available via </a:t>
          </a:r>
          <a:r>
            <a:rPr lang="en-US" sz="2400" dirty="0" err="1"/>
            <a:t>jwst_backgrounds</a:t>
          </a:r>
          <a:endParaRPr lang="en-US" sz="2400" dirty="0"/>
        </a:p>
      </dgm:t>
    </dgm:pt>
    <dgm:pt modelId="{B606B9A2-3A2F-B544-B552-959E4A670357}" type="parTrans" cxnId="{E3C86B45-7343-2A46-A4E0-8E1CCB1CC925}">
      <dgm:prSet/>
      <dgm:spPr/>
      <dgm:t>
        <a:bodyPr/>
        <a:lstStyle/>
        <a:p>
          <a:endParaRPr lang="en-US"/>
        </a:p>
      </dgm:t>
    </dgm:pt>
    <dgm:pt modelId="{D07AEF40-F1F6-D740-B4D3-D2289F847F62}" type="sibTrans" cxnId="{E3C86B45-7343-2A46-A4E0-8E1CCB1CC925}">
      <dgm:prSet/>
      <dgm:spPr/>
      <dgm:t>
        <a:bodyPr/>
        <a:lstStyle/>
        <a:p>
          <a:endParaRPr lang="en-US"/>
        </a:p>
      </dgm:t>
    </dgm:pt>
    <dgm:pt modelId="{CB09663A-A9E1-9E49-8A5A-5219DAA59521}" type="pres">
      <dgm:prSet presAssocID="{CBB35322-A46A-424D-8031-C4003D8A1A56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9EB0E89-390E-8543-AA88-46E030E3375A}" type="pres">
      <dgm:prSet presAssocID="{A4CF5298-9090-D948-A8CB-F55AB97C7BA6}" presName="centerShape" presStyleLbl="node0" presStyleIdx="0" presStyleCnt="1"/>
      <dgm:spPr/>
    </dgm:pt>
    <dgm:pt modelId="{80C54FC2-77C5-F144-B498-E777A8AF26D6}" type="pres">
      <dgm:prSet presAssocID="{3BE7124A-924C-3547-986C-167BEF71CE5C}" presName="parTrans" presStyleLbl="bgSibTrans2D1" presStyleIdx="0" presStyleCnt="4"/>
      <dgm:spPr/>
    </dgm:pt>
    <dgm:pt modelId="{C56E305E-4F25-A446-8918-B704CE0312DF}" type="pres">
      <dgm:prSet presAssocID="{83CF72C2-2E67-4844-9F6B-44E821627DD5}" presName="node" presStyleLbl="node1" presStyleIdx="0" presStyleCnt="4" custScaleX="133315" custRadScaleRad="125540" custRadScaleInc="-10564">
        <dgm:presLayoutVars>
          <dgm:bulletEnabled val="1"/>
        </dgm:presLayoutVars>
      </dgm:prSet>
      <dgm:spPr/>
    </dgm:pt>
    <dgm:pt modelId="{BB329667-B03D-5A4C-B341-FFB0364D886B}" type="pres">
      <dgm:prSet presAssocID="{CBB59473-4A85-5640-88A7-721C7CB41808}" presName="parTrans" presStyleLbl="bgSibTrans2D1" presStyleIdx="1" presStyleCnt="4"/>
      <dgm:spPr/>
    </dgm:pt>
    <dgm:pt modelId="{2E0175F1-5BA9-3344-954B-2FFE4DFF1C2E}" type="pres">
      <dgm:prSet presAssocID="{F5576606-9429-0749-A610-83284491DB5B}" presName="node" presStyleLbl="node1" presStyleIdx="1" presStyleCnt="4" custScaleX="129457" custRadScaleRad="104027" custRadScaleInc="-9704">
        <dgm:presLayoutVars>
          <dgm:bulletEnabled val="1"/>
        </dgm:presLayoutVars>
      </dgm:prSet>
      <dgm:spPr/>
    </dgm:pt>
    <dgm:pt modelId="{05F733AC-7932-8B48-A946-28B8C5FC0488}" type="pres">
      <dgm:prSet presAssocID="{EACE28AE-6DF9-3040-8D48-AF386FB0FA6D}" presName="parTrans" presStyleLbl="bgSibTrans2D1" presStyleIdx="2" presStyleCnt="4"/>
      <dgm:spPr/>
    </dgm:pt>
    <dgm:pt modelId="{B7AD5C42-681E-F546-B672-EF7CEC286B87}" type="pres">
      <dgm:prSet presAssocID="{1907F548-033C-1142-AEB1-C0BA9D7B618B}" presName="node" presStyleLbl="node1" presStyleIdx="2" presStyleCnt="4" custScaleX="134584" custRadScaleRad="124030" custRadScaleInc="7677">
        <dgm:presLayoutVars>
          <dgm:bulletEnabled val="1"/>
        </dgm:presLayoutVars>
      </dgm:prSet>
      <dgm:spPr/>
    </dgm:pt>
    <dgm:pt modelId="{F24BF933-881D-A04B-95B0-FDB448A26042}" type="pres">
      <dgm:prSet presAssocID="{B606B9A2-3A2F-B544-B552-959E4A670357}" presName="parTrans" presStyleLbl="bgSibTrans2D1" presStyleIdx="3" presStyleCnt="4"/>
      <dgm:spPr/>
    </dgm:pt>
    <dgm:pt modelId="{F2F71B01-6431-684E-8071-EF5695B3A4FD}" type="pres">
      <dgm:prSet presAssocID="{12749BD9-5B13-CE40-83C7-49ADB8DF3EA7}" presName="node" presStyleLbl="node1" presStyleIdx="3" presStyleCnt="4" custScaleX="127116" custRadScaleRad="120099" custRadScaleInc="5021">
        <dgm:presLayoutVars>
          <dgm:bulletEnabled val="1"/>
        </dgm:presLayoutVars>
      </dgm:prSet>
      <dgm:spPr/>
    </dgm:pt>
  </dgm:ptLst>
  <dgm:cxnLst>
    <dgm:cxn modelId="{2AC71505-21E2-6045-99DE-1E1793093B51}" type="presOf" srcId="{A4CF5298-9090-D948-A8CB-F55AB97C7BA6}" destId="{69EB0E89-390E-8543-AA88-46E030E3375A}" srcOrd="0" destOrd="0" presId="urn:microsoft.com/office/officeart/2005/8/layout/radial4"/>
    <dgm:cxn modelId="{13AAEC28-FB7D-E44B-880D-79CA8E3002E2}" type="presOf" srcId="{CBB35322-A46A-424D-8031-C4003D8A1A56}" destId="{CB09663A-A9E1-9E49-8A5A-5219DAA59521}" srcOrd="0" destOrd="0" presId="urn:microsoft.com/office/officeart/2005/8/layout/radial4"/>
    <dgm:cxn modelId="{018E862D-7F58-5046-AF3A-7FCD8B782DC4}" srcId="{A4CF5298-9090-D948-A8CB-F55AB97C7BA6}" destId="{F5576606-9429-0749-A610-83284491DB5B}" srcOrd="1" destOrd="0" parTransId="{CBB59473-4A85-5640-88A7-721C7CB41808}" sibTransId="{C6B3FA64-3DBA-8547-B21A-6EF163777DC4}"/>
    <dgm:cxn modelId="{5AA4B844-73CE-DE40-817A-B31D731B93BE}" type="presOf" srcId="{3BE7124A-924C-3547-986C-167BEF71CE5C}" destId="{80C54FC2-77C5-F144-B498-E777A8AF26D6}" srcOrd="0" destOrd="0" presId="urn:microsoft.com/office/officeart/2005/8/layout/radial4"/>
    <dgm:cxn modelId="{E3C86B45-7343-2A46-A4E0-8E1CCB1CC925}" srcId="{A4CF5298-9090-D948-A8CB-F55AB97C7BA6}" destId="{12749BD9-5B13-CE40-83C7-49ADB8DF3EA7}" srcOrd="3" destOrd="0" parTransId="{B606B9A2-3A2F-B544-B552-959E4A670357}" sibTransId="{D07AEF40-F1F6-D740-B4D3-D2289F847F62}"/>
    <dgm:cxn modelId="{04289358-9630-F641-A6C2-38B6BE431FC2}" type="presOf" srcId="{B606B9A2-3A2F-B544-B552-959E4A670357}" destId="{F24BF933-881D-A04B-95B0-FDB448A26042}" srcOrd="0" destOrd="0" presId="urn:microsoft.com/office/officeart/2005/8/layout/radial4"/>
    <dgm:cxn modelId="{098A8960-C912-6B4F-A0B3-CAFF9A5304D8}" type="presOf" srcId="{EACE28AE-6DF9-3040-8D48-AF386FB0FA6D}" destId="{05F733AC-7932-8B48-A946-28B8C5FC0488}" srcOrd="0" destOrd="0" presId="urn:microsoft.com/office/officeart/2005/8/layout/radial4"/>
    <dgm:cxn modelId="{AF6C2564-D8DA-5A4F-877D-6C1271D27279}" srcId="{A4CF5298-9090-D948-A8CB-F55AB97C7BA6}" destId="{83CF72C2-2E67-4844-9F6B-44E821627DD5}" srcOrd="0" destOrd="0" parTransId="{3BE7124A-924C-3547-986C-167BEF71CE5C}" sibTransId="{579A2482-348F-4247-BDF0-FF7C5CC72092}"/>
    <dgm:cxn modelId="{FC571A6E-DAEC-9642-9603-A8F915F8F6BC}" type="presOf" srcId="{F5576606-9429-0749-A610-83284491DB5B}" destId="{2E0175F1-5BA9-3344-954B-2FFE4DFF1C2E}" srcOrd="0" destOrd="0" presId="urn:microsoft.com/office/officeart/2005/8/layout/radial4"/>
    <dgm:cxn modelId="{DD22FB7B-F2D8-1445-BB0D-90A883571545}" srcId="{A4CF5298-9090-D948-A8CB-F55AB97C7BA6}" destId="{1907F548-033C-1142-AEB1-C0BA9D7B618B}" srcOrd="2" destOrd="0" parTransId="{EACE28AE-6DF9-3040-8D48-AF386FB0FA6D}" sibTransId="{FDFFF75C-1A50-AF45-99EA-6AC5A0F21201}"/>
    <dgm:cxn modelId="{76BB6B86-8483-9645-B366-7C36C99ADDCE}" srcId="{CBB35322-A46A-424D-8031-C4003D8A1A56}" destId="{A4CF5298-9090-D948-A8CB-F55AB97C7BA6}" srcOrd="0" destOrd="0" parTransId="{4CDEF4D1-A731-DC4B-AB8E-B98C6143974D}" sibTransId="{DEDF0813-512A-C84D-BBCA-67AB4603F69E}"/>
    <dgm:cxn modelId="{6C7F5DB0-BB77-0D49-B3EE-F9F86EC0A482}" type="presOf" srcId="{83CF72C2-2E67-4844-9F6B-44E821627DD5}" destId="{C56E305E-4F25-A446-8918-B704CE0312DF}" srcOrd="0" destOrd="0" presId="urn:microsoft.com/office/officeart/2005/8/layout/radial4"/>
    <dgm:cxn modelId="{C0F606B4-35F7-D04F-96BC-97D374F3D786}" type="presOf" srcId="{1907F548-033C-1142-AEB1-C0BA9D7B618B}" destId="{B7AD5C42-681E-F546-B672-EF7CEC286B87}" srcOrd="0" destOrd="0" presId="urn:microsoft.com/office/officeart/2005/8/layout/radial4"/>
    <dgm:cxn modelId="{8E2483FB-B52D-9143-990B-C57ED5034436}" type="presOf" srcId="{12749BD9-5B13-CE40-83C7-49ADB8DF3EA7}" destId="{F2F71B01-6431-684E-8071-EF5695B3A4FD}" srcOrd="0" destOrd="0" presId="urn:microsoft.com/office/officeart/2005/8/layout/radial4"/>
    <dgm:cxn modelId="{468AC1FE-99F5-0B40-900E-7CE51C179D1A}" type="presOf" srcId="{CBB59473-4A85-5640-88A7-721C7CB41808}" destId="{BB329667-B03D-5A4C-B341-FFB0364D886B}" srcOrd="0" destOrd="0" presId="urn:microsoft.com/office/officeart/2005/8/layout/radial4"/>
    <dgm:cxn modelId="{36B6C6DC-D312-9940-B325-7322DF8AE630}" type="presParOf" srcId="{CB09663A-A9E1-9E49-8A5A-5219DAA59521}" destId="{69EB0E89-390E-8543-AA88-46E030E3375A}" srcOrd="0" destOrd="0" presId="urn:microsoft.com/office/officeart/2005/8/layout/radial4"/>
    <dgm:cxn modelId="{AAC5DD21-D458-EA47-93BE-0CF17ECA342A}" type="presParOf" srcId="{CB09663A-A9E1-9E49-8A5A-5219DAA59521}" destId="{80C54FC2-77C5-F144-B498-E777A8AF26D6}" srcOrd="1" destOrd="0" presId="urn:microsoft.com/office/officeart/2005/8/layout/radial4"/>
    <dgm:cxn modelId="{1F6D6B97-4722-FD4A-BEC6-EF9CB41FFE6F}" type="presParOf" srcId="{CB09663A-A9E1-9E49-8A5A-5219DAA59521}" destId="{C56E305E-4F25-A446-8918-B704CE0312DF}" srcOrd="2" destOrd="0" presId="urn:microsoft.com/office/officeart/2005/8/layout/radial4"/>
    <dgm:cxn modelId="{8CE1088C-334D-1542-B11E-39F9658EA596}" type="presParOf" srcId="{CB09663A-A9E1-9E49-8A5A-5219DAA59521}" destId="{BB329667-B03D-5A4C-B341-FFB0364D886B}" srcOrd="3" destOrd="0" presId="urn:microsoft.com/office/officeart/2005/8/layout/radial4"/>
    <dgm:cxn modelId="{4BDB4911-47CC-6640-BEDE-067007D4AB41}" type="presParOf" srcId="{CB09663A-A9E1-9E49-8A5A-5219DAA59521}" destId="{2E0175F1-5BA9-3344-954B-2FFE4DFF1C2E}" srcOrd="4" destOrd="0" presId="urn:microsoft.com/office/officeart/2005/8/layout/radial4"/>
    <dgm:cxn modelId="{7DDFFD49-6972-CD46-ACE3-5DDDBA184450}" type="presParOf" srcId="{CB09663A-A9E1-9E49-8A5A-5219DAA59521}" destId="{05F733AC-7932-8B48-A946-28B8C5FC0488}" srcOrd="5" destOrd="0" presId="urn:microsoft.com/office/officeart/2005/8/layout/radial4"/>
    <dgm:cxn modelId="{9C44CFD4-6CD9-EA48-BB22-00CD9DB00DC4}" type="presParOf" srcId="{CB09663A-A9E1-9E49-8A5A-5219DAA59521}" destId="{B7AD5C42-681E-F546-B672-EF7CEC286B87}" srcOrd="6" destOrd="0" presId="urn:microsoft.com/office/officeart/2005/8/layout/radial4"/>
    <dgm:cxn modelId="{3D4B8F20-8B3A-0542-A91B-49EFDE58C9AA}" type="presParOf" srcId="{CB09663A-A9E1-9E49-8A5A-5219DAA59521}" destId="{F24BF933-881D-A04B-95B0-FDB448A26042}" srcOrd="7" destOrd="0" presId="urn:microsoft.com/office/officeart/2005/8/layout/radial4"/>
    <dgm:cxn modelId="{8842AA56-E7D1-AC4E-BB42-CD041451071C}" type="presParOf" srcId="{CB09663A-A9E1-9E49-8A5A-5219DAA59521}" destId="{F2F71B01-6431-684E-8071-EF5695B3A4FD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EB0E89-390E-8543-AA88-46E030E3375A}">
      <dsp:nvSpPr>
        <dsp:cNvPr id="0" name=""/>
        <dsp:cNvSpPr/>
      </dsp:nvSpPr>
      <dsp:spPr>
        <a:xfrm>
          <a:off x="7450927" y="4753168"/>
          <a:ext cx="4541544" cy="45415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ETC</a:t>
          </a:r>
        </a:p>
      </dsp:txBody>
      <dsp:txXfrm>
        <a:off x="8116021" y="5418262"/>
        <a:ext cx="3211356" cy="3211356"/>
      </dsp:txXfrm>
    </dsp:sp>
    <dsp:sp modelId="{80C54FC2-77C5-F144-B498-E777A8AF26D6}">
      <dsp:nvSpPr>
        <dsp:cNvPr id="0" name=""/>
        <dsp:cNvSpPr/>
      </dsp:nvSpPr>
      <dsp:spPr>
        <a:xfrm rot="11447570">
          <a:off x="2836646" y="5487458"/>
          <a:ext cx="4439883" cy="129434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6E305E-4F25-A446-8918-B704CE0312DF}">
      <dsp:nvSpPr>
        <dsp:cNvPr id="0" name=""/>
        <dsp:cNvSpPr/>
      </dsp:nvSpPr>
      <dsp:spPr>
        <a:xfrm>
          <a:off x="0" y="3993138"/>
          <a:ext cx="5751832" cy="34515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3D ETC calculation engine (“</a:t>
          </a:r>
          <a:r>
            <a:rPr lang="en-US" sz="4000" kern="1200" dirty="0" err="1"/>
            <a:t>Pandeia</a:t>
          </a:r>
          <a:r>
            <a:rPr lang="en-US" sz="4000" kern="1200" dirty="0"/>
            <a:t>”)</a:t>
          </a:r>
        </a:p>
      </dsp:txBody>
      <dsp:txXfrm>
        <a:off x="101093" y="4094231"/>
        <a:ext cx="5549646" cy="3249387"/>
      </dsp:txXfrm>
    </dsp:sp>
    <dsp:sp modelId="{BB329667-B03D-5A4C-B341-FFB0364D886B}">
      <dsp:nvSpPr>
        <dsp:cNvPr id="0" name=""/>
        <dsp:cNvSpPr/>
      </dsp:nvSpPr>
      <dsp:spPr>
        <a:xfrm rot="14437992">
          <a:off x="5823345" y="2646939"/>
          <a:ext cx="3599098" cy="129434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0175F1-5BA9-3344-954B-2FFE4DFF1C2E}">
      <dsp:nvSpPr>
        <dsp:cNvPr id="0" name=""/>
        <dsp:cNvSpPr/>
      </dsp:nvSpPr>
      <dsp:spPr>
        <a:xfrm>
          <a:off x="3947707" y="18"/>
          <a:ext cx="5585379" cy="34515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Reference Database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Throughputs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Detector noise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PSFs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etc</a:t>
          </a:r>
          <a:endParaRPr lang="en-US" sz="2400" kern="1200" dirty="0"/>
        </a:p>
      </dsp:txBody>
      <dsp:txXfrm>
        <a:off x="4048800" y="101111"/>
        <a:ext cx="5383193" cy="3249387"/>
      </dsp:txXfrm>
    </dsp:sp>
    <dsp:sp modelId="{05F733AC-7932-8B48-A946-28B8C5FC0488}">
      <dsp:nvSpPr>
        <dsp:cNvPr id="0" name=""/>
        <dsp:cNvSpPr/>
      </dsp:nvSpPr>
      <dsp:spPr>
        <a:xfrm rot="18185878">
          <a:off x="10214034" y="2683152"/>
          <a:ext cx="3830637" cy="129434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AD5C42-681E-F546-B672-EF7CEC286B87}">
      <dsp:nvSpPr>
        <dsp:cNvPr id="0" name=""/>
        <dsp:cNvSpPr/>
      </dsp:nvSpPr>
      <dsp:spPr>
        <a:xfrm>
          <a:off x="10271964" y="0"/>
          <a:ext cx="5806582" cy="34515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915" tIns="81915" rIns="81915" bIns="81915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 dirty="0"/>
            <a:t>Web Application</a:t>
          </a:r>
        </a:p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jwst.etc.stsci.edu</a:t>
          </a:r>
          <a:endParaRPr lang="en-US" sz="2400" kern="1200" dirty="0"/>
        </a:p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User interface</a:t>
          </a:r>
        </a:p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Collaborative functionality</a:t>
          </a:r>
        </a:p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/>
        </a:p>
      </dsp:txBody>
      <dsp:txXfrm>
        <a:off x="10373057" y="101093"/>
        <a:ext cx="5604396" cy="3249387"/>
      </dsp:txXfrm>
    </dsp:sp>
    <dsp:sp modelId="{F24BF933-881D-A04B-95B0-FDB448A26042}">
      <dsp:nvSpPr>
        <dsp:cNvPr id="0" name=""/>
        <dsp:cNvSpPr/>
      </dsp:nvSpPr>
      <dsp:spPr>
        <a:xfrm rot="20835567">
          <a:off x="12136029" y="5323654"/>
          <a:ext cx="4486688" cy="129434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F71B01-6431-684E-8071-EF5695B3A4FD}">
      <dsp:nvSpPr>
        <dsp:cNvPr id="0" name=""/>
        <dsp:cNvSpPr/>
      </dsp:nvSpPr>
      <dsp:spPr>
        <a:xfrm>
          <a:off x="13825294" y="3750298"/>
          <a:ext cx="5484378" cy="34515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JWST Background model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Also available via </a:t>
          </a:r>
          <a:r>
            <a:rPr lang="en-US" sz="2400" kern="1200" dirty="0" err="1"/>
            <a:t>jwst_backgrounds</a:t>
          </a:r>
          <a:endParaRPr lang="en-US" sz="2400" kern="1200" dirty="0"/>
        </a:p>
      </dsp:txBody>
      <dsp:txXfrm>
        <a:off x="13926387" y="3851391"/>
        <a:ext cx="5282192" cy="32493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211346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solidFill>
          <a:schemeClr val="accent5">
            <a:hueOff val="-8881752"/>
            <a:lumOff val="-12984"/>
          </a:schemeClr>
        </a:solidFill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"/>
          <p:cNvSpPr/>
          <p:nvPr/>
        </p:nvSpPr>
        <p:spPr>
          <a:xfrm>
            <a:off x="23380700" y="1473200"/>
            <a:ext cx="1270000" cy="9996885"/>
          </a:xfrm>
          <a:prstGeom prst="rect">
            <a:avLst/>
          </a:prstGeom>
          <a:solidFill>
            <a:srgbClr val="DDDEE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9" name="jwst_20170515.jpg" descr="jwst_2017051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978000" y="-1625599"/>
            <a:ext cx="24396067" cy="18272652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Rectangle"/>
          <p:cNvSpPr/>
          <p:nvPr/>
        </p:nvSpPr>
        <p:spPr>
          <a:xfrm>
            <a:off x="-8467" y="889000"/>
            <a:ext cx="24400934" cy="13716000"/>
          </a:xfrm>
          <a:prstGeom prst="rect">
            <a:avLst/>
          </a:prstGeom>
          <a:solidFill>
            <a:srgbClr val="C49732">
              <a:alpha val="9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524933" y="4922175"/>
            <a:ext cx="15620108" cy="2693592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>
                    <a:lumOff val="22769"/>
                  </a:schemeClr>
                </a:solidFill>
              </a:defRPr>
            </a:lvl1pPr>
            <a:lvl2pPr>
              <a:defRPr>
                <a:solidFill>
                  <a:schemeClr val="accent4">
                    <a:lumOff val="22769"/>
                  </a:schemeClr>
                </a:solidFill>
              </a:defRPr>
            </a:lvl2pPr>
            <a:lvl3pPr>
              <a:defRPr>
                <a:solidFill>
                  <a:schemeClr val="accent4">
                    <a:lumOff val="22769"/>
                  </a:schemeClr>
                </a:solidFill>
              </a:defRPr>
            </a:lvl3pPr>
            <a:lvl4pPr>
              <a:defRPr>
                <a:solidFill>
                  <a:schemeClr val="accent4">
                    <a:lumOff val="22769"/>
                  </a:schemeClr>
                </a:solidFill>
              </a:defRPr>
            </a:lvl4pPr>
            <a:lvl5pPr>
              <a:defRPr>
                <a:solidFill>
                  <a:schemeClr val="accent4">
                    <a:lumOff val="22769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pic>
        <p:nvPicPr>
          <p:cNvPr id="23" name="master_class_logo_final.png" descr="master_class_logo_fina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879557" y="3278716"/>
            <a:ext cx="6539310" cy="6539310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Rectangle"/>
          <p:cNvSpPr/>
          <p:nvPr/>
        </p:nvSpPr>
        <p:spPr>
          <a:xfrm>
            <a:off x="-8467" y="11309217"/>
            <a:ext cx="24400934" cy="2406783"/>
          </a:xfrm>
          <a:prstGeom prst="rect">
            <a:avLst/>
          </a:prstGeom>
          <a:solidFill>
            <a:schemeClr val="accent4">
              <a:hueOff val="-3600000"/>
              <a:lumOff val="-20194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" name="Rectangle"/>
          <p:cNvSpPr/>
          <p:nvPr/>
        </p:nvSpPr>
        <p:spPr>
          <a:xfrm>
            <a:off x="-8467" y="11855846"/>
            <a:ext cx="24400934" cy="1860154"/>
          </a:xfrm>
          <a:prstGeom prst="rect">
            <a:avLst/>
          </a:prstGeom>
          <a:solidFill>
            <a:srgbClr val="91929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6" name="Rectangle"/>
          <p:cNvSpPr/>
          <p:nvPr/>
        </p:nvSpPr>
        <p:spPr>
          <a:xfrm>
            <a:off x="-8467" y="12128500"/>
            <a:ext cx="24400934" cy="1587500"/>
          </a:xfrm>
          <a:prstGeom prst="rect">
            <a:avLst/>
          </a:prstGeom>
          <a:solidFill>
            <a:srgbClr val="274655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" name="Rectangle"/>
          <p:cNvSpPr/>
          <p:nvPr/>
        </p:nvSpPr>
        <p:spPr>
          <a:xfrm>
            <a:off x="-8467" y="-4234"/>
            <a:ext cx="24400934" cy="1587501"/>
          </a:xfrm>
          <a:prstGeom prst="rect">
            <a:avLst/>
          </a:prstGeom>
          <a:solidFill>
            <a:schemeClr val="accent4">
              <a:hueOff val="-3600000"/>
              <a:lumOff val="-20194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" name="ESA JWST Master Class"/>
          <p:cNvSpPr txBox="1"/>
          <p:nvPr/>
        </p:nvSpPr>
        <p:spPr>
          <a:xfrm>
            <a:off x="519752" y="3232150"/>
            <a:ext cx="10221164" cy="134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spcBef>
                <a:spcPts val="0"/>
              </a:spcBef>
              <a:defRPr sz="7200">
                <a:solidFill>
                  <a:schemeClr val="accent1">
                    <a:lumOff val="-12591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ESA JWST Master Class</a:t>
            </a:r>
          </a:p>
        </p:txBody>
      </p:sp>
      <p:sp>
        <p:nvSpPr>
          <p:cNvPr id="29" name="ESA JWST Master Class, ESAC, Madrid Spain, 3-5 February 2020"/>
          <p:cNvSpPr txBox="1"/>
          <p:nvPr/>
        </p:nvSpPr>
        <p:spPr>
          <a:xfrm>
            <a:off x="493585" y="12611099"/>
            <a:ext cx="11662030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spcBef>
                <a:spcPts val="0"/>
              </a:spcBef>
              <a:defRPr sz="3000">
                <a:solidFill>
                  <a:schemeClr val="accent4">
                    <a:lumOff val="22769"/>
                  </a:schemeClr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ESA JWST Master Class, ESAC, Madrid Spain, 3-5 February 2020</a:t>
            </a:r>
          </a:p>
        </p:txBody>
      </p:sp>
      <p:pic>
        <p:nvPicPr>
          <p:cNvPr id="30" name="ESA_LOGO_grey.png" descr="ESA_LOGO_grey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399500" y="12515850"/>
            <a:ext cx="2247900" cy="812800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393171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285856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master_class_logo_final.png" descr="master_class_logo_fina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042031" y="256116"/>
            <a:ext cx="2910236" cy="291023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2" name="Group"/>
          <p:cNvGrpSpPr/>
          <p:nvPr/>
        </p:nvGrpSpPr>
        <p:grpSpPr>
          <a:xfrm>
            <a:off x="-8467" y="-4234"/>
            <a:ext cx="773775" cy="13720235"/>
            <a:chOff x="0" y="0"/>
            <a:chExt cx="773774" cy="13720233"/>
          </a:xfrm>
        </p:grpSpPr>
        <p:sp>
          <p:nvSpPr>
            <p:cNvPr id="47" name="Rectangle"/>
            <p:cNvSpPr/>
            <p:nvPr/>
          </p:nvSpPr>
          <p:spPr>
            <a:xfrm>
              <a:off x="0" y="4233"/>
              <a:ext cx="773775" cy="13716001"/>
            </a:xfrm>
            <a:prstGeom prst="rect">
              <a:avLst/>
            </a:prstGeom>
            <a:solidFill>
              <a:srgbClr val="C4973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" name="Rectangle"/>
            <p:cNvSpPr/>
            <p:nvPr/>
          </p:nvSpPr>
          <p:spPr>
            <a:xfrm>
              <a:off x="-1" y="11313451"/>
              <a:ext cx="773776" cy="2406783"/>
            </a:xfrm>
            <a:prstGeom prst="rect">
              <a:avLst/>
            </a:prstGeom>
            <a:solidFill>
              <a:schemeClr val="accent4">
                <a:hueOff val="-3600000"/>
                <a:lumOff val="-20194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" name="Rectangle"/>
            <p:cNvSpPr/>
            <p:nvPr/>
          </p:nvSpPr>
          <p:spPr>
            <a:xfrm>
              <a:off x="0" y="11860080"/>
              <a:ext cx="773775" cy="1860154"/>
            </a:xfrm>
            <a:prstGeom prst="rect">
              <a:avLst/>
            </a:prstGeom>
            <a:solidFill>
              <a:srgbClr val="91929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" name="Rectangle"/>
            <p:cNvSpPr/>
            <p:nvPr/>
          </p:nvSpPr>
          <p:spPr>
            <a:xfrm>
              <a:off x="0" y="12132733"/>
              <a:ext cx="773775" cy="1587501"/>
            </a:xfrm>
            <a:prstGeom prst="rect">
              <a:avLst/>
            </a:prstGeom>
            <a:solidFill>
              <a:srgbClr val="2746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" name="Rectangle"/>
            <p:cNvSpPr/>
            <p:nvPr/>
          </p:nvSpPr>
          <p:spPr>
            <a:xfrm>
              <a:off x="0" y="0"/>
              <a:ext cx="773775" cy="1587501"/>
            </a:xfrm>
            <a:prstGeom prst="rect">
              <a:avLst/>
            </a:prstGeom>
            <a:solidFill>
              <a:schemeClr val="accent4">
                <a:hueOff val="-3600000"/>
                <a:lumOff val="-20194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53" name="ESA JWST Master Class, ESAC, Madrid Spain, 3-5 February 2020"/>
          <p:cNvSpPr txBox="1"/>
          <p:nvPr/>
        </p:nvSpPr>
        <p:spPr>
          <a:xfrm>
            <a:off x="1248833" y="12839699"/>
            <a:ext cx="11662030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spcBef>
                <a:spcPts val="0"/>
              </a:spcBef>
              <a:defRPr sz="3000">
                <a:solidFill>
                  <a:schemeClr val="accent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ESA JWST Master Class, ESAC, Madrid Spain, 3-5 February 2020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231348" y="12839700"/>
            <a:ext cx="565405" cy="622300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chemeClr val="accent4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  <p:sp>
        <p:nvSpPr>
          <p:cNvPr id="55" name="Body Level One…"/>
          <p:cNvSpPr txBox="1">
            <a:spLocks noGrp="1"/>
          </p:cNvSpPr>
          <p:nvPr>
            <p:ph type="body" idx="1"/>
          </p:nvPr>
        </p:nvSpPr>
        <p:spPr>
          <a:xfrm>
            <a:off x="1248833" y="1964266"/>
            <a:ext cx="19309673" cy="9296401"/>
          </a:xfrm>
          <a:prstGeom prst="rect">
            <a:avLst/>
          </a:prstGeom>
        </p:spPr>
        <p:txBody>
          <a:bodyPr/>
          <a:lstStyle>
            <a:lvl1pPr marL="635000" indent="-635000">
              <a:spcBef>
                <a:spcPts val="1000"/>
              </a:spcBef>
              <a:buClr>
                <a:schemeClr val="accent1">
                  <a:lumOff val="-12591"/>
                </a:schemeClr>
              </a:buClr>
              <a:buSzPct val="125000"/>
              <a:buChar char="•"/>
              <a:defRPr sz="48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1pPr>
            <a:lvl2pPr marL="1270000" indent="-635000">
              <a:spcBef>
                <a:spcPts val="1000"/>
              </a:spcBef>
              <a:buClr>
                <a:schemeClr val="accent1">
                  <a:lumOff val="-12591"/>
                </a:schemeClr>
              </a:buClr>
              <a:buSzPct val="125000"/>
              <a:buChar char="‣"/>
              <a:defRPr sz="48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2pPr>
            <a:lvl3pPr marL="1905000" indent="-635000">
              <a:spcBef>
                <a:spcPts val="1000"/>
              </a:spcBef>
              <a:buClr>
                <a:schemeClr val="accent1">
                  <a:lumOff val="-12591"/>
                </a:schemeClr>
              </a:buClr>
              <a:buSzPct val="125000"/>
              <a:buChar char="-"/>
              <a:defRPr sz="48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3pPr>
            <a:lvl4pPr marL="2540000" indent="-635000">
              <a:spcBef>
                <a:spcPts val="1000"/>
              </a:spcBef>
              <a:buClr>
                <a:schemeClr val="accent1">
                  <a:lumOff val="-12591"/>
                </a:schemeClr>
              </a:buClr>
              <a:buSzPct val="74000"/>
              <a:buChar char="★"/>
              <a:defRPr sz="48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4pPr>
            <a:lvl5pPr marL="3175000" indent="-635000">
              <a:spcBef>
                <a:spcPts val="1000"/>
              </a:spcBef>
              <a:buClr>
                <a:schemeClr val="accent1">
                  <a:lumOff val="-12591"/>
                </a:schemeClr>
              </a:buClr>
              <a:buSzPct val="93000"/>
              <a:buChar char="❖"/>
              <a:defRPr sz="4800">
                <a:solidFill>
                  <a:schemeClr val="accent4">
                    <a:hueOff val="-3600000"/>
                    <a:lumOff val="-20194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248833" y="169333"/>
            <a:ext cx="19309673" cy="1587038"/>
          </a:xfrm>
          <a:prstGeom prst="rect">
            <a:avLst/>
          </a:prstGeom>
        </p:spPr>
        <p:txBody>
          <a:bodyPr/>
          <a:lstStyle>
            <a:lvl1pPr algn="l">
              <a:defRPr sz="8400">
                <a:solidFill>
                  <a:schemeClr val="accent1">
                    <a:lumOff val="-12591"/>
                  </a:schemeClr>
                </a:solidFill>
                <a:latin typeface="+mn-lt"/>
                <a:ea typeface="+mn-ea"/>
                <a:cs typeface="+mn-cs"/>
                <a:sym typeface="Avenir Book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57" name="esa_dark_grey.png" descr="esa_dark_grey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214630" y="12859965"/>
            <a:ext cx="1608957" cy="58177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1908391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23380700" y="1473200"/>
            <a:ext cx="1270000" cy="9996885"/>
          </a:xfrm>
          <a:prstGeom prst="rect">
            <a:avLst/>
          </a:prstGeom>
          <a:solidFill>
            <a:srgbClr val="DDDEE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" name="jwst_20170515.jpg" descr="jwst_20170515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978000" y="-1625599"/>
            <a:ext cx="24396067" cy="1827265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"/>
          <p:cNvSpPr/>
          <p:nvPr/>
        </p:nvSpPr>
        <p:spPr>
          <a:xfrm>
            <a:off x="-1224" y="652726"/>
            <a:ext cx="24386448" cy="13716001"/>
          </a:xfrm>
          <a:prstGeom prst="rect">
            <a:avLst/>
          </a:prstGeom>
          <a:solidFill>
            <a:schemeClr val="accent1">
              <a:lumOff val="-12591"/>
              <a:alpha val="8345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1778000" y="4888309"/>
            <a:ext cx="20828000" cy="2693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Rectangle"/>
          <p:cNvSpPr/>
          <p:nvPr/>
        </p:nvSpPr>
        <p:spPr>
          <a:xfrm>
            <a:off x="-8467" y="11309217"/>
            <a:ext cx="24400934" cy="2406783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Rectangle"/>
          <p:cNvSpPr/>
          <p:nvPr/>
        </p:nvSpPr>
        <p:spPr>
          <a:xfrm>
            <a:off x="-8467" y="11855846"/>
            <a:ext cx="24400934" cy="1860154"/>
          </a:xfrm>
          <a:prstGeom prst="rect">
            <a:avLst/>
          </a:prstGeom>
          <a:solidFill>
            <a:schemeClr val="accent1">
              <a:lumOff val="-12591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Rectangle"/>
          <p:cNvSpPr/>
          <p:nvPr/>
        </p:nvSpPr>
        <p:spPr>
          <a:xfrm>
            <a:off x="-8467" y="12128500"/>
            <a:ext cx="24400934" cy="1587500"/>
          </a:xfrm>
          <a:prstGeom prst="rect">
            <a:avLst/>
          </a:prstGeom>
          <a:solidFill>
            <a:schemeClr val="accent2">
              <a:lumOff val="10634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Rectangle"/>
          <p:cNvSpPr/>
          <p:nvPr/>
        </p:nvSpPr>
        <p:spPr>
          <a:xfrm>
            <a:off x="-8467" y="-4234"/>
            <a:ext cx="24400934" cy="1587501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" name="Body Level One…"/>
          <p:cNvSpPr txBox="1">
            <a:spLocks noGrp="1"/>
          </p:cNvSpPr>
          <p:nvPr>
            <p:ph type="body" idx="1"/>
          </p:nvPr>
        </p:nvSpPr>
        <p:spPr>
          <a:xfrm>
            <a:off x="524933" y="7959592"/>
            <a:ext cx="20636013" cy="2810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>
              <a:spcBef>
                <a:spcPts val="0"/>
              </a:spcBef>
              <a:defRPr sz="2400">
                <a:solidFill>
                  <a:schemeClr val="accent5">
                    <a:hueOff val="-8881752"/>
                    <a:lumOff val="-12984"/>
                  </a:schemeClr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13712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</p:sldLayoutIdLst>
  <p:transition spd="med"/>
  <p:txStyles>
    <p:titleStyle>
      <a:lvl1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1pPr>
      <a:lvl2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2pPr>
      <a:lvl3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3pPr>
      <a:lvl4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4pPr>
      <a:lvl5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5pPr>
      <a:lvl6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6pPr>
      <a:lvl7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7pPr>
      <a:lvl8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8pPr>
      <a:lvl9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C29544"/>
          </a:solidFill>
          <a:uFillTx/>
          <a:latin typeface="+mj-lt"/>
          <a:ea typeface="+mj-ea"/>
          <a:cs typeface="+mj-cs"/>
          <a:sym typeface="Avenir Roman"/>
        </a:defRPr>
      </a:lvl9pPr>
    </p:titleStyle>
    <p:bodyStyle>
      <a:lvl1pPr marL="0" marR="0" indent="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1pPr>
      <a:lvl2pPr marL="0" marR="0" indent="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2pPr>
      <a:lvl3pPr marL="0" marR="0" indent="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3pPr>
      <a:lvl4pPr marL="0" marR="0" indent="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4pPr>
      <a:lvl5pPr marL="0" marR="0" indent="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5pPr>
      <a:lvl6pPr marL="0" marR="0" indent="3556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6pPr>
      <a:lvl7pPr marL="0" marR="0" indent="7112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7pPr>
      <a:lvl8pPr marL="0" marR="0" indent="10668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8pPr>
      <a:lvl9pPr marL="0" marR="0" indent="14224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00" b="0" i="0" u="none" strike="noStrike" cap="none" spc="0" baseline="0">
          <a:solidFill>
            <a:srgbClr val="D5D5D5"/>
          </a:solidFill>
          <a:uFillTx/>
          <a:latin typeface="Avenir Heavy"/>
          <a:ea typeface="Avenir Heavy"/>
          <a:cs typeface="Avenir Heavy"/>
          <a:sym typeface="Avenir Heavy"/>
        </a:defRPr>
      </a:lvl9pPr>
    </p:bodyStyle>
    <p:otherStyle>
      <a:lvl1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jwst-docs.stsci.edu/jwst-other-tools/backgrounds-tool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jwst.etc.stsci.edu" TargetMode="Externa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jwst-docs.stsci.edu/jwst-exposure-time-calculator-overview/jwst-etc-pandeia-engine-tutorial/installing-pandeia" TargetMode="External"/><Relationship Id="rId2" Type="http://schemas.openxmlformats.org/officeDocument/2006/relationships/hyperlink" Target="https://pypi.org/project/pandeia.engine/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jwst-docs.stsci.edu/jwst-exposure-time-calculator-overview/jwst-etc-pandeia-engine-tutorial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"/>
          <p:cNvSpPr txBox="1">
            <a:spLocks noGrp="1"/>
          </p:cNvSpPr>
          <p:nvPr>
            <p:ph type="ctrTitle"/>
          </p:nvPr>
        </p:nvSpPr>
        <p:spPr>
          <a:xfrm>
            <a:off x="524932" y="4922175"/>
            <a:ext cx="16781985" cy="269359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JWST Exposure Time Calculator</a:t>
            </a:r>
            <a:endParaRPr dirty="0"/>
          </a:p>
        </p:txBody>
      </p:sp>
      <p:sp>
        <p:nvSpPr>
          <p:cNvPr id="67" name="Body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Sarah Kendrew, ESA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36786284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248834" y="1964266"/>
            <a:ext cx="9150534" cy="9586050"/>
          </a:xfrm>
        </p:spPr>
        <p:txBody>
          <a:bodyPr/>
          <a:lstStyle/>
          <a:p>
            <a:r>
              <a:rPr lang="en-US" dirty="0"/>
              <a:t>Convolution with PSF uses </a:t>
            </a:r>
            <a:r>
              <a:rPr lang="en-US" dirty="0" err="1"/>
              <a:t>WebbPSF</a:t>
            </a:r>
            <a:r>
              <a:rPr lang="en-US" dirty="0"/>
              <a:t>, which includes realistic </a:t>
            </a:r>
            <a:r>
              <a:rPr lang="en-US" dirty="0" err="1"/>
              <a:t>wavefront</a:t>
            </a:r>
            <a:r>
              <a:rPr lang="en-US" dirty="0"/>
              <a:t> errors</a:t>
            </a:r>
            <a:br>
              <a:rPr lang="en-US" dirty="0"/>
            </a:br>
            <a:endParaRPr lang="en-US" dirty="0"/>
          </a:p>
          <a:p>
            <a:r>
              <a:rPr lang="en-US" dirty="0"/>
              <a:t>Library contains almost 5000 individual monochromatic PSFs</a:t>
            </a:r>
            <a:br>
              <a:rPr lang="en-US" dirty="0"/>
            </a:br>
            <a:endParaRPr lang="en-US" dirty="0"/>
          </a:p>
          <a:p>
            <a:r>
              <a:rPr lang="en-US" dirty="0"/>
              <a:t>Oversampled by integer factor of pixel size (~3-4)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PSF Library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4700" y="5327023"/>
            <a:ext cx="10000245" cy="62232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D3060C-7F58-7548-9C19-09B1FCF32C1C}"/>
              </a:ext>
            </a:extLst>
          </p:cNvPr>
          <p:cNvSpPr txBox="1"/>
          <p:nvPr/>
        </p:nvSpPr>
        <p:spPr>
          <a:xfrm>
            <a:off x="11324700" y="4496026"/>
            <a:ext cx="97362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NIRCam</a:t>
            </a:r>
            <a:r>
              <a:rPr lang="en-US" dirty="0"/>
              <a:t> SW PSFs (0.6-5.2 micron)</a:t>
            </a:r>
          </a:p>
        </p:txBody>
      </p:sp>
    </p:spTree>
    <p:extLst>
      <p:ext uri="{BB962C8B-B14F-4D97-AF65-F5344CB8AC3E}">
        <p14:creationId xmlns:p14="http://schemas.microsoft.com/office/powerpoint/2010/main" val="58773628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248833" y="1964266"/>
            <a:ext cx="19309673" cy="1013720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ETC calculation includes an estimation of background level</a:t>
            </a:r>
          </a:p>
          <a:p>
            <a:pPr lvl="1"/>
            <a:r>
              <a:rPr lang="en-US" dirty="0"/>
              <a:t>can be specified for a particular date &amp; coordinates, OR coordinates + low/medium/high level (10</a:t>
            </a:r>
            <a:r>
              <a:rPr lang="en-US" baseline="30000" dirty="0"/>
              <a:t>th</a:t>
            </a:r>
            <a:r>
              <a:rPr lang="en-US" dirty="0"/>
              <a:t> /50</a:t>
            </a:r>
            <a:r>
              <a:rPr lang="en-US" baseline="30000" dirty="0"/>
              <a:t>th</a:t>
            </a:r>
            <a:r>
              <a:rPr lang="en-US" dirty="0"/>
              <a:t> /90</a:t>
            </a:r>
            <a:r>
              <a:rPr lang="en-US" baseline="30000" dirty="0"/>
              <a:t>th</a:t>
            </a:r>
            <a:r>
              <a:rPr lang="en-US" dirty="0"/>
              <a:t> percentiles, </a:t>
            </a:r>
            <a:r>
              <a:rPr lang="en-US" dirty="0" err="1"/>
              <a:t>resp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can also be set to “none”</a:t>
            </a:r>
            <a:br>
              <a:rPr lang="en-US" dirty="0"/>
            </a:br>
            <a:endParaRPr lang="en-US" dirty="0"/>
          </a:p>
          <a:p>
            <a:r>
              <a:rPr lang="en-US" dirty="0"/>
              <a:t>JWST uses a dynamical “background model generator” (BMG)</a:t>
            </a:r>
            <a:br>
              <a:rPr lang="en-US" dirty="0"/>
            </a:br>
            <a:endParaRPr lang="en-US" dirty="0"/>
          </a:p>
          <a:p>
            <a:r>
              <a:rPr lang="en-US" dirty="0"/>
              <a:t>Components of the background are:</a:t>
            </a:r>
          </a:p>
          <a:p>
            <a:pPr marL="1028700" lvl="1" indent="-342900"/>
            <a:r>
              <a:rPr lang="en-US" dirty="0"/>
              <a:t> Galactic interstellar </a:t>
            </a:r>
            <a:r>
              <a:rPr lang="en-US" dirty="0" err="1"/>
              <a:t>medium+stars</a:t>
            </a:r>
            <a:endParaRPr lang="en-US" dirty="0"/>
          </a:p>
          <a:p>
            <a:pPr marL="1028700" lvl="1" indent="-342900"/>
            <a:r>
              <a:rPr lang="en-US" dirty="0"/>
              <a:t> Zodiacal light (</a:t>
            </a:r>
            <a:r>
              <a:rPr lang="en-US" dirty="0" err="1"/>
              <a:t>position+time</a:t>
            </a:r>
            <a:r>
              <a:rPr lang="en-US" dirty="0"/>
              <a:t> dependent)</a:t>
            </a:r>
          </a:p>
          <a:p>
            <a:pPr marL="1028700" lvl="1" indent="-342900"/>
            <a:r>
              <a:rPr lang="en-US" dirty="0"/>
              <a:t> Out-of-field stray light (</a:t>
            </a:r>
            <a:r>
              <a:rPr lang="en-US" dirty="0" err="1"/>
              <a:t>position+time</a:t>
            </a:r>
            <a:r>
              <a:rPr lang="en-US" dirty="0"/>
              <a:t> dependent)</a:t>
            </a:r>
          </a:p>
          <a:p>
            <a:pPr marL="1028700" lvl="1" indent="-342900"/>
            <a:r>
              <a:rPr lang="en-US" dirty="0"/>
              <a:t> </a:t>
            </a:r>
            <a:r>
              <a:rPr lang="en-US" dirty="0" err="1"/>
              <a:t>Telescope+spacecraft</a:t>
            </a:r>
            <a:r>
              <a:rPr lang="en-US" dirty="0"/>
              <a:t> thermal emission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JWST Background</a:t>
            </a:r>
          </a:p>
        </p:txBody>
      </p:sp>
    </p:spTree>
    <p:extLst>
      <p:ext uri="{BB962C8B-B14F-4D97-AF65-F5344CB8AC3E}">
        <p14:creationId xmlns:p14="http://schemas.microsoft.com/office/powerpoint/2010/main" val="350961430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Allows the user to compute the total background intensity and its components as a function of time, via a command line interface.</a:t>
            </a:r>
            <a:br>
              <a:rPr lang="en-US" dirty="0"/>
            </a:br>
            <a:endParaRPr lang="en-US" dirty="0"/>
          </a:p>
          <a:p>
            <a:r>
              <a:rPr lang="en-US" dirty="0"/>
              <a:t>Installation instructions: </a:t>
            </a:r>
            <a:r>
              <a:rPr lang="en-US" dirty="0">
                <a:hlinkClick r:id="rId2"/>
              </a:rPr>
              <a:t>https://jwst-docs.stsci.edu/jwst-other-tools/backgrounds-tool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JWST Backgrounds Tool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217256" y="6134608"/>
            <a:ext cx="15119816" cy="6422167"/>
            <a:chOff x="5786590" y="7313613"/>
            <a:chExt cx="11724902" cy="4471278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18937" y="7313613"/>
              <a:ext cx="5792555" cy="447127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86590" y="7313613"/>
              <a:ext cx="5747435" cy="44712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3991390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ETC Strategies</a:t>
            </a:r>
          </a:p>
        </p:txBody>
      </p:sp>
    </p:spTree>
    <p:extLst>
      <p:ext uri="{BB962C8B-B14F-4D97-AF65-F5344CB8AC3E}">
        <p14:creationId xmlns:p14="http://schemas.microsoft.com/office/powerpoint/2010/main" val="1729715259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248833" y="1964266"/>
            <a:ext cx="8982801" cy="9801720"/>
          </a:xfrm>
        </p:spPr>
        <p:txBody>
          <a:bodyPr/>
          <a:lstStyle/>
          <a:p>
            <a:r>
              <a:rPr lang="en-US" sz="4400" dirty="0"/>
              <a:t>“Strategies” are prescriptions for how to go from a detector image to an extracted product</a:t>
            </a:r>
            <a:br>
              <a:rPr lang="en-US" dirty="0"/>
            </a:br>
            <a:endParaRPr lang="en-US" dirty="0"/>
          </a:p>
          <a:p>
            <a:r>
              <a:rPr lang="en-US" sz="4400" dirty="0"/>
              <a:t>Examples of available strategies</a:t>
            </a:r>
            <a:r>
              <a:rPr lang="en-US" sz="3600" dirty="0"/>
              <a:t>:</a:t>
            </a:r>
          </a:p>
          <a:p>
            <a:pPr lvl="1"/>
            <a:r>
              <a:rPr lang="en-US" sz="3600" dirty="0"/>
              <a:t>Imaging aperture photometry</a:t>
            </a:r>
          </a:p>
          <a:p>
            <a:pPr lvl="1"/>
            <a:r>
              <a:rPr lang="en-US" sz="3600" dirty="0"/>
              <a:t>Spectroscopic aperture extraction</a:t>
            </a:r>
          </a:p>
          <a:p>
            <a:pPr lvl="1"/>
            <a:r>
              <a:rPr lang="en-US" sz="3600" dirty="0"/>
              <a:t>IFU extraction with a background</a:t>
            </a:r>
          </a:p>
          <a:p>
            <a:pPr lvl="1"/>
            <a:r>
              <a:rPr lang="en-US" sz="3600" dirty="0" err="1"/>
              <a:t>Coronagraphic</a:t>
            </a:r>
            <a:r>
              <a:rPr lang="en-US" sz="3600" dirty="0"/>
              <a:t> contrast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ETC Strategies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6657366" y="6295891"/>
            <a:ext cx="7439633" cy="6481588"/>
            <a:chOff x="6654800" y="1556373"/>
            <a:chExt cx="5167313" cy="4515286"/>
          </a:xfrm>
        </p:grpSpPr>
        <p:pic>
          <p:nvPicPr>
            <p:cNvPr id="6" name="Content Placeholder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4800" y="1556373"/>
              <a:ext cx="5167313" cy="451528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Oval 6"/>
            <p:cNvSpPr/>
            <p:nvPr/>
          </p:nvSpPr>
          <p:spPr>
            <a:xfrm>
              <a:off x="9381067" y="3570894"/>
              <a:ext cx="287868" cy="306838"/>
            </a:xfrm>
            <a:prstGeom prst="ellipse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9228050" y="3412065"/>
              <a:ext cx="603686" cy="643467"/>
            </a:xfrm>
            <a:prstGeom prst="ellipse">
              <a:avLst/>
            </a:prstGeom>
            <a:noFill/>
            <a:ln w="117475">
              <a:solidFill>
                <a:srgbClr val="FFFF00">
                  <a:alpha val="7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5022" y="1708445"/>
            <a:ext cx="9913631" cy="60317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0975897" y="10976026"/>
            <a:ext cx="5119314" cy="157992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825500" rtl="0" fontAlgn="auto" latinLnBrk="0" hangingPunc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spc="0" normalizeH="0" baseline="0" dirty="0">
                <a:ln>
                  <a:noFill/>
                </a:ln>
                <a:solidFill>
                  <a:schemeClr val="accent4">
                    <a:hueOff val="-3600000"/>
                    <a:lumOff val="-20194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(Note: the extraction</a:t>
            </a:r>
            <a:r>
              <a:rPr kumimoji="0" lang="en-US" sz="2400" b="0" i="1" u="none" strike="noStrike" cap="none" spc="0" normalizeH="0" dirty="0">
                <a:ln>
                  <a:noFill/>
                </a:ln>
                <a:solidFill>
                  <a:schemeClr val="accent4">
                    <a:hueOff val="-3600000"/>
                    <a:lumOff val="-20194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 &amp; background regions are shown here for illustration; they are not highlighted in this way in the ETC)</a:t>
            </a:r>
            <a:endParaRPr kumimoji="0" lang="en-US" sz="2400" b="0" i="1" u="none" strike="noStrike" cap="none" spc="0" normalizeH="0" baseline="0" dirty="0">
              <a:ln>
                <a:noFill/>
              </a:ln>
              <a:solidFill>
                <a:schemeClr val="accent4">
                  <a:hueOff val="-3600000"/>
                  <a:lumOff val="-20194"/>
                </a:schemeClr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439057045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Spectroscopic Strategies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943107" y="1659065"/>
            <a:ext cx="18615399" cy="2358255"/>
            <a:chOff x="-600371" y="981194"/>
            <a:chExt cx="18615399" cy="2358255"/>
          </a:xfrm>
        </p:grpSpPr>
        <p:pic>
          <p:nvPicPr>
            <p:cNvPr id="4" name="Content Placeholder 4">
              <a:extLst>
                <a:ext uri="{FF2B5EF4-FFF2-40B4-BE49-F238E27FC236}">
                  <a16:creationId xmlns:a16="http://schemas.microsoft.com/office/drawing/2014/main" id="{54745EE4-B7CF-2746-8C1A-D483C89753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13328"/>
            <a:stretch/>
          </p:blipFill>
          <p:spPr>
            <a:xfrm>
              <a:off x="1783715" y="1909402"/>
              <a:ext cx="16231313" cy="143004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461BA26-D366-8F4C-B7F1-7B656D4839A4}"/>
                </a:ext>
              </a:extLst>
            </p:cNvPr>
            <p:cNvSpPr txBox="1"/>
            <p:nvPr/>
          </p:nvSpPr>
          <p:spPr>
            <a:xfrm>
              <a:off x="1783715" y="981194"/>
              <a:ext cx="933034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Aperture extraction / fixed slit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766CC22B-09DD-AF4E-ACC9-5A0FC95C2C97}"/>
                </a:ext>
              </a:extLst>
            </p:cNvPr>
            <p:cNvCxnSpPr>
              <a:cxnSpLocks/>
            </p:cNvCxnSpPr>
            <p:nvPr/>
          </p:nvCxnSpPr>
          <p:spPr>
            <a:xfrm>
              <a:off x="1623060" y="2290717"/>
              <a:ext cx="0" cy="644555"/>
            </a:xfrm>
            <a:prstGeom prst="straightConnector1">
              <a:avLst/>
            </a:prstGeom>
            <a:ln w="41275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6AB8FEC2-FE84-5A4A-B7C2-89D141CA9F81}"/>
                </a:ext>
              </a:extLst>
            </p:cNvPr>
            <p:cNvCxnSpPr/>
            <p:nvPr/>
          </p:nvCxnSpPr>
          <p:spPr>
            <a:xfrm>
              <a:off x="1623060" y="1909402"/>
              <a:ext cx="0" cy="331470"/>
            </a:xfrm>
            <a:prstGeom prst="straightConnector1">
              <a:avLst/>
            </a:prstGeom>
            <a:ln w="41275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FACF95FE-D272-0845-9FBA-09A4688DD655}"/>
                </a:ext>
              </a:extLst>
            </p:cNvPr>
            <p:cNvCxnSpPr/>
            <p:nvPr/>
          </p:nvCxnSpPr>
          <p:spPr>
            <a:xfrm>
              <a:off x="1623060" y="3007979"/>
              <a:ext cx="0" cy="331470"/>
            </a:xfrm>
            <a:prstGeom prst="straightConnector1">
              <a:avLst/>
            </a:prstGeom>
            <a:ln w="41275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1A97538-5BAF-174C-B53F-BC986CB5C91C}"/>
                </a:ext>
              </a:extLst>
            </p:cNvPr>
            <p:cNvSpPr txBox="1"/>
            <p:nvPr/>
          </p:nvSpPr>
          <p:spPr>
            <a:xfrm>
              <a:off x="-600371" y="2394486"/>
              <a:ext cx="21510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2 x half-height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878101" y="4114626"/>
            <a:ext cx="17324292" cy="8661541"/>
            <a:chOff x="0" y="995673"/>
            <a:chExt cx="11734800" cy="5608327"/>
          </a:xfrm>
        </p:grpSpPr>
        <p:pic>
          <p:nvPicPr>
            <p:cNvPr id="11" name="Content Placeholder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799" y="2252973"/>
              <a:ext cx="4016333" cy="435102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95673"/>
              <a:ext cx="5892800" cy="12573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0" y="1300473"/>
              <a:ext cx="5702300" cy="9525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916" b="11925"/>
            <a:stretch/>
          </p:blipFill>
          <p:spPr>
            <a:xfrm>
              <a:off x="6756688" y="2248739"/>
              <a:ext cx="4284905" cy="43383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6" name="TextBox 15"/>
          <p:cNvSpPr txBox="1"/>
          <p:nvPr/>
        </p:nvSpPr>
        <p:spPr>
          <a:xfrm>
            <a:off x="793562" y="7188123"/>
            <a:ext cx="6251171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825500" rtl="0" fontAlgn="auto" latinLnBrk="0" hangingPunc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spc="0" normalizeH="0" baseline="0" dirty="0">
                <a:ln>
                  <a:noFill/>
                </a:ln>
                <a:solidFill>
                  <a:schemeClr val="accent4">
                    <a:hueOff val="-3600000"/>
                    <a:lumOff val="-20194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Avenir Book"/>
              </a:rPr>
              <a:t>Integral field spectroscopy</a:t>
            </a:r>
          </a:p>
        </p:txBody>
      </p:sp>
    </p:spTree>
    <p:extLst>
      <p:ext uri="{BB962C8B-B14F-4D97-AF65-F5344CB8AC3E}">
        <p14:creationId xmlns:p14="http://schemas.microsoft.com/office/powerpoint/2010/main" val="132338447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248834" y="1964266"/>
            <a:ext cx="18208046" cy="10113243"/>
          </a:xfrm>
        </p:spPr>
        <p:txBody>
          <a:bodyPr>
            <a:normAutofit fontScale="92500"/>
          </a:bodyPr>
          <a:lstStyle/>
          <a:p>
            <a:r>
              <a:rPr lang="en-US" dirty="0"/>
              <a:t>The ETC has dedicated calculations to help plan Target Acquisition (TA) observations, which are recommended or required for many modes.</a:t>
            </a:r>
            <a:br>
              <a:rPr lang="en-US" dirty="0"/>
            </a:br>
            <a:endParaRPr lang="en-US" dirty="0"/>
          </a:p>
          <a:p>
            <a:r>
              <a:rPr lang="en-US" dirty="0"/>
              <a:t>Models the GENTALOCATE algorithm that is executed on board</a:t>
            </a:r>
          </a:p>
          <a:p>
            <a:pPr lvl="1"/>
            <a:r>
              <a:rPr lang="en-US" dirty="0"/>
              <a:t>Uses the first </a:t>
            </a:r>
            <a:r>
              <a:rPr lang="mr-IN" dirty="0"/>
              <a:t>–</a:t>
            </a:r>
            <a:r>
              <a:rPr lang="en-US" dirty="0"/>
              <a:t> middle </a:t>
            </a:r>
            <a:r>
              <a:rPr lang="mr-IN" dirty="0"/>
              <a:t>–</a:t>
            </a:r>
            <a:r>
              <a:rPr lang="en-US" dirty="0"/>
              <a:t> last (or last-but-one) groups in an integration</a:t>
            </a:r>
          </a:p>
          <a:p>
            <a:pPr lvl="1"/>
            <a:r>
              <a:rPr lang="en-US" dirty="0"/>
              <a:t> Mitigates cosmic rays by taking minimum of two difference frames</a:t>
            </a:r>
          </a:p>
          <a:p>
            <a:pPr lvl="1"/>
            <a:r>
              <a:rPr lang="en-US" dirty="0"/>
              <a:t>Uses a fixed square aperture for </a:t>
            </a:r>
            <a:r>
              <a:rPr lang="en-US" dirty="0" err="1"/>
              <a:t>centroiding</a:t>
            </a:r>
            <a:r>
              <a:rPr lang="en-US" dirty="0"/>
              <a:t> (e.g. 3x3, 5x5 </a:t>
            </a:r>
            <a:r>
              <a:rPr lang="en-US" dirty="0" err="1"/>
              <a:t>px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  <a:p>
            <a:r>
              <a:rPr lang="en-US" dirty="0"/>
              <a:t>Each instrument/mode has different range of options, settings &amp; </a:t>
            </a:r>
            <a:r>
              <a:rPr lang="en-US" dirty="0" err="1"/>
              <a:t>recommendatiojns</a:t>
            </a:r>
            <a:r>
              <a:rPr lang="en-US" dirty="0"/>
              <a:t> for TA -&gt; refer to mode-specific documentation to learn about the options.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Acquisition calculations</a:t>
            </a:r>
          </a:p>
        </p:txBody>
      </p:sp>
    </p:spTree>
    <p:extLst>
      <p:ext uri="{BB962C8B-B14F-4D97-AF65-F5344CB8AC3E}">
        <p14:creationId xmlns:p14="http://schemas.microsoft.com/office/powerpoint/2010/main" val="2942047829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type="body" idx="1"/>
          </p:nvPr>
        </p:nvSpPr>
        <p:spPr>
          <a:xfrm>
            <a:off x="1248833" y="1964266"/>
            <a:ext cx="19309673" cy="10257022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4400" dirty="0"/>
              <a:t>Benchmarked to sensitivity calculations provided by instrument teams.</a:t>
            </a:r>
            <a:br>
              <a:rPr lang="en-US" sz="4400" dirty="0"/>
            </a:br>
            <a:r>
              <a:rPr lang="en-US" sz="4400" dirty="0"/>
              <a:t>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4400" dirty="0"/>
              <a:t>Benchmark requirement: 10% in signal-to-noise ratio for 90% of calculations</a:t>
            </a:r>
            <a:br>
              <a:rPr lang="en-US" sz="4400" dirty="0"/>
            </a:br>
            <a:endParaRPr lang="en-US" sz="4400" dirty="0"/>
          </a:p>
          <a:p>
            <a:pPr marL="285750" indent="-285750">
              <a:buFont typeface="Arial" charset="0"/>
              <a:buChar char="•"/>
            </a:pPr>
            <a:r>
              <a:rPr lang="en-US" sz="4400" dirty="0"/>
              <a:t>In comparing a 3D to a 1D calculation, 10% is considered reasonable. </a:t>
            </a:r>
            <a:br>
              <a:rPr lang="en-US" sz="4400" dirty="0"/>
            </a:br>
            <a:endParaRPr lang="en-US" sz="4400" dirty="0"/>
          </a:p>
          <a:p>
            <a:pPr marL="285750" indent="-285750">
              <a:buFont typeface="Arial" charset="0"/>
              <a:buChar char="•"/>
            </a:pPr>
            <a:r>
              <a:rPr lang="en-US" sz="4400" dirty="0"/>
              <a:t>Compared calculated limiting sensitivities (10 sigma in 10,000 s) for all major instrument modes to independent calculations provided by the instrument teams.</a:t>
            </a:r>
            <a:br>
              <a:rPr lang="en-US" sz="4400" dirty="0"/>
            </a:br>
            <a:endParaRPr lang="en-US" sz="4400" dirty="0"/>
          </a:p>
          <a:p>
            <a:pPr marL="285750" indent="-285750">
              <a:buFont typeface="Arial" charset="0"/>
              <a:buChar char="•"/>
            </a:pPr>
            <a:r>
              <a:rPr lang="en-US" sz="4400" dirty="0"/>
              <a:t>Using the same reference data and parameter assumptions.</a:t>
            </a:r>
            <a:br>
              <a:rPr lang="en-US" sz="4400" dirty="0"/>
            </a:br>
            <a:endParaRPr lang="en-US" sz="4400" dirty="0"/>
          </a:p>
          <a:p>
            <a:pPr marL="285750" indent="-285750">
              <a:buFont typeface="Arial" charset="0"/>
              <a:buChar char="•"/>
            </a:pPr>
            <a:r>
              <a:rPr lang="en-US" sz="4400" dirty="0"/>
              <a:t>Since the benchmark, many parameters and some reference data have changed -&gt; </a:t>
            </a:r>
            <a:r>
              <a:rPr lang="en-US" sz="4400" b="1" dirty="0">
                <a:solidFill>
                  <a:schemeClr val="accent1"/>
                </a:solidFill>
              </a:rPr>
              <a:t>ETC is the best available estimate of JWST performance.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&amp; Benchmarking the ETC</a:t>
            </a:r>
          </a:p>
        </p:txBody>
      </p:sp>
    </p:spTree>
    <p:extLst>
      <p:ext uri="{BB962C8B-B14F-4D97-AF65-F5344CB8AC3E}">
        <p14:creationId xmlns:p14="http://schemas.microsoft.com/office/powerpoint/2010/main" val="4210308924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use the ETC</a:t>
            </a:r>
          </a:p>
        </p:txBody>
      </p:sp>
    </p:spTree>
    <p:extLst>
      <p:ext uri="{BB962C8B-B14F-4D97-AF65-F5344CB8AC3E}">
        <p14:creationId xmlns:p14="http://schemas.microsoft.com/office/powerpoint/2010/main" val="2153142774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159376" y="9105334"/>
            <a:ext cx="18734593" cy="3930708"/>
          </a:xfrm>
        </p:spPr>
        <p:txBody>
          <a:bodyPr/>
          <a:lstStyle/>
          <a:p>
            <a:r>
              <a:rPr lang="en-US" dirty="0"/>
              <a:t>Workbooks can be shared with collaborators</a:t>
            </a:r>
          </a:p>
          <a:p>
            <a:r>
              <a:rPr lang="en-US" dirty="0" err="1"/>
              <a:t>Organise</a:t>
            </a:r>
            <a:r>
              <a:rPr lang="en-US" dirty="0"/>
              <a:t> &amp; maintain workbooks</a:t>
            </a:r>
          </a:p>
          <a:p>
            <a:r>
              <a:rPr lang="en-US" dirty="0"/>
              <a:t>Users can build a library of scenes &amp; sources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Application: A collaborative space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3133" y="1943101"/>
            <a:ext cx="16937697" cy="6827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8280441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Number"/>
          <p:cNvSpPr>
            <a:spLocks noGrp="1"/>
          </p:cNvSpPr>
          <p:nvPr>
            <p:ph type="sldNum" sz="quarter" idx="2"/>
          </p:nvPr>
        </p:nvSpPr>
        <p:spPr>
          <a:xfrm>
            <a:off x="23344124" y="12839700"/>
            <a:ext cx="339853" cy="622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72" name="Body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Find the official JWST Exposure Time Calculator (ETC) at:</a:t>
            </a:r>
            <a:br>
              <a:rPr lang="en-US" dirty="0"/>
            </a:br>
            <a:br>
              <a:rPr lang="en-US" dirty="0"/>
            </a:br>
            <a:r>
              <a:rPr lang="en-US" dirty="0">
                <a:hlinkClick r:id="rId2"/>
              </a:rPr>
              <a:t>http://jwst.etc.stsci.edu</a:t>
            </a:r>
            <a:br>
              <a:rPr lang="en-US" dirty="0"/>
            </a:br>
            <a:br>
              <a:rPr lang="en-US" dirty="0"/>
            </a:br>
            <a:r>
              <a:rPr lang="en-US" dirty="0"/>
              <a:t>From any browser.</a:t>
            </a:r>
            <a:br>
              <a:rPr lang="en-US" dirty="0"/>
            </a:br>
            <a:endParaRPr lang="en-US" dirty="0"/>
          </a:p>
          <a:p>
            <a:r>
              <a:rPr lang="en-US" dirty="0"/>
              <a:t>To maintain a list of workbooks, log in with your </a:t>
            </a:r>
            <a:r>
              <a:rPr lang="en-US" b="1" dirty="0" err="1"/>
              <a:t>MyST</a:t>
            </a:r>
            <a:r>
              <a:rPr lang="en-US" b="1" dirty="0"/>
              <a:t> account</a:t>
            </a:r>
            <a:br>
              <a:rPr lang="en-US" b="1" dirty="0"/>
            </a:br>
            <a:endParaRPr lang="en-US" b="1" dirty="0"/>
          </a:p>
          <a:p>
            <a:r>
              <a:rPr lang="en-US" dirty="0">
                <a:solidFill>
                  <a:schemeClr val="accent3"/>
                </a:solidFill>
              </a:rPr>
              <a:t>Sample workbooks </a:t>
            </a:r>
            <a:r>
              <a:rPr lang="en-US" dirty="0"/>
              <a:t>and workbooks for the </a:t>
            </a:r>
            <a:r>
              <a:rPr lang="en-US" dirty="0">
                <a:solidFill>
                  <a:srgbClr val="CA7872"/>
                </a:solidFill>
              </a:rPr>
              <a:t>Example Science Programs</a:t>
            </a:r>
            <a:r>
              <a:rPr lang="en-US" dirty="0"/>
              <a:t> in </a:t>
            </a:r>
            <a:r>
              <a:rPr lang="en-US" dirty="0" err="1"/>
              <a:t>JDocs</a:t>
            </a:r>
            <a:r>
              <a:rPr lang="en-US" dirty="0"/>
              <a:t> are available from the “Available Workbooks” page</a:t>
            </a:r>
          </a:p>
          <a:p>
            <a:endParaRPr lang="en-US" dirty="0"/>
          </a:p>
        </p:txBody>
      </p:sp>
      <p:sp>
        <p:nvSpPr>
          <p:cNvPr id="73" name="Titl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The Basics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73596764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248833" y="1964266"/>
            <a:ext cx="19597825" cy="10592509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More functionality than available in the web application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Advanced scripting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dirty="0"/>
              <a:t>Parameter space exploration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dirty="0"/>
              <a:t>Complex scenes / many sources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dirty="0"/>
              <a:t>Any JWST science mode accessible within one framework</a:t>
            </a:r>
            <a:br>
              <a:rPr lang="en-US" dirty="0"/>
            </a:br>
            <a:endParaRPr lang="en-US" dirty="0"/>
          </a:p>
          <a:p>
            <a:pPr marL="393700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https://pypi.org/project/pandeia.engine/</a:t>
            </a:r>
            <a:br>
              <a:rPr lang="en-US" dirty="0"/>
            </a:br>
            <a:endParaRPr lang="en-US" dirty="0"/>
          </a:p>
          <a:p>
            <a:r>
              <a:rPr lang="en-US" dirty="0"/>
              <a:t>Installation &amp; setup:  </a:t>
            </a:r>
            <a:r>
              <a:rPr lang="en-US" dirty="0">
                <a:hlinkClick r:id="rId3"/>
              </a:rPr>
              <a:t>https://jwst-docs.stsci.edu/jwst-exposure-time-calculator-overview/jwst-etc-pandeia-engine-tutorial/installing-pandeia</a:t>
            </a:r>
            <a:br>
              <a:rPr lang="en-US" dirty="0"/>
            </a:br>
            <a:endParaRPr lang="en-US" dirty="0"/>
          </a:p>
          <a:p>
            <a:r>
              <a:rPr lang="en-US" dirty="0"/>
              <a:t>User guides:  </a:t>
            </a:r>
            <a:r>
              <a:rPr lang="en-US" dirty="0">
                <a:hlinkClick r:id="rId4"/>
              </a:rPr>
              <a:t>https://jwst-docs.stsci.edu/jwst-exposure-time-calculator-overview/jwst-etc-pandeia-engine-tutorial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Pandeia</a:t>
            </a:r>
            <a:r>
              <a:rPr lang="en-US" dirty="0"/>
              <a:t>: a Python package</a:t>
            </a:r>
          </a:p>
        </p:txBody>
      </p:sp>
    </p:spTree>
    <p:extLst>
      <p:ext uri="{BB962C8B-B14F-4D97-AF65-F5344CB8AC3E}">
        <p14:creationId xmlns:p14="http://schemas.microsoft.com/office/powerpoint/2010/main" val="3979969646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248833" y="1964266"/>
            <a:ext cx="19309673" cy="1066439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There are many parameters affecting the predicted ETC sensitivities.</a:t>
            </a:r>
            <a:br>
              <a:rPr lang="en-US" dirty="0"/>
            </a:br>
            <a:endParaRPr lang="en-US" dirty="0"/>
          </a:p>
          <a:p>
            <a:r>
              <a:rPr lang="en-US" dirty="0"/>
              <a:t>That’s the point of having a versatile tool, but comes with some responsibility.</a:t>
            </a:r>
          </a:p>
          <a:p>
            <a:endParaRPr lang="en-US" dirty="0"/>
          </a:p>
          <a:p>
            <a:pPr marL="342900" indent="-342900">
              <a:buFont typeface="Wingdings" charset="2"/>
              <a:buChar char="ü"/>
            </a:pPr>
            <a:r>
              <a:rPr lang="en-US" dirty="0"/>
              <a:t>Think about your </a:t>
            </a:r>
            <a:r>
              <a:rPr lang="en-US" b="1" dirty="0">
                <a:solidFill>
                  <a:schemeClr val="accent3"/>
                </a:solidFill>
              </a:rPr>
              <a:t>background subtraction strategy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  <a:p>
            <a:pPr marL="342900" indent="-342900">
              <a:buFont typeface="Wingdings" charset="2"/>
              <a:buChar char="ü"/>
            </a:pPr>
            <a:r>
              <a:rPr lang="en-US" dirty="0"/>
              <a:t>Think about what </a:t>
            </a:r>
            <a:r>
              <a:rPr lang="en-US" b="1" dirty="0">
                <a:solidFill>
                  <a:srgbClr val="CA7872"/>
                </a:solidFill>
              </a:rPr>
              <a:t>extraction aperture</a:t>
            </a:r>
            <a:r>
              <a:rPr lang="en-US" dirty="0"/>
              <a:t> is optimal (point or extended sources).</a:t>
            </a:r>
            <a:br>
              <a:rPr lang="en-US" dirty="0"/>
            </a:br>
            <a:endParaRPr lang="en-US" dirty="0"/>
          </a:p>
          <a:p>
            <a:pPr marL="342900" indent="-342900">
              <a:buFont typeface="Wingdings" charset="2"/>
              <a:buChar char="ü"/>
            </a:pPr>
            <a:r>
              <a:rPr lang="en-US" dirty="0"/>
              <a:t>Is your </a:t>
            </a:r>
            <a:r>
              <a:rPr lang="en-US" dirty="0">
                <a:solidFill>
                  <a:srgbClr val="CA7872"/>
                </a:solidFill>
              </a:rPr>
              <a:t>background</a:t>
            </a:r>
            <a:r>
              <a:rPr lang="en-US" dirty="0"/>
              <a:t> correct for your target </a:t>
            </a:r>
            <a:r>
              <a:rPr lang="mr-IN" dirty="0"/>
              <a:t>–</a:t>
            </a:r>
            <a:r>
              <a:rPr lang="en-US" dirty="0"/>
              <a:t> enter the actual RA, DEC. Investigate time dependency.</a:t>
            </a:r>
            <a:br>
              <a:rPr lang="en-US" dirty="0"/>
            </a:br>
            <a:endParaRPr lang="en-US" dirty="0"/>
          </a:p>
          <a:p>
            <a:pPr marL="342900" indent="-342900">
              <a:buFont typeface="Wingdings" charset="2"/>
              <a:buChar char="ü"/>
            </a:pPr>
            <a:r>
              <a:rPr lang="en-US" dirty="0"/>
              <a:t>Check that your extraction aperture does not contain </a:t>
            </a:r>
            <a:r>
              <a:rPr lang="en-US" dirty="0">
                <a:solidFill>
                  <a:srgbClr val="CA7872"/>
                </a:solidFill>
              </a:rPr>
              <a:t>contaminating flux </a:t>
            </a:r>
            <a:r>
              <a:rPr lang="en-US" dirty="0"/>
              <a:t>from other sources. </a:t>
            </a:r>
            <a:br>
              <a:rPr lang="en-US" dirty="0"/>
            </a:br>
            <a:endParaRPr lang="en-US" dirty="0"/>
          </a:p>
          <a:p>
            <a:pPr marL="342900" indent="-342900">
              <a:buFont typeface="Wingdings" charset="2"/>
              <a:buChar char="ü"/>
            </a:pPr>
            <a:r>
              <a:rPr lang="en-US" dirty="0"/>
              <a:t>Is your selected </a:t>
            </a:r>
            <a:r>
              <a:rPr lang="en-US" dirty="0">
                <a:solidFill>
                  <a:srgbClr val="CA7872"/>
                </a:solidFill>
              </a:rPr>
              <a:t>readout pattern </a:t>
            </a:r>
            <a:r>
              <a:rPr lang="en-US" dirty="0"/>
              <a:t>giving you the best SNR?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checklist</a:t>
            </a:r>
          </a:p>
        </p:txBody>
      </p:sp>
    </p:spTree>
    <p:extLst>
      <p:ext uri="{BB962C8B-B14F-4D97-AF65-F5344CB8AC3E}">
        <p14:creationId xmlns:p14="http://schemas.microsoft.com/office/powerpoint/2010/main" val="239290343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Reminder: MULTIACCUM readout scheme</a:t>
            </a:r>
          </a:p>
        </p:txBody>
      </p:sp>
      <p:pic>
        <p:nvPicPr>
          <p:cNvPr id="5" name="Picture 4" descr="ramp_fi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780" y="2209799"/>
            <a:ext cx="14490446" cy="10238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320167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JWST Documentation (</a:t>
            </a:r>
            <a:r>
              <a:rPr lang="en-US" dirty="0" err="1"/>
              <a:t>JDocs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  <a:p>
            <a:r>
              <a:rPr lang="en-US" dirty="0"/>
              <a:t>Example Science Programs &amp; Sample Workbooks</a:t>
            </a:r>
          </a:p>
          <a:p>
            <a:pPr lvl="1"/>
            <a:r>
              <a:rPr lang="en-US" dirty="0"/>
              <a:t>Descriptions &amp; guides available in </a:t>
            </a:r>
            <a:r>
              <a:rPr lang="en-US" dirty="0" err="1"/>
              <a:t>JDocs</a:t>
            </a:r>
            <a:r>
              <a:rPr lang="en-US" dirty="0"/>
              <a:t> (“Example Science Programs”)</a:t>
            </a:r>
          </a:p>
          <a:p>
            <a:pPr lvl="1"/>
            <a:r>
              <a:rPr lang="en-US" dirty="0"/>
              <a:t>Workbooks available from the ETC interface</a:t>
            </a:r>
            <a:br>
              <a:rPr lang="en-US" dirty="0"/>
            </a:br>
            <a:endParaRPr lang="en-US" dirty="0"/>
          </a:p>
          <a:p>
            <a:r>
              <a:rPr lang="en-US" dirty="0"/>
              <a:t>YouTube tutorial videos</a:t>
            </a:r>
            <a:br>
              <a:rPr lang="en-US" dirty="0"/>
            </a:br>
            <a:endParaRPr lang="en-US" dirty="0"/>
          </a:p>
          <a:p>
            <a:r>
              <a:rPr lang="en-US" dirty="0"/>
              <a:t>JWST Helpdesk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Help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6325" y="9034087"/>
            <a:ext cx="15463113" cy="30153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Oval 4"/>
          <p:cNvSpPr/>
          <p:nvPr/>
        </p:nvSpPr>
        <p:spPr>
          <a:xfrm>
            <a:off x="10375406" y="10483908"/>
            <a:ext cx="3522366" cy="1553518"/>
          </a:xfrm>
          <a:prstGeom prst="ellipse">
            <a:avLst/>
          </a:prstGeom>
          <a:noFill/>
          <a:ln w="76200" cap="flat" cmpd="sng">
            <a:solidFill>
              <a:schemeClr val="bg2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  <p:sp>
        <p:nvSpPr>
          <p:cNvPr id="6" name="Oval 5"/>
          <p:cNvSpPr/>
          <p:nvPr/>
        </p:nvSpPr>
        <p:spPr>
          <a:xfrm>
            <a:off x="13499052" y="10483908"/>
            <a:ext cx="6317253" cy="1737380"/>
          </a:xfrm>
          <a:prstGeom prst="ellipse">
            <a:avLst/>
          </a:prstGeom>
          <a:noFill/>
          <a:ln w="76200" cap="flat" cmpd="sng">
            <a:solidFill>
              <a:schemeClr val="bg2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42955077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itl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chemeClr val="accent2">
                    <a:hueOff val="117482"/>
                    <a:satOff val="19585"/>
                    <a:lumOff val="29146"/>
                  </a:schemeClr>
                </a:solidFill>
              </a:defRPr>
            </a:pPr>
            <a:r>
              <a:rPr lang="en-US" dirty="0"/>
              <a:t>Algorithm and Architecture</a:t>
            </a:r>
            <a:endParaRPr dirty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Number"/>
          <p:cNvSpPr>
            <a:spLocks noGrp="1"/>
          </p:cNvSpPr>
          <p:nvPr>
            <p:ph type="sldNum" sz="quarter" idx="2"/>
          </p:nvPr>
        </p:nvSpPr>
        <p:spPr>
          <a:xfrm>
            <a:off x="23344124" y="12839700"/>
            <a:ext cx="339853" cy="622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73" name="Titl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ETC Architecture</a:t>
            </a:r>
            <a:endParaRPr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148754800"/>
              </p:ext>
            </p:extLst>
          </p:nvPr>
        </p:nvGraphicFramePr>
        <p:xfrm>
          <a:off x="1248833" y="1964266"/>
          <a:ext cx="19309673" cy="9296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248834" y="1964266"/>
            <a:ext cx="12069365" cy="10788241"/>
          </a:xfrm>
        </p:spPr>
        <p:txBody>
          <a:bodyPr>
            <a:normAutofit/>
          </a:bodyPr>
          <a:lstStyle/>
          <a:p>
            <a:r>
              <a:rPr lang="en-US" dirty="0"/>
              <a:t>The scene contains the source(s) of interest for the science observation</a:t>
            </a:r>
            <a:br>
              <a:rPr lang="en-US" dirty="0"/>
            </a:br>
            <a:endParaRPr lang="en-US" dirty="0"/>
          </a:p>
          <a:p>
            <a:pPr lvl="1"/>
            <a:r>
              <a:rPr lang="en-US" sz="4000" dirty="0"/>
              <a:t>Can be point-like or extended</a:t>
            </a:r>
            <a:br>
              <a:rPr lang="en-US" sz="4000" dirty="0"/>
            </a:br>
            <a:endParaRPr lang="en-US" sz="4000" dirty="0"/>
          </a:p>
          <a:p>
            <a:pPr lvl="1"/>
            <a:r>
              <a:rPr lang="en-US" sz="4000" dirty="0"/>
              <a:t>Uploaded spectrum or from a range of SED options for lines and/or continuum</a:t>
            </a:r>
            <a:r>
              <a:rPr lang="en-US" dirty="0"/>
              <a:t>:</a:t>
            </a:r>
            <a:br>
              <a:rPr lang="en-US" dirty="0"/>
            </a:br>
            <a:endParaRPr lang="en-US" dirty="0"/>
          </a:p>
          <a:p>
            <a:pPr lvl="2"/>
            <a:r>
              <a:rPr lang="en-US" sz="4000" dirty="0"/>
              <a:t>Flat, power spectrum, blackbody continuum</a:t>
            </a:r>
          </a:p>
          <a:p>
            <a:pPr lvl="2"/>
            <a:r>
              <a:rPr lang="en-US" sz="4000" dirty="0"/>
              <a:t>Stellar model spectra</a:t>
            </a:r>
          </a:p>
          <a:p>
            <a:pPr lvl="2"/>
            <a:r>
              <a:rPr lang="en-US" sz="4000" dirty="0"/>
              <a:t>Galaxy template spectra</a:t>
            </a:r>
          </a:p>
          <a:p>
            <a:pPr lvl="2"/>
            <a:r>
              <a:rPr lang="en-US" sz="4000" dirty="0"/>
              <a:t>Added spectral lines (</a:t>
            </a:r>
            <a:r>
              <a:rPr lang="en-US" sz="4000" dirty="0" err="1"/>
              <a:t>inc</a:t>
            </a:r>
            <a:r>
              <a:rPr lang="en-US" sz="4000" dirty="0"/>
              <a:t> width,  strength)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ETC Algorithm: Scene Cube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914A62-67EE-9043-8611-CF1EFFAA4C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677"/>
          <a:stretch/>
        </p:blipFill>
        <p:spPr>
          <a:xfrm>
            <a:off x="13318199" y="3906019"/>
            <a:ext cx="10723807" cy="774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10642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sz="4000" dirty="0"/>
              <a:t>Create an abstract 3D representation of the scene from user input</a:t>
            </a:r>
            <a:br>
              <a:rPr lang="en-US" sz="4000" dirty="0"/>
            </a:br>
            <a:endParaRPr lang="en-US" sz="4000" dirty="0"/>
          </a:p>
          <a:p>
            <a:pPr marL="742950" indent="-742950">
              <a:buFont typeface="+mj-lt"/>
              <a:buAutoNum type="arabicPeriod"/>
            </a:pPr>
            <a:r>
              <a:rPr lang="en-US" sz="4000" dirty="0"/>
              <a:t>Sample scene in spatial &amp; spectral dimensions (conserving flux, resolving lines, ensuring resolution oversampled)</a:t>
            </a:r>
            <a:br>
              <a:rPr lang="en-US" sz="4000" dirty="0"/>
            </a:br>
            <a:endParaRPr lang="en-US" sz="4000" dirty="0"/>
          </a:p>
          <a:p>
            <a:pPr marL="742950" indent="-742950">
              <a:buFont typeface="+mj-lt"/>
              <a:buAutoNum type="arabicPeriod"/>
            </a:pPr>
            <a:r>
              <a:rPr lang="en-US" sz="4000" dirty="0"/>
              <a:t>Convolve each wavelength plane with monochromatic PSF</a:t>
            </a:r>
            <a:br>
              <a:rPr lang="en-US" sz="4000" dirty="0"/>
            </a:br>
            <a:endParaRPr lang="en-US" sz="4000" dirty="0"/>
          </a:p>
          <a:p>
            <a:pPr marL="742950" indent="-742950">
              <a:buFont typeface="+mj-lt"/>
              <a:buAutoNum type="arabicPeriod"/>
            </a:pPr>
            <a:r>
              <a:rPr lang="en-US" sz="4000" dirty="0"/>
              <a:t>Multiply by telescope throughput and convert to a photon rate</a:t>
            </a:r>
            <a:br>
              <a:rPr lang="en-US" sz="4000" dirty="0"/>
            </a:br>
            <a:endParaRPr lang="en-US" sz="4000" dirty="0"/>
          </a:p>
          <a:p>
            <a:pPr marL="742950" indent="-742950">
              <a:buFont typeface="+mj-lt"/>
              <a:buAutoNum type="arabicPeriod"/>
            </a:pPr>
            <a:r>
              <a:rPr lang="en-US" sz="4000" dirty="0"/>
              <a:t>Multiply by instrument throughput and detector quantum efficiency (QE) </a:t>
            </a:r>
            <a:r>
              <a:rPr lang="mr-IN" sz="4000" dirty="0"/>
              <a:t>–</a:t>
            </a:r>
            <a:r>
              <a:rPr lang="en-US" sz="4000" dirty="0"/>
              <a:t> filter/disperser dependent</a:t>
            </a:r>
            <a:br>
              <a:rPr lang="en-US" sz="4000" dirty="0"/>
            </a:br>
            <a:endParaRPr lang="en-US" sz="4000" dirty="0"/>
          </a:p>
          <a:p>
            <a:pPr marL="742950" indent="-742950">
              <a:buFont typeface="+mj-lt"/>
              <a:buAutoNum type="arabicPeriod"/>
            </a:pPr>
            <a:r>
              <a:rPr lang="en-US" sz="4000" dirty="0"/>
              <a:t>Project cube onto detector pixel array</a:t>
            </a:r>
          </a:p>
          <a:p>
            <a:pPr marL="914400" indent="-9144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ETC Algorithm: Scene Cube</a:t>
            </a:r>
          </a:p>
        </p:txBody>
      </p:sp>
    </p:spTree>
    <p:extLst>
      <p:ext uri="{BB962C8B-B14F-4D97-AF65-F5344CB8AC3E}">
        <p14:creationId xmlns:p14="http://schemas.microsoft.com/office/powerpoint/2010/main" val="151703286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14400" indent="-914400">
              <a:buFont typeface="+mj-lt"/>
              <a:buAutoNum type="arabicPeriod" startAt="7"/>
            </a:pPr>
            <a:r>
              <a:rPr lang="en-US" dirty="0"/>
              <a:t>Apply appropriate detector noise to create the “noise image”</a:t>
            </a:r>
            <a:br>
              <a:rPr lang="en-US" dirty="0"/>
            </a:br>
            <a:endParaRPr lang="en-US" dirty="0"/>
          </a:p>
          <a:p>
            <a:pPr marL="914400" indent="-914400">
              <a:buFont typeface="+mj-lt"/>
              <a:buAutoNum type="arabicPeriod" startAt="7"/>
            </a:pPr>
            <a:r>
              <a:rPr lang="en-US" dirty="0"/>
              <a:t>Extract photometry or 1D spectrum by applying linear noise propagation (the “strategy”)</a:t>
            </a:r>
            <a:br>
              <a:rPr lang="en-US" dirty="0"/>
            </a:br>
            <a:endParaRPr lang="en-US" dirty="0"/>
          </a:p>
          <a:p>
            <a:pPr marL="914400" indent="-914400">
              <a:buFont typeface="+mj-lt"/>
              <a:buAutoNum type="arabicPeriod" startAt="7"/>
            </a:pPr>
            <a:r>
              <a:rPr lang="en-US" dirty="0"/>
              <a:t>Calculate signal to noise  ratio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ETC Algorithm: Detector Level</a:t>
            </a:r>
          </a:p>
        </p:txBody>
      </p:sp>
    </p:spTree>
    <p:extLst>
      <p:ext uri="{BB962C8B-B14F-4D97-AF65-F5344CB8AC3E}">
        <p14:creationId xmlns:p14="http://schemas.microsoft.com/office/powerpoint/2010/main" val="245477338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ESA_MC">
  <a:themeElements>
    <a:clrScheme name="White">
      <a:dk1>
        <a:srgbClr val="5E5E5E"/>
      </a:dk1>
      <a:lt1>
        <a:srgbClr val="FFFFFF"/>
      </a:lt1>
      <a:dk2>
        <a:srgbClr val="FFFFFF"/>
      </a:dk2>
      <a:lt2>
        <a:srgbClr val="E9C674"/>
      </a:lt2>
      <a:accent1>
        <a:srgbClr val="3D6A80"/>
      </a:accent1>
      <a:accent2>
        <a:srgbClr val="9A762F"/>
      </a:accent2>
      <a:accent3>
        <a:srgbClr val="CA7872"/>
      </a:accent3>
      <a:accent4>
        <a:srgbClr val="929292"/>
      </a:accent4>
      <a:accent5>
        <a:srgbClr val="212121"/>
      </a:accent5>
      <a:accent6>
        <a:srgbClr val="929000"/>
      </a:accent6>
      <a:hlink>
        <a:srgbClr val="0000FF"/>
      </a:hlink>
      <a:folHlink>
        <a:srgbClr val="FF00FF"/>
      </a:folHlink>
    </a:clrScheme>
    <a:fontScheme name="White">
      <a:majorFont>
        <a:latin typeface="Avenir Roman"/>
        <a:ea typeface="Avenir Roman"/>
        <a:cs typeface="Avenir Roman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-12591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76200" cap="flat">
          <a:solidFill>
            <a:schemeClr val="accent5">
              <a:lumOff val="13067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10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chemeClr val="accent4">
                <a:hueOff val="-3600000"/>
                <a:lumOff val="-20194"/>
              </a:schemeClr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ESA_MC" id="{4796CE98-8332-414F-8347-7D6D449E6423}" vid="{3B3D3567-5074-6A4A-883E-431F7B015F25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FFFFFF"/>
      </a:dk2>
      <a:lt2>
        <a:srgbClr val="E9C674"/>
      </a:lt2>
      <a:accent1>
        <a:srgbClr val="3D6A80"/>
      </a:accent1>
      <a:accent2>
        <a:srgbClr val="9A762F"/>
      </a:accent2>
      <a:accent3>
        <a:srgbClr val="CA7872"/>
      </a:accent3>
      <a:accent4>
        <a:srgbClr val="929292"/>
      </a:accent4>
      <a:accent5>
        <a:srgbClr val="212121"/>
      </a:accent5>
      <a:accent6>
        <a:srgbClr val="929000"/>
      </a:accent6>
      <a:hlink>
        <a:srgbClr val="0000FF"/>
      </a:hlink>
      <a:folHlink>
        <a:srgbClr val="FF00FF"/>
      </a:folHlink>
    </a:clrScheme>
    <a:fontScheme name="White">
      <a:majorFont>
        <a:latin typeface="Avenir Roman"/>
        <a:ea typeface="Avenir Roman"/>
        <a:cs typeface="Avenir Roman"/>
      </a:majorFont>
      <a:minorFont>
        <a:latin typeface="Avenir Book"/>
        <a:ea typeface="Avenir Book"/>
        <a:cs typeface="Avenir Book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-12591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76200" cap="flat">
          <a:solidFill>
            <a:schemeClr val="accent5">
              <a:lumOff val="13067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10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chemeClr val="accent4">
                <a:hueOff val="-3600000"/>
                <a:lumOff val="-20194"/>
              </a:schemeClr>
            </a:solidFill>
            <a:effectLst/>
            <a:uFillTx/>
            <a:latin typeface="+mn-lt"/>
            <a:ea typeface="+mn-ea"/>
            <a:cs typeface="+mn-cs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ESA_MC</Template>
  <TotalTime>8827</TotalTime>
  <Words>1015</Words>
  <Application>Microsoft Macintosh PowerPoint</Application>
  <PresentationFormat>Custom</PresentationFormat>
  <Paragraphs>118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Avenir Book</vt:lpstr>
      <vt:lpstr>Avenir Heavy</vt:lpstr>
      <vt:lpstr>Avenir Roman</vt:lpstr>
      <vt:lpstr>Helvetica Neue</vt:lpstr>
      <vt:lpstr>Helvetica Neue Light</vt:lpstr>
      <vt:lpstr>Wingdings</vt:lpstr>
      <vt:lpstr>ESA_MC</vt:lpstr>
      <vt:lpstr>JWST Exposure Time Calculator</vt:lpstr>
      <vt:lpstr>The Basics</vt:lpstr>
      <vt:lpstr>Reminder: MULTIACCUM readout scheme</vt:lpstr>
      <vt:lpstr>Finding Help</vt:lpstr>
      <vt:lpstr>Algorithm and Architecture</vt:lpstr>
      <vt:lpstr>ETC Architecture</vt:lpstr>
      <vt:lpstr>ETC Algorithm: Scene Cube</vt:lpstr>
      <vt:lpstr>ETC Algorithm: Scene Cube</vt:lpstr>
      <vt:lpstr>ETC Algorithm: Detector Level</vt:lpstr>
      <vt:lpstr>PSF Library</vt:lpstr>
      <vt:lpstr>JWST Background</vt:lpstr>
      <vt:lpstr>JWST Backgrounds Tool</vt:lpstr>
      <vt:lpstr>ETC Strategies</vt:lpstr>
      <vt:lpstr>ETC Strategies</vt:lpstr>
      <vt:lpstr>Spectroscopic Strategies</vt:lpstr>
      <vt:lpstr>Target Acquisition calculations</vt:lpstr>
      <vt:lpstr>Testing &amp; Benchmarking the ETC</vt:lpstr>
      <vt:lpstr>Ways to use the ETC</vt:lpstr>
      <vt:lpstr>Web Application: A collaborative space</vt:lpstr>
      <vt:lpstr>Pandeia: a Python package</vt:lpstr>
      <vt:lpstr>Final checklist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Marco Sirianni</cp:lastModifiedBy>
  <cp:revision>33</cp:revision>
  <dcterms:modified xsi:type="dcterms:W3CDTF">2020-09-14T20:45:51Z</dcterms:modified>
</cp:coreProperties>
</file>