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7" r:id="rId1"/>
  </p:sldMasterIdLst>
  <p:notesMasterIdLst>
    <p:notesMasterId r:id="rId22"/>
  </p:notesMasterIdLst>
  <p:sldIdLst>
    <p:sldId id="256" r:id="rId2"/>
    <p:sldId id="257" r:id="rId3"/>
    <p:sldId id="258" r:id="rId4"/>
    <p:sldId id="268" r:id="rId5"/>
    <p:sldId id="269" r:id="rId6"/>
    <p:sldId id="272" r:id="rId7"/>
    <p:sldId id="270" r:id="rId8"/>
    <p:sldId id="271" r:id="rId9"/>
    <p:sldId id="259" r:id="rId10"/>
    <p:sldId id="260" r:id="rId11"/>
    <p:sldId id="261" r:id="rId12"/>
    <p:sldId id="262" r:id="rId13"/>
    <p:sldId id="263" r:id="rId14"/>
    <p:sldId id="264" r:id="rId15"/>
    <p:sldId id="265" r:id="rId16"/>
    <p:sldId id="275" r:id="rId17"/>
    <p:sldId id="266" r:id="rId18"/>
    <p:sldId id="267" r:id="rId19"/>
    <p:sldId id="273" r:id="rId20"/>
    <p:sldId id="274" r:id="rId2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1pPr>
    <a:lvl2pPr marL="0" marR="0" indent="2286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2pPr>
    <a:lvl3pPr marL="0" marR="0" indent="4572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3pPr>
    <a:lvl4pPr marL="0" marR="0" indent="6858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4pPr>
    <a:lvl5pPr marL="0" marR="0" indent="9144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5pPr>
    <a:lvl6pPr marL="0" marR="0" indent="11430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6pPr>
    <a:lvl7pPr marL="0" marR="0" indent="13716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7pPr>
    <a:lvl8pPr marL="0" marR="0" indent="16002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8pPr>
    <a:lvl9pPr marL="0" marR="0" indent="182880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lvl9pPr>
  </p:defaultTextStyle>
  <p:extLst>
    <p:ext uri="{EFAFB233-063F-42B5-8137-9DF3F51BA10A}">
      <p15:sldGuideLst xmlns:p15="http://schemas.microsoft.com/office/powerpoint/2012/main">
        <p15:guide id="1" orient="horz" pos="5599">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33BA23B1-9221-436E-865A-0063620EA4FD}" styleName="">
    <a:tblBg/>
    <a:wholeTbl>
      <a:tcTxStyle b="off" i="off">
        <a:font>
          <a:latin typeface="Helvetica Neue"/>
          <a:ea typeface="Helvetica Neue"/>
          <a:cs typeface="Helvetica Neue"/>
        </a:font>
        <a:schemeClr val="accent5">
          <a:hueOff val="-8881752"/>
          <a:lumOff val="-12984"/>
        </a:schemeClr>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chemeClr val="accent5">
          <a:hueOff val="-8881752"/>
          <a:lumOff val="-12984"/>
        </a:schemeClr>
      </a:tcTxStyle>
      <a:tcStyle>
        <a:tcBdr>
          <a:left>
            <a:ln w="12700" cap="flat">
              <a:solidFill>
                <a:schemeClr val="accent5">
                  <a:hueOff val="-8881752"/>
                  <a:lumOff val="-12984"/>
                </a:schemeClr>
              </a:solidFill>
              <a:custDash>
                <a:ds d="200000" sp="200000"/>
              </a:custDash>
              <a:miter lim="400000"/>
            </a:ln>
          </a:left>
          <a:right>
            <a:ln w="12700" cap="flat">
              <a:solidFill>
                <a:schemeClr val="accent5">
                  <a:hueOff val="-8881752"/>
                  <a:lumOff val="-12984"/>
                </a:schemeClr>
              </a:solidFill>
              <a:custDash>
                <a:ds d="200000" sp="200000"/>
              </a:custDash>
              <a:miter lim="400000"/>
            </a:ln>
          </a:right>
          <a:top>
            <a:ln w="12700" cap="flat">
              <a:solidFill>
                <a:schemeClr val="accent5">
                  <a:hueOff val="-8881752"/>
                  <a:lumOff val="-12984"/>
                </a:schemeClr>
              </a:solidFill>
              <a:custDash>
                <a:ds d="200000" sp="200000"/>
              </a:custDash>
              <a:miter lim="400000"/>
            </a:ln>
          </a:top>
          <a:bottom>
            <a:ln w="12700" cap="flat">
              <a:solidFill>
                <a:schemeClr val="accent5">
                  <a:hueOff val="-8881752"/>
                  <a:lumOff val="-12984"/>
                </a:schemeClr>
              </a:solidFill>
              <a:custDash>
                <a:ds d="200000" sp="200000"/>
              </a:custDash>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chemeClr val="accent5">
          <a:hueOff val="-8881752"/>
          <a:lumOff val="-12984"/>
        </a:schemeClr>
      </a:tcTxStyle>
      <a:tcStyle>
        <a:tcBdr>
          <a:left>
            <a:ln w="12700" cap="flat">
              <a:noFill/>
              <a:miter lim="400000"/>
            </a:ln>
          </a:left>
          <a:right>
            <a:ln w="12700" cap="flat">
              <a:solidFill>
                <a:schemeClr val="accent5">
                  <a:hueOff val="-8881752"/>
                  <a:lumOff val="-12984"/>
                </a:schemeClr>
              </a:solidFill>
              <a:prstDash val="solid"/>
              <a:miter lim="400000"/>
            </a:ln>
          </a:right>
          <a:top>
            <a:ln w="12700" cap="flat">
              <a:solidFill>
                <a:schemeClr val="accent5">
                  <a:hueOff val="-8881752"/>
                  <a:lumOff val="-12984"/>
                </a:schemeClr>
              </a:solidFill>
              <a:custDash>
                <a:ds d="200000" sp="200000"/>
              </a:custDash>
              <a:miter lim="400000"/>
            </a:ln>
          </a:top>
          <a:bottom>
            <a:ln w="12700" cap="flat">
              <a:solidFill>
                <a:schemeClr val="accent5">
                  <a:hueOff val="-8881752"/>
                  <a:lumOff val="-12984"/>
                </a:schemeClr>
              </a:solidFill>
              <a:custDash>
                <a:ds d="200000" sp="200000"/>
              </a:custDash>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firstCol>
    <a:lastRow>
      <a:tcTxStyle b="on" i="off">
        <a:font>
          <a:latin typeface="Helvetica Neue"/>
          <a:ea typeface="Helvetica Neue"/>
          <a:cs typeface="Helvetica Neue"/>
        </a:font>
        <a:schemeClr val="accent5">
          <a:hueOff val="-8881752"/>
          <a:lumOff val="-12984"/>
        </a:schemeClr>
      </a:tcTxStyle>
      <a:tcStyle>
        <a:tcBdr>
          <a:left>
            <a:ln w="12700" cap="flat">
              <a:solidFill>
                <a:schemeClr val="accent5">
                  <a:hueOff val="-8881752"/>
                  <a:lumOff val="-12984"/>
                </a:schemeClr>
              </a:solidFill>
              <a:custDash>
                <a:ds d="200000" sp="200000"/>
              </a:custDash>
              <a:miter lim="400000"/>
            </a:ln>
          </a:left>
          <a:right>
            <a:ln w="12700" cap="flat">
              <a:solidFill>
                <a:schemeClr val="accent5">
                  <a:hueOff val="-8881752"/>
                  <a:lumOff val="-12984"/>
                </a:schemeClr>
              </a:solidFill>
              <a:custDash>
                <a:ds d="200000" sp="200000"/>
              </a:custDash>
              <a:miter lim="400000"/>
            </a:ln>
          </a:right>
          <a:top>
            <a:ln w="12700" cap="flat">
              <a:solidFill>
                <a:schemeClr val="accent5">
                  <a:hueOff val="-8881752"/>
                  <a:lumOff val="-12984"/>
                </a:schemeClr>
              </a:solidFill>
              <a:prstDash val="solid"/>
              <a:miter lim="400000"/>
            </a:ln>
          </a:top>
          <a:bottom>
            <a:ln w="12700" cap="flat">
              <a:noFill/>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lastRow>
    <a:firstRow>
      <a:tcTxStyle b="on" i="off">
        <a:font>
          <a:latin typeface="Helvetica Neue"/>
          <a:ea typeface="Helvetica Neue"/>
          <a:cs typeface="Helvetica Neue"/>
        </a:font>
        <a:schemeClr val="accent5">
          <a:hueOff val="-8881752"/>
          <a:lumOff val="-12984"/>
        </a:schemeClr>
      </a:tcTxStyle>
      <a:tcStyle>
        <a:tcBdr>
          <a:left>
            <a:ln w="12700" cap="flat">
              <a:solidFill>
                <a:schemeClr val="accent5">
                  <a:hueOff val="-8881752"/>
                  <a:lumOff val="-12984"/>
                </a:schemeClr>
              </a:solidFill>
              <a:custDash>
                <a:ds d="200000" sp="200000"/>
              </a:custDash>
              <a:miter lim="400000"/>
            </a:ln>
          </a:left>
          <a:right>
            <a:ln w="12700" cap="flat">
              <a:solidFill>
                <a:schemeClr val="accent5">
                  <a:hueOff val="-8881752"/>
                  <a:lumOff val="-12984"/>
                </a:schemeClr>
              </a:solidFill>
              <a:custDash>
                <a:ds d="200000" sp="200000"/>
              </a:custDash>
              <a:miter lim="400000"/>
            </a:ln>
          </a:right>
          <a:top>
            <a:ln w="12700" cap="flat">
              <a:noFill/>
              <a:miter lim="400000"/>
            </a:ln>
          </a:top>
          <a:bottom>
            <a:ln w="12700" cap="flat">
              <a:solidFill>
                <a:schemeClr val="accent5">
                  <a:hueOff val="-8881752"/>
                  <a:lumOff val="-12984"/>
                </a:schemeClr>
              </a:solidFill>
              <a:prstDash val="solid"/>
              <a:miter lim="400000"/>
            </a:ln>
          </a:bottom>
          <a:insideH>
            <a:ln w="12700" cap="flat">
              <a:solidFill>
                <a:schemeClr val="accent5">
                  <a:hueOff val="-8881752"/>
                  <a:lumOff val="-12984"/>
                </a:schemeClr>
              </a:solidFill>
              <a:custDash>
                <a:ds d="200000" sp="200000"/>
              </a:custDash>
              <a:miter lim="400000"/>
            </a:ln>
          </a:insideH>
          <a:insideV>
            <a:ln w="12700" cap="flat">
              <a:solidFill>
                <a:schemeClr val="accent5">
                  <a:hueOff val="-8881752"/>
                  <a:lumOff val="-12984"/>
                </a:schemeClr>
              </a:solidFill>
              <a:custDash>
                <a:ds d="200000" sp="200000"/>
              </a:custDash>
              <a:miter lim="400000"/>
            </a:ln>
          </a:insideV>
        </a:tcBdr>
        <a:fill>
          <a:noFill/>
        </a:fill>
      </a:tcStyle>
    </a:firstRow>
  </a:tblStyle>
  <a:tblStyle styleId="{8F44A2F1-9E1F-4B54-A3A2-5F16C0AD49E2}" styleName="">
    <a:tblBg/>
    <a:wholeTbl>
      <a:tcTxStyle b="off" i="off">
        <a:fontRef idx="minor">
          <a:schemeClr val="accent5">
            <a:hueOff val="-8881752"/>
            <a:lumOff val="-12984"/>
          </a:schemeClr>
        </a:fontRef>
        <a:schemeClr val="accent5">
          <a:hueOff val="-8881752"/>
          <a:lumOff val="-12984"/>
        </a:schemeClr>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9E9E8"/>
          </a:solidFill>
        </a:fill>
      </a:tcStyle>
    </a:wholeTbl>
    <a:band2H>
      <a:tcTxStyle/>
      <a:tcStyle>
        <a:tcBdr/>
        <a:fill>
          <a:solidFill>
            <a:srgbClr val="F4F4F4"/>
          </a:solidFill>
        </a:fill>
      </a:tcStyle>
    </a:band2H>
    <a:firstCo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hueOff val="-3600000"/>
              <a:lumOff val="-20194"/>
            </a:schemeClr>
          </a:solidFill>
        </a:fill>
      </a:tcStyle>
    </a:firstCol>
    <a:lastRow>
      <a:tcTxStyle b="on" i="off">
        <a:font>
          <a:latin typeface="Verdana"/>
          <a:ea typeface="Verdana"/>
          <a:cs typeface="Verdana"/>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1C2BE"/>
          </a:solidFill>
        </a:fill>
      </a:tcStyle>
    </a:lastRow>
    <a:firstRow>
      <a:tcTxStyle b="on" i="off">
        <a:font>
          <a:latin typeface="Verdana"/>
          <a:ea typeface="Verdana"/>
          <a:cs typeface="Verdana"/>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1C2BE"/>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p:restoredTop sz="94603"/>
  </p:normalViewPr>
  <p:slideViewPr>
    <p:cSldViewPr snapToGrid="0" snapToObjects="1">
      <p:cViewPr varScale="1">
        <p:scale>
          <a:sx n="74" d="100"/>
          <a:sy n="74" d="100"/>
        </p:scale>
        <p:origin x="264" y="400"/>
      </p:cViewPr>
      <p:guideLst>
        <p:guide orient="horz" pos="5599"/>
        <p:guide pos="76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3" name="Shape 63"/>
          <p:cNvSpPr>
            <a:spLocks noGrp="1" noRot="1" noChangeAspect="1"/>
          </p:cNvSpPr>
          <p:nvPr>
            <p:ph type="sldImg"/>
          </p:nvPr>
        </p:nvSpPr>
        <p:spPr>
          <a:xfrm>
            <a:off x="1143000" y="685800"/>
            <a:ext cx="4572000" cy="3429000"/>
          </a:xfrm>
          <a:prstGeom prst="rect">
            <a:avLst/>
          </a:prstGeom>
        </p:spPr>
        <p:txBody>
          <a:bodyPr/>
          <a:lstStyle/>
          <a:p>
            <a:endParaRPr/>
          </a:p>
        </p:txBody>
      </p:sp>
      <p:sp>
        <p:nvSpPr>
          <p:cNvPr id="64" name="Shape 64"/>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343383654"/>
      </p:ext>
    </p:extLst>
  </p:cSld>
  <p:clrMap bg1="lt1" tx1="dk1" bg2="lt2" tx2="dk2" accent1="accent1" accent2="accent2" accent3="accent3" accent4="accent4" accent5="accent5" accent6="accent6" hlink="hlink" folHlink="folHlink"/>
  <p:notesStyle>
    <a:lvl1pPr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1pPr>
    <a:lvl2pPr indent="2286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2pPr>
    <a:lvl3pPr indent="4572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3pPr>
    <a:lvl4pPr indent="6858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4pPr>
    <a:lvl5pPr indent="9144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5pPr>
    <a:lvl6pPr indent="11430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6pPr>
    <a:lvl7pPr indent="13716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7pPr>
    <a:lvl8pPr indent="16002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8pPr>
    <a:lvl9pPr indent="1828800" defTabSz="457200" latinLnBrk="0">
      <a:lnSpc>
        <a:spcPct val="117999"/>
      </a:lnSpc>
      <a:defRPr sz="2200">
        <a:solidFill>
          <a:schemeClr val="accent5">
            <a:hueOff val="-8881752"/>
            <a:lumOff val="-12984"/>
          </a:schemeClr>
        </a:solidFill>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spTree>
      <p:nvGrpSpPr>
        <p:cNvPr id="1" name=""/>
        <p:cNvGrpSpPr/>
        <p:nvPr/>
      </p:nvGrpSpPr>
      <p:grpSpPr>
        <a:xfrm>
          <a:off x="0" y="0"/>
          <a:ext cx="0" cy="0"/>
          <a:chOff x="0" y="0"/>
          <a:chExt cx="0" cy="0"/>
        </a:xfrm>
      </p:grpSpPr>
      <p:sp>
        <p:nvSpPr>
          <p:cNvPr id="18" name="Rectangle"/>
          <p:cNvSpPr/>
          <p:nvPr/>
        </p:nvSpPr>
        <p:spPr>
          <a:xfrm>
            <a:off x="23380700" y="1473200"/>
            <a:ext cx="1270000" cy="9996885"/>
          </a:xfrm>
          <a:prstGeom prst="rect">
            <a:avLst/>
          </a:prstGeom>
          <a:solidFill>
            <a:srgbClr val="DDDEE2"/>
          </a:solidFill>
          <a:ln w="12700">
            <a:miter lim="400000"/>
          </a:ln>
        </p:spPr>
        <p:txBody>
          <a:bodyPr lIns="0" tIns="0" rIns="0" bIns="0" anchor="ctr"/>
          <a:lstStyle/>
          <a:p>
            <a:pPr algn="ctr">
              <a:spcBef>
                <a:spcPts val="0"/>
              </a:spcBef>
              <a:defRPr sz="3200">
                <a:solidFill>
                  <a:srgbClr val="FFFFFF"/>
                </a:solidFill>
              </a:defRPr>
            </a:pPr>
            <a:endParaRPr/>
          </a:p>
        </p:txBody>
      </p:sp>
      <p:pic>
        <p:nvPicPr>
          <p:cNvPr id="19" name="jwst_20170515.jpg" descr="jwst_20170515.jpg"/>
          <p:cNvPicPr>
            <a:picLocks noChangeAspect="1"/>
          </p:cNvPicPr>
          <p:nvPr/>
        </p:nvPicPr>
        <p:blipFill>
          <a:blip r:embed="rId2">
            <a:extLst/>
          </a:blip>
          <a:stretch>
            <a:fillRect/>
          </a:stretch>
        </p:blipFill>
        <p:spPr>
          <a:xfrm>
            <a:off x="-978000" y="-1625599"/>
            <a:ext cx="24396067" cy="18272652"/>
          </a:xfrm>
          <a:prstGeom prst="rect">
            <a:avLst/>
          </a:prstGeom>
          <a:ln w="12700">
            <a:miter lim="400000"/>
          </a:ln>
        </p:spPr>
      </p:pic>
      <p:sp>
        <p:nvSpPr>
          <p:cNvPr id="20" name="Rectangle"/>
          <p:cNvSpPr/>
          <p:nvPr/>
        </p:nvSpPr>
        <p:spPr>
          <a:xfrm>
            <a:off x="-8467" y="889000"/>
            <a:ext cx="24400934" cy="13716000"/>
          </a:xfrm>
          <a:prstGeom prst="rect">
            <a:avLst/>
          </a:prstGeom>
          <a:solidFill>
            <a:srgbClr val="C49732">
              <a:alpha val="90000"/>
            </a:srgbClr>
          </a:solidFill>
          <a:ln w="12700">
            <a:miter lim="400000"/>
          </a:ln>
        </p:spPr>
        <p:txBody>
          <a:bodyPr lIns="0" tIns="0" rIns="0" bIns="0" anchor="ctr"/>
          <a:lstStyle/>
          <a:p>
            <a:pPr algn="ctr">
              <a:spcBef>
                <a:spcPts val="0"/>
              </a:spcBef>
              <a:defRPr sz="3200">
                <a:solidFill>
                  <a:srgbClr val="FFFFFF"/>
                </a:solidFill>
              </a:defRPr>
            </a:pPr>
            <a:endParaRPr/>
          </a:p>
        </p:txBody>
      </p:sp>
      <p:sp>
        <p:nvSpPr>
          <p:cNvPr id="21" name="Title Text"/>
          <p:cNvSpPr txBox="1">
            <a:spLocks noGrp="1"/>
          </p:cNvSpPr>
          <p:nvPr>
            <p:ph type="title"/>
          </p:nvPr>
        </p:nvSpPr>
        <p:spPr>
          <a:xfrm>
            <a:off x="524933" y="4922175"/>
            <a:ext cx="15620108" cy="2693592"/>
          </a:xfrm>
          <a:prstGeom prst="rect">
            <a:avLst/>
          </a:prstGeom>
        </p:spPr>
        <p:txBody>
          <a:bodyPr/>
          <a:lstStyle>
            <a:lvl1pPr algn="l">
              <a:defRPr>
                <a:solidFill>
                  <a:srgbClr val="FFFFFF"/>
                </a:solidFill>
              </a:defRPr>
            </a:lvl1pPr>
          </a:lstStyle>
          <a:p>
            <a:r>
              <a:rPr lang="en-US"/>
              <a:t>Click to edit Master title style</a:t>
            </a:r>
            <a:endParaRPr/>
          </a:p>
        </p:txBody>
      </p:sp>
      <p:sp>
        <p:nvSpPr>
          <p:cNvPr id="22" name="Body Level One…"/>
          <p:cNvSpPr txBox="1">
            <a:spLocks noGrp="1"/>
          </p:cNvSpPr>
          <p:nvPr>
            <p:ph type="body" sz="quarter" idx="1"/>
          </p:nvPr>
        </p:nvSpPr>
        <p:spPr>
          <a:prstGeom prst="rect">
            <a:avLst/>
          </a:prstGeom>
        </p:spPr>
        <p:txBody>
          <a:bodyPr/>
          <a:lstStyle>
            <a:lvl1pPr>
              <a:defRPr>
                <a:solidFill>
                  <a:schemeClr val="accent4">
                    <a:lumOff val="22769"/>
                  </a:schemeClr>
                </a:solidFill>
              </a:defRPr>
            </a:lvl1pPr>
            <a:lvl2pPr>
              <a:defRPr>
                <a:solidFill>
                  <a:schemeClr val="accent4">
                    <a:lumOff val="22769"/>
                  </a:schemeClr>
                </a:solidFill>
              </a:defRPr>
            </a:lvl2pPr>
            <a:lvl3pPr>
              <a:defRPr>
                <a:solidFill>
                  <a:schemeClr val="accent4">
                    <a:lumOff val="22769"/>
                  </a:schemeClr>
                </a:solidFill>
              </a:defRPr>
            </a:lvl3pPr>
            <a:lvl4pPr>
              <a:defRPr>
                <a:solidFill>
                  <a:schemeClr val="accent4">
                    <a:lumOff val="22769"/>
                  </a:schemeClr>
                </a:solidFill>
              </a:defRPr>
            </a:lvl4pPr>
            <a:lvl5pPr>
              <a:defRPr>
                <a:solidFill>
                  <a:schemeClr val="accent4">
                    <a:lumOff val="22769"/>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pic>
        <p:nvPicPr>
          <p:cNvPr id="23" name="master_class_logo_final.png" descr="master_class_logo_final.png"/>
          <p:cNvPicPr>
            <a:picLocks noChangeAspect="1"/>
          </p:cNvPicPr>
          <p:nvPr/>
        </p:nvPicPr>
        <p:blipFill>
          <a:blip r:embed="rId3">
            <a:extLst/>
          </a:blip>
          <a:stretch>
            <a:fillRect/>
          </a:stretch>
        </p:blipFill>
        <p:spPr>
          <a:xfrm>
            <a:off x="16879557" y="3278716"/>
            <a:ext cx="6539310" cy="6539310"/>
          </a:xfrm>
          <a:prstGeom prst="rect">
            <a:avLst/>
          </a:prstGeom>
          <a:ln w="12700">
            <a:miter lim="400000"/>
          </a:ln>
        </p:spPr>
      </p:pic>
      <p:sp>
        <p:nvSpPr>
          <p:cNvPr id="24" name="Rectangle"/>
          <p:cNvSpPr/>
          <p:nvPr/>
        </p:nvSpPr>
        <p:spPr>
          <a:xfrm>
            <a:off x="-8467" y="11309217"/>
            <a:ext cx="24400934" cy="2406783"/>
          </a:xfrm>
          <a:prstGeom prst="rect">
            <a:avLst/>
          </a:prstGeom>
          <a:solidFill>
            <a:schemeClr val="accent4">
              <a:hueOff val="-3600000"/>
              <a:lumOff val="-20194"/>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25" name="Rectangle"/>
          <p:cNvSpPr/>
          <p:nvPr/>
        </p:nvSpPr>
        <p:spPr>
          <a:xfrm>
            <a:off x="-8467" y="11855846"/>
            <a:ext cx="24400934" cy="1860154"/>
          </a:xfrm>
          <a:prstGeom prst="rect">
            <a:avLst/>
          </a:prstGeom>
          <a:solidFill>
            <a:srgbClr val="919294"/>
          </a:solidFill>
          <a:ln w="12700">
            <a:miter lim="400000"/>
          </a:ln>
        </p:spPr>
        <p:txBody>
          <a:bodyPr lIns="0" tIns="0" rIns="0" bIns="0" anchor="ctr"/>
          <a:lstStyle/>
          <a:p>
            <a:pPr algn="ctr">
              <a:spcBef>
                <a:spcPts val="0"/>
              </a:spcBef>
              <a:defRPr sz="3200">
                <a:solidFill>
                  <a:srgbClr val="FFFFFF"/>
                </a:solidFill>
              </a:defRPr>
            </a:pPr>
            <a:endParaRPr/>
          </a:p>
        </p:txBody>
      </p:sp>
      <p:sp>
        <p:nvSpPr>
          <p:cNvPr id="26" name="Rectangle"/>
          <p:cNvSpPr/>
          <p:nvPr/>
        </p:nvSpPr>
        <p:spPr>
          <a:xfrm>
            <a:off x="-8467" y="12128500"/>
            <a:ext cx="24400934" cy="1587500"/>
          </a:xfrm>
          <a:prstGeom prst="rect">
            <a:avLst/>
          </a:prstGeom>
          <a:solidFill>
            <a:srgbClr val="274655"/>
          </a:solidFill>
          <a:ln w="12700">
            <a:miter lim="400000"/>
          </a:ln>
        </p:spPr>
        <p:txBody>
          <a:bodyPr lIns="0" tIns="0" rIns="0" bIns="0" anchor="ctr"/>
          <a:lstStyle/>
          <a:p>
            <a:pPr algn="ctr">
              <a:spcBef>
                <a:spcPts val="0"/>
              </a:spcBef>
              <a:defRPr sz="3200">
                <a:solidFill>
                  <a:srgbClr val="FFFFFF"/>
                </a:solidFill>
              </a:defRPr>
            </a:pPr>
            <a:endParaRPr/>
          </a:p>
        </p:txBody>
      </p:sp>
      <p:sp>
        <p:nvSpPr>
          <p:cNvPr id="27" name="Rectangle"/>
          <p:cNvSpPr/>
          <p:nvPr/>
        </p:nvSpPr>
        <p:spPr>
          <a:xfrm>
            <a:off x="-8467" y="-4234"/>
            <a:ext cx="24400934" cy="1587501"/>
          </a:xfrm>
          <a:prstGeom prst="rect">
            <a:avLst/>
          </a:prstGeom>
          <a:solidFill>
            <a:schemeClr val="accent4">
              <a:hueOff val="-3600000"/>
              <a:lumOff val="-20194"/>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28" name="ESA JWST Master Class"/>
          <p:cNvSpPr txBox="1"/>
          <p:nvPr/>
        </p:nvSpPr>
        <p:spPr>
          <a:xfrm>
            <a:off x="519752" y="3232150"/>
            <a:ext cx="10221164" cy="1346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spcBef>
                <a:spcPts val="0"/>
              </a:spcBef>
              <a:defRPr sz="7200">
                <a:solidFill>
                  <a:schemeClr val="accent1">
                    <a:lumOff val="-12591"/>
                  </a:schemeClr>
                </a:solidFill>
                <a:latin typeface="Avenir Heavy"/>
                <a:ea typeface="Avenir Heavy"/>
                <a:cs typeface="Avenir Heavy"/>
                <a:sym typeface="Avenir Heavy"/>
              </a:defRPr>
            </a:lvl1pPr>
          </a:lstStyle>
          <a:p>
            <a:r>
              <a:t>ESA JWST Master Class</a:t>
            </a:r>
          </a:p>
        </p:txBody>
      </p:sp>
      <p:sp>
        <p:nvSpPr>
          <p:cNvPr id="29" name="ESA JWST Master Class, ESAC, Madrid Spain, 3-5 February 2020"/>
          <p:cNvSpPr txBox="1"/>
          <p:nvPr/>
        </p:nvSpPr>
        <p:spPr>
          <a:xfrm>
            <a:off x="493585" y="12611099"/>
            <a:ext cx="11662030" cy="6223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spcBef>
                <a:spcPts val="0"/>
              </a:spcBef>
              <a:defRPr sz="3000">
                <a:solidFill>
                  <a:schemeClr val="accent4">
                    <a:lumOff val="22769"/>
                  </a:schemeClr>
                </a:solidFill>
                <a:latin typeface="Avenir Heavy"/>
                <a:ea typeface="Avenir Heavy"/>
                <a:cs typeface="Avenir Heavy"/>
                <a:sym typeface="Avenir Heavy"/>
              </a:defRPr>
            </a:lvl1pPr>
          </a:lstStyle>
          <a:p>
            <a:r>
              <a:t>ESA JWST Master Class, ESAC, Madrid Spain, 3-5 February 2020</a:t>
            </a:r>
          </a:p>
        </p:txBody>
      </p:sp>
      <p:pic>
        <p:nvPicPr>
          <p:cNvPr id="30" name="ESA_LOGO_grey.png" descr="ESA_LOGO_grey.png"/>
          <p:cNvPicPr>
            <a:picLocks noChangeAspect="1"/>
          </p:cNvPicPr>
          <p:nvPr/>
        </p:nvPicPr>
        <p:blipFill>
          <a:blip r:embed="rId4">
            <a:extLst/>
          </a:blip>
          <a:stretch>
            <a:fillRect/>
          </a:stretch>
        </p:blipFill>
        <p:spPr>
          <a:xfrm>
            <a:off x="21399500" y="12515850"/>
            <a:ext cx="2247900" cy="812800"/>
          </a:xfrm>
          <a:prstGeom prst="rect">
            <a:avLst/>
          </a:prstGeom>
          <a:ln w="12700">
            <a:miter lim="400000"/>
          </a:ln>
        </p:spPr>
      </p:pic>
      <p:sp>
        <p:nvSpPr>
          <p:cNvPr id="31" name="Slide Number"/>
          <p:cNvSpPr txBox="1">
            <a:spLocks noGrp="1"/>
          </p:cNvSpPr>
          <p:nvPr>
            <p:ph type="sldNum" sz="quarter" idx="2"/>
          </p:nvPr>
        </p:nvSpPr>
        <p:spPr>
          <a:prstGeom prst="rect">
            <a:avLst/>
          </a:prstGeom>
        </p:spPr>
        <p:txBody>
          <a:bodyPr/>
          <a:lstStyle/>
          <a:p>
            <a:fld id="{86CB4B4D-7CA3-9044-876B-883B54F8677D}" type="slidenum">
              <a:rPr lang="uk-UA" smtClean="0"/>
              <a:t>‹#›</a:t>
            </a:fld>
            <a:endParaRPr lang="uk-UA"/>
          </a:p>
        </p:txBody>
      </p:sp>
    </p:spTree>
    <p:extLst>
      <p:ext uri="{BB962C8B-B14F-4D97-AF65-F5344CB8AC3E}">
        <p14:creationId xmlns:p14="http://schemas.microsoft.com/office/powerpoint/2010/main" val="380202060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Subtitle">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rPr lang="en-US"/>
              <a:t>Click to edit Master title style</a:t>
            </a:r>
            <a:endParaRPr/>
          </a:p>
        </p:txBody>
      </p:sp>
      <p:sp>
        <p:nvSpPr>
          <p:cNvPr id="39" name="Slide Number"/>
          <p:cNvSpPr txBox="1">
            <a:spLocks noGrp="1"/>
          </p:cNvSpPr>
          <p:nvPr>
            <p:ph type="sldNum" sz="quarter" idx="2"/>
          </p:nvPr>
        </p:nvSpPr>
        <p:spPr>
          <a:prstGeom prst="rect">
            <a:avLst/>
          </a:prstGeom>
        </p:spPr>
        <p:txBody>
          <a:bodyPr/>
          <a:lstStyle/>
          <a:p>
            <a:fld id="{86CB4B4D-7CA3-9044-876B-883B54F8677D}" type="slidenum">
              <a:rPr lang="uk-UA" smtClean="0"/>
              <a:t>‹#›</a:t>
            </a:fld>
            <a:endParaRPr lang="uk-UA"/>
          </a:p>
        </p:txBody>
      </p:sp>
    </p:spTree>
    <p:extLst>
      <p:ext uri="{BB962C8B-B14F-4D97-AF65-F5344CB8AC3E}">
        <p14:creationId xmlns:p14="http://schemas.microsoft.com/office/powerpoint/2010/main" val="175588053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46" name="master_class_logo_final.png" descr="master_class_logo_final.png"/>
          <p:cNvPicPr>
            <a:picLocks noChangeAspect="1"/>
          </p:cNvPicPr>
          <p:nvPr/>
        </p:nvPicPr>
        <p:blipFill>
          <a:blip r:embed="rId2">
            <a:extLst/>
          </a:blip>
          <a:stretch>
            <a:fillRect/>
          </a:stretch>
        </p:blipFill>
        <p:spPr>
          <a:xfrm>
            <a:off x="21042031" y="256116"/>
            <a:ext cx="2910236" cy="2910236"/>
          </a:xfrm>
          <a:prstGeom prst="rect">
            <a:avLst/>
          </a:prstGeom>
          <a:ln w="12700">
            <a:miter lim="400000"/>
          </a:ln>
        </p:spPr>
      </p:pic>
      <p:grpSp>
        <p:nvGrpSpPr>
          <p:cNvPr id="52" name="Group"/>
          <p:cNvGrpSpPr/>
          <p:nvPr/>
        </p:nvGrpSpPr>
        <p:grpSpPr>
          <a:xfrm>
            <a:off x="-8467" y="-4234"/>
            <a:ext cx="773775" cy="13720235"/>
            <a:chOff x="0" y="0"/>
            <a:chExt cx="773774" cy="13720233"/>
          </a:xfrm>
        </p:grpSpPr>
        <p:sp>
          <p:nvSpPr>
            <p:cNvPr id="47" name="Rectangle"/>
            <p:cNvSpPr/>
            <p:nvPr/>
          </p:nvSpPr>
          <p:spPr>
            <a:xfrm>
              <a:off x="0" y="4233"/>
              <a:ext cx="773775" cy="13716001"/>
            </a:xfrm>
            <a:prstGeom prst="rect">
              <a:avLst/>
            </a:prstGeom>
            <a:solidFill>
              <a:srgbClr val="C49732"/>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48" name="Rectangle"/>
            <p:cNvSpPr/>
            <p:nvPr/>
          </p:nvSpPr>
          <p:spPr>
            <a:xfrm>
              <a:off x="-1" y="11313451"/>
              <a:ext cx="773776" cy="2406783"/>
            </a:xfrm>
            <a:prstGeom prst="rect">
              <a:avLst/>
            </a:prstGeom>
            <a:solidFill>
              <a:schemeClr val="accent4">
                <a:hueOff val="-3600000"/>
                <a:lumOff val="-20194"/>
              </a:schemeClr>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49" name="Rectangle"/>
            <p:cNvSpPr/>
            <p:nvPr/>
          </p:nvSpPr>
          <p:spPr>
            <a:xfrm>
              <a:off x="0" y="11860080"/>
              <a:ext cx="773775" cy="1860154"/>
            </a:xfrm>
            <a:prstGeom prst="rect">
              <a:avLst/>
            </a:prstGeom>
            <a:solidFill>
              <a:srgbClr val="919294"/>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50" name="Rectangle"/>
            <p:cNvSpPr/>
            <p:nvPr/>
          </p:nvSpPr>
          <p:spPr>
            <a:xfrm>
              <a:off x="0" y="12132733"/>
              <a:ext cx="773775" cy="1587501"/>
            </a:xfrm>
            <a:prstGeom prst="rect">
              <a:avLst/>
            </a:prstGeom>
            <a:solidFill>
              <a:srgbClr val="274655"/>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sp>
          <p:nvSpPr>
            <p:cNvPr id="51" name="Rectangle"/>
            <p:cNvSpPr/>
            <p:nvPr/>
          </p:nvSpPr>
          <p:spPr>
            <a:xfrm>
              <a:off x="0" y="0"/>
              <a:ext cx="773775" cy="1587501"/>
            </a:xfrm>
            <a:prstGeom prst="rect">
              <a:avLst/>
            </a:prstGeom>
            <a:solidFill>
              <a:schemeClr val="accent4">
                <a:hueOff val="-3600000"/>
                <a:lumOff val="-20194"/>
              </a:schemeClr>
            </a:solidFill>
            <a:ln w="12700" cap="flat">
              <a:noFill/>
              <a:miter lim="400000"/>
            </a:ln>
            <a:effectLst/>
          </p:spPr>
          <p:txBody>
            <a:bodyPr wrap="square" lIns="0" tIns="0" rIns="0" bIns="0" numCol="1" anchor="ctr">
              <a:noAutofit/>
            </a:bodyPr>
            <a:lstStyle/>
            <a:p>
              <a:pPr algn="ctr">
                <a:spcBef>
                  <a:spcPts val="0"/>
                </a:spcBef>
                <a:defRPr sz="3200">
                  <a:solidFill>
                    <a:srgbClr val="FFFFFF"/>
                  </a:solidFill>
                </a:defRPr>
              </a:pPr>
              <a:endParaRPr/>
            </a:p>
          </p:txBody>
        </p:sp>
      </p:grpSp>
      <p:sp>
        <p:nvSpPr>
          <p:cNvPr id="53" name="ESA JWST Master Class, ESAC, Madrid Spain, 3-5 February 2020"/>
          <p:cNvSpPr txBox="1"/>
          <p:nvPr/>
        </p:nvSpPr>
        <p:spPr>
          <a:xfrm>
            <a:off x="1248833" y="12839699"/>
            <a:ext cx="11662030" cy="6223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ctr">
              <a:spcBef>
                <a:spcPts val="0"/>
              </a:spcBef>
              <a:defRPr sz="3000">
                <a:solidFill>
                  <a:schemeClr val="accent4"/>
                </a:solidFill>
                <a:latin typeface="Avenir Heavy"/>
                <a:ea typeface="Avenir Heavy"/>
                <a:cs typeface="Avenir Heavy"/>
                <a:sym typeface="Avenir Heavy"/>
              </a:defRPr>
            </a:lvl1pPr>
          </a:lstStyle>
          <a:p>
            <a:r>
              <a:t>ESA JWST Master Class, ESAC, Madrid Spain, 3-5 February 2020</a:t>
            </a:r>
          </a:p>
        </p:txBody>
      </p:sp>
      <p:sp>
        <p:nvSpPr>
          <p:cNvPr id="54" name="Slide Number"/>
          <p:cNvSpPr txBox="1">
            <a:spLocks noGrp="1"/>
          </p:cNvSpPr>
          <p:nvPr>
            <p:ph type="sldNum" sz="quarter" idx="2"/>
          </p:nvPr>
        </p:nvSpPr>
        <p:spPr>
          <a:xfrm>
            <a:off x="23231348" y="12839700"/>
            <a:ext cx="565405" cy="622300"/>
          </a:xfrm>
          <a:prstGeom prst="rect">
            <a:avLst/>
          </a:prstGeom>
        </p:spPr>
        <p:txBody>
          <a:bodyPr/>
          <a:lstStyle>
            <a:lvl1pPr>
              <a:defRPr sz="3000">
                <a:solidFill>
                  <a:schemeClr val="accent4"/>
                </a:solidFill>
                <a:latin typeface="Avenir Heavy"/>
                <a:ea typeface="Avenir Heavy"/>
                <a:cs typeface="Avenir Heavy"/>
                <a:sym typeface="Avenir Heavy"/>
              </a:defRPr>
            </a:lvl1pPr>
          </a:lstStyle>
          <a:p>
            <a:fld id="{86CB4B4D-7CA3-9044-876B-883B54F8677D}" type="slidenum">
              <a:rPr lang="uk-UA" smtClean="0"/>
              <a:t>‹#›</a:t>
            </a:fld>
            <a:endParaRPr lang="uk-UA"/>
          </a:p>
        </p:txBody>
      </p:sp>
      <p:sp>
        <p:nvSpPr>
          <p:cNvPr id="55" name="Body Level One…"/>
          <p:cNvSpPr txBox="1">
            <a:spLocks noGrp="1"/>
          </p:cNvSpPr>
          <p:nvPr>
            <p:ph type="body" idx="1"/>
          </p:nvPr>
        </p:nvSpPr>
        <p:spPr>
          <a:xfrm>
            <a:off x="1248833" y="1964266"/>
            <a:ext cx="19309673" cy="9296401"/>
          </a:xfrm>
          <a:prstGeom prst="rect">
            <a:avLst/>
          </a:prstGeom>
        </p:spPr>
        <p:txBody>
          <a:bodyPr/>
          <a:lstStyle>
            <a:lvl1pPr marL="635000" indent="-635000">
              <a:spcBef>
                <a:spcPts val="1000"/>
              </a:spcBef>
              <a:buClr>
                <a:schemeClr val="accent1">
                  <a:lumOff val="-12591"/>
                </a:schemeClr>
              </a:buClr>
              <a:buSzPct val="125000"/>
              <a:buChar char="•"/>
              <a:defRPr sz="4800">
                <a:solidFill>
                  <a:schemeClr val="accent4">
                    <a:hueOff val="-3600000"/>
                    <a:lumOff val="-20194"/>
                  </a:schemeClr>
                </a:solidFill>
                <a:latin typeface="+mn-lt"/>
                <a:ea typeface="+mn-ea"/>
                <a:cs typeface="+mn-cs"/>
                <a:sym typeface="Avenir Book"/>
              </a:defRPr>
            </a:lvl1pPr>
            <a:lvl2pPr marL="1270000" indent="-635000">
              <a:spcBef>
                <a:spcPts val="1000"/>
              </a:spcBef>
              <a:buClr>
                <a:schemeClr val="accent1">
                  <a:lumOff val="-12591"/>
                </a:schemeClr>
              </a:buClr>
              <a:buSzPct val="125000"/>
              <a:buChar char="‣"/>
              <a:defRPr sz="4800">
                <a:solidFill>
                  <a:schemeClr val="accent4">
                    <a:hueOff val="-3600000"/>
                    <a:lumOff val="-20194"/>
                  </a:schemeClr>
                </a:solidFill>
                <a:latin typeface="+mn-lt"/>
                <a:ea typeface="+mn-ea"/>
                <a:cs typeface="+mn-cs"/>
                <a:sym typeface="Avenir Book"/>
              </a:defRPr>
            </a:lvl2pPr>
            <a:lvl3pPr marL="1905000" indent="-635000">
              <a:spcBef>
                <a:spcPts val="1000"/>
              </a:spcBef>
              <a:buClr>
                <a:schemeClr val="accent1">
                  <a:lumOff val="-12591"/>
                </a:schemeClr>
              </a:buClr>
              <a:buSzPct val="125000"/>
              <a:buChar char="-"/>
              <a:defRPr sz="4800">
                <a:solidFill>
                  <a:schemeClr val="accent4">
                    <a:hueOff val="-3600000"/>
                    <a:lumOff val="-20194"/>
                  </a:schemeClr>
                </a:solidFill>
                <a:latin typeface="+mn-lt"/>
                <a:ea typeface="+mn-ea"/>
                <a:cs typeface="+mn-cs"/>
                <a:sym typeface="Avenir Book"/>
              </a:defRPr>
            </a:lvl3pPr>
            <a:lvl4pPr marL="2540000" indent="-635000">
              <a:spcBef>
                <a:spcPts val="1000"/>
              </a:spcBef>
              <a:buClr>
                <a:schemeClr val="accent1">
                  <a:lumOff val="-12591"/>
                </a:schemeClr>
              </a:buClr>
              <a:buSzPct val="74000"/>
              <a:buChar char="★"/>
              <a:defRPr sz="4800">
                <a:solidFill>
                  <a:schemeClr val="accent4">
                    <a:hueOff val="-3600000"/>
                    <a:lumOff val="-20194"/>
                  </a:schemeClr>
                </a:solidFill>
                <a:latin typeface="+mn-lt"/>
                <a:ea typeface="+mn-ea"/>
                <a:cs typeface="+mn-cs"/>
                <a:sym typeface="Avenir Book"/>
              </a:defRPr>
            </a:lvl4pPr>
            <a:lvl5pPr marL="3175000" indent="-635000">
              <a:spcBef>
                <a:spcPts val="1000"/>
              </a:spcBef>
              <a:buClr>
                <a:schemeClr val="accent1">
                  <a:lumOff val="-12591"/>
                </a:schemeClr>
              </a:buClr>
              <a:buSzPct val="93000"/>
              <a:buChar char="❖"/>
              <a:defRPr sz="4800">
                <a:solidFill>
                  <a:schemeClr val="accent4">
                    <a:hueOff val="-3600000"/>
                    <a:lumOff val="-20194"/>
                  </a:schemeClr>
                </a:solidFill>
                <a:latin typeface="+mn-lt"/>
                <a:ea typeface="+mn-ea"/>
                <a:cs typeface="+mn-cs"/>
                <a:sym typeface="Avenir Book"/>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6" name="Title Text"/>
          <p:cNvSpPr txBox="1">
            <a:spLocks noGrp="1"/>
          </p:cNvSpPr>
          <p:nvPr>
            <p:ph type="title"/>
          </p:nvPr>
        </p:nvSpPr>
        <p:spPr>
          <a:xfrm>
            <a:off x="1248833" y="169333"/>
            <a:ext cx="19309673" cy="1587038"/>
          </a:xfrm>
          <a:prstGeom prst="rect">
            <a:avLst/>
          </a:prstGeom>
        </p:spPr>
        <p:txBody>
          <a:bodyPr/>
          <a:lstStyle>
            <a:lvl1pPr algn="l">
              <a:defRPr sz="8400">
                <a:solidFill>
                  <a:schemeClr val="accent1">
                    <a:lumOff val="-12591"/>
                  </a:schemeClr>
                </a:solidFill>
                <a:latin typeface="+mn-lt"/>
                <a:ea typeface="+mn-ea"/>
                <a:cs typeface="+mn-cs"/>
                <a:sym typeface="Avenir Book"/>
              </a:defRPr>
            </a:lvl1pPr>
          </a:lstStyle>
          <a:p>
            <a:r>
              <a:rPr lang="en-US"/>
              <a:t>Click to edit Master title style</a:t>
            </a:r>
            <a:endParaRPr/>
          </a:p>
        </p:txBody>
      </p:sp>
      <p:pic>
        <p:nvPicPr>
          <p:cNvPr id="57" name="esa_dark_grey.png" descr="esa_dark_grey.png"/>
          <p:cNvPicPr>
            <a:picLocks noChangeAspect="1"/>
          </p:cNvPicPr>
          <p:nvPr/>
        </p:nvPicPr>
        <p:blipFill>
          <a:blip r:embed="rId3">
            <a:extLst/>
          </a:blip>
          <a:stretch>
            <a:fillRect/>
          </a:stretch>
        </p:blipFill>
        <p:spPr>
          <a:xfrm>
            <a:off x="21214630" y="12859965"/>
            <a:ext cx="1608957" cy="581770"/>
          </a:xfrm>
          <a:prstGeom prst="rect">
            <a:avLst/>
          </a:prstGeom>
          <a:ln w="12700">
            <a:miter lim="400000"/>
          </a:ln>
        </p:spPr>
      </p:pic>
    </p:spTree>
    <p:extLst>
      <p:ext uri="{BB962C8B-B14F-4D97-AF65-F5344CB8AC3E}">
        <p14:creationId xmlns:p14="http://schemas.microsoft.com/office/powerpoint/2010/main" val="3939818366"/>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23380700" y="1473200"/>
            <a:ext cx="1270000" cy="9996885"/>
          </a:xfrm>
          <a:prstGeom prst="rect">
            <a:avLst/>
          </a:prstGeom>
          <a:solidFill>
            <a:srgbClr val="DDDEE2"/>
          </a:solidFill>
          <a:ln w="12700">
            <a:miter lim="400000"/>
          </a:ln>
        </p:spPr>
        <p:txBody>
          <a:bodyPr lIns="0" tIns="0" rIns="0" bIns="0" anchor="ctr"/>
          <a:lstStyle/>
          <a:p>
            <a:pPr algn="ctr">
              <a:spcBef>
                <a:spcPts val="0"/>
              </a:spcBef>
              <a:defRPr sz="3200">
                <a:solidFill>
                  <a:srgbClr val="FFFFFF"/>
                </a:solidFill>
              </a:defRPr>
            </a:pPr>
            <a:endParaRPr/>
          </a:p>
        </p:txBody>
      </p:sp>
      <p:pic>
        <p:nvPicPr>
          <p:cNvPr id="3" name="jwst_20170515.jpg" descr="jwst_20170515.jpg"/>
          <p:cNvPicPr>
            <a:picLocks noChangeAspect="1"/>
          </p:cNvPicPr>
          <p:nvPr/>
        </p:nvPicPr>
        <p:blipFill>
          <a:blip r:embed="rId5">
            <a:extLst/>
          </a:blip>
          <a:stretch>
            <a:fillRect/>
          </a:stretch>
        </p:blipFill>
        <p:spPr>
          <a:xfrm>
            <a:off x="-978000" y="-1625599"/>
            <a:ext cx="24396067" cy="18272652"/>
          </a:xfrm>
          <a:prstGeom prst="rect">
            <a:avLst/>
          </a:prstGeom>
          <a:ln w="12700">
            <a:miter lim="400000"/>
          </a:ln>
        </p:spPr>
      </p:pic>
      <p:sp>
        <p:nvSpPr>
          <p:cNvPr id="4" name="Rectangle"/>
          <p:cNvSpPr/>
          <p:nvPr/>
        </p:nvSpPr>
        <p:spPr>
          <a:xfrm>
            <a:off x="-1224" y="652726"/>
            <a:ext cx="24386448" cy="13716001"/>
          </a:xfrm>
          <a:prstGeom prst="rect">
            <a:avLst/>
          </a:prstGeom>
          <a:solidFill>
            <a:schemeClr val="accent1">
              <a:lumOff val="-12591"/>
              <a:alpha val="83450"/>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5" name="Title Text"/>
          <p:cNvSpPr txBox="1">
            <a:spLocks noGrp="1"/>
          </p:cNvSpPr>
          <p:nvPr>
            <p:ph type="title"/>
          </p:nvPr>
        </p:nvSpPr>
        <p:spPr>
          <a:xfrm>
            <a:off x="1778000" y="4888309"/>
            <a:ext cx="20828000" cy="2693592"/>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Title Text</a:t>
            </a:r>
          </a:p>
        </p:txBody>
      </p:sp>
      <p:sp>
        <p:nvSpPr>
          <p:cNvPr id="6" name="Rectangle"/>
          <p:cNvSpPr/>
          <p:nvPr/>
        </p:nvSpPr>
        <p:spPr>
          <a:xfrm>
            <a:off x="-8467" y="11309217"/>
            <a:ext cx="24400934" cy="2406783"/>
          </a:xfrm>
          <a:prstGeom prst="rect">
            <a:avLst/>
          </a:prstGeom>
          <a:solidFill>
            <a:schemeClr val="accent4"/>
          </a:solidFill>
          <a:ln w="12700">
            <a:miter lim="400000"/>
          </a:ln>
        </p:spPr>
        <p:txBody>
          <a:bodyPr lIns="0" tIns="0" rIns="0" bIns="0" anchor="ctr"/>
          <a:lstStyle/>
          <a:p>
            <a:pPr algn="ctr">
              <a:spcBef>
                <a:spcPts val="0"/>
              </a:spcBef>
              <a:defRPr sz="3200">
                <a:solidFill>
                  <a:srgbClr val="FFFFFF"/>
                </a:solidFill>
              </a:defRPr>
            </a:pPr>
            <a:endParaRPr/>
          </a:p>
        </p:txBody>
      </p:sp>
      <p:sp>
        <p:nvSpPr>
          <p:cNvPr id="7" name="Rectangle"/>
          <p:cNvSpPr/>
          <p:nvPr/>
        </p:nvSpPr>
        <p:spPr>
          <a:xfrm>
            <a:off x="-8467" y="11855846"/>
            <a:ext cx="24400934" cy="1860154"/>
          </a:xfrm>
          <a:prstGeom prst="rect">
            <a:avLst/>
          </a:prstGeom>
          <a:solidFill>
            <a:schemeClr val="accent1">
              <a:lumOff val="-12591"/>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8" name="Rectangle"/>
          <p:cNvSpPr/>
          <p:nvPr/>
        </p:nvSpPr>
        <p:spPr>
          <a:xfrm>
            <a:off x="-8467" y="12128500"/>
            <a:ext cx="24400934" cy="1587500"/>
          </a:xfrm>
          <a:prstGeom prst="rect">
            <a:avLst/>
          </a:prstGeom>
          <a:solidFill>
            <a:schemeClr val="accent2">
              <a:lumOff val="10634"/>
            </a:schemeClr>
          </a:solidFill>
          <a:ln w="12700">
            <a:miter lim="400000"/>
          </a:ln>
        </p:spPr>
        <p:txBody>
          <a:bodyPr lIns="0" tIns="0" rIns="0" bIns="0" anchor="ctr"/>
          <a:lstStyle/>
          <a:p>
            <a:pPr algn="ctr">
              <a:spcBef>
                <a:spcPts val="0"/>
              </a:spcBef>
              <a:defRPr sz="3200">
                <a:solidFill>
                  <a:srgbClr val="FFFFFF"/>
                </a:solidFill>
              </a:defRPr>
            </a:pPr>
            <a:endParaRPr/>
          </a:p>
        </p:txBody>
      </p:sp>
      <p:sp>
        <p:nvSpPr>
          <p:cNvPr id="9" name="Rectangle"/>
          <p:cNvSpPr/>
          <p:nvPr/>
        </p:nvSpPr>
        <p:spPr>
          <a:xfrm>
            <a:off x="-8467" y="-4234"/>
            <a:ext cx="24400934" cy="1587501"/>
          </a:xfrm>
          <a:prstGeom prst="rect">
            <a:avLst/>
          </a:prstGeom>
          <a:solidFill>
            <a:schemeClr val="accent2"/>
          </a:solidFill>
          <a:ln w="12700">
            <a:miter lim="400000"/>
          </a:ln>
        </p:spPr>
        <p:txBody>
          <a:bodyPr lIns="0" tIns="0" rIns="0" bIns="0" anchor="ctr"/>
          <a:lstStyle/>
          <a:p>
            <a:pPr algn="ctr">
              <a:spcBef>
                <a:spcPts val="0"/>
              </a:spcBef>
              <a:defRPr sz="3200">
                <a:solidFill>
                  <a:srgbClr val="FFFFFF"/>
                </a:solidFill>
              </a:defRPr>
            </a:pPr>
            <a:endParaRPr/>
          </a:p>
        </p:txBody>
      </p:sp>
      <p:sp>
        <p:nvSpPr>
          <p:cNvPr id="10" name="Body Level One…"/>
          <p:cNvSpPr txBox="1">
            <a:spLocks noGrp="1"/>
          </p:cNvSpPr>
          <p:nvPr>
            <p:ph type="body" idx="1"/>
          </p:nvPr>
        </p:nvSpPr>
        <p:spPr>
          <a:xfrm>
            <a:off x="524933" y="7959592"/>
            <a:ext cx="20636013" cy="281014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ormAutofit/>
          </a:bodyPr>
          <a:lstStyle/>
          <a:p>
            <a:r>
              <a:t>Body Level One</a:t>
            </a:r>
          </a:p>
          <a:p>
            <a:pPr lvl="1"/>
            <a:r>
              <a:t>Body Level Two</a:t>
            </a:r>
          </a:p>
          <a:p>
            <a:pPr lvl="2"/>
            <a:r>
              <a:t>Body Level Three</a:t>
            </a:r>
          </a:p>
          <a:p>
            <a:pPr lvl="3"/>
            <a:r>
              <a:t>Body Level Four</a:t>
            </a:r>
          </a:p>
          <a:p>
            <a:pPr lvl="4"/>
            <a:r>
              <a:t>Body Level Five</a:t>
            </a:r>
          </a:p>
        </p:txBody>
      </p:sp>
      <p:sp>
        <p:nvSpPr>
          <p:cNvPr id="11" name="Slide Number"/>
          <p:cNvSpPr txBox="1">
            <a:spLocks noGrp="1"/>
          </p:cNvSpPr>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lgn="ctr">
              <a:spcBef>
                <a:spcPts val="0"/>
              </a:spcBef>
              <a:defRPr sz="2400">
                <a:solidFill>
                  <a:schemeClr val="accent5">
                    <a:hueOff val="-8881752"/>
                    <a:lumOff val="-12984"/>
                  </a:schemeClr>
                </a:solidFill>
                <a:latin typeface="Helvetica Neue Light"/>
                <a:ea typeface="Helvetica Neue Light"/>
                <a:cs typeface="Helvetica Neue Light"/>
                <a:sym typeface="Helvetica Neue Light"/>
              </a:defRPr>
            </a:lvl1pPr>
          </a:lstStyle>
          <a:p>
            <a:fld id="{86CB4B4D-7CA3-9044-876B-883B54F8677D}" type="slidenum">
              <a:rPr lang="uk-UA" smtClean="0"/>
              <a:t>‹#›</a:t>
            </a:fld>
            <a:endParaRPr lang="uk-UA"/>
          </a:p>
        </p:txBody>
      </p:sp>
    </p:spTree>
    <p:extLst>
      <p:ext uri="{BB962C8B-B14F-4D97-AF65-F5344CB8AC3E}">
        <p14:creationId xmlns:p14="http://schemas.microsoft.com/office/powerpoint/2010/main" val="1721718863"/>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Lst>
  <p:transition spd="med"/>
  <p:txStyles>
    <p:titleStyle>
      <a:lvl1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1pPr>
      <a:lvl2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2pPr>
      <a:lvl3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3pPr>
      <a:lvl4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4pPr>
      <a:lvl5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5pPr>
      <a:lvl6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6pPr>
      <a:lvl7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7pPr>
      <a:lvl8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8pPr>
      <a:lvl9pPr marL="0" marR="0" indent="0" algn="ctr" defTabSz="825500" eaLnBrk="1" latinLnBrk="0" hangingPunct="1">
        <a:lnSpc>
          <a:spcPct val="100000"/>
        </a:lnSpc>
        <a:spcBef>
          <a:spcPts val="0"/>
        </a:spcBef>
        <a:spcAft>
          <a:spcPts val="0"/>
        </a:spcAft>
        <a:buClrTx/>
        <a:buSzTx/>
        <a:buFontTx/>
        <a:buNone/>
        <a:tabLst/>
        <a:defRPr sz="11200" b="0" i="0" u="none" strike="noStrike" cap="none" spc="0" baseline="0">
          <a:solidFill>
            <a:srgbClr val="C29544"/>
          </a:solidFill>
          <a:uFillTx/>
          <a:latin typeface="+mj-lt"/>
          <a:ea typeface="+mj-ea"/>
          <a:cs typeface="+mj-cs"/>
          <a:sym typeface="Avenir Roman"/>
        </a:defRPr>
      </a:lvl9pPr>
    </p:titleStyle>
    <p:bodyStyle>
      <a:lvl1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1pPr>
      <a:lvl2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2pPr>
      <a:lvl3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3pPr>
      <a:lvl4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4pPr>
      <a:lvl5pPr marL="0" marR="0" indent="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5pPr>
      <a:lvl6pPr marL="0" marR="0" indent="3556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6pPr>
      <a:lvl7pPr marL="0" marR="0" indent="7112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7pPr>
      <a:lvl8pPr marL="0" marR="0" indent="10668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8pPr>
      <a:lvl9pPr marL="0" marR="0" indent="1422400" algn="l" defTabSz="825500" eaLnBrk="1" latinLnBrk="0" hangingPunct="1">
        <a:lnSpc>
          <a:spcPct val="100000"/>
        </a:lnSpc>
        <a:spcBef>
          <a:spcPts val="0"/>
        </a:spcBef>
        <a:spcAft>
          <a:spcPts val="0"/>
        </a:spcAft>
        <a:buClrTx/>
        <a:buSzTx/>
        <a:buFontTx/>
        <a:buNone/>
        <a:tabLst/>
        <a:defRPr sz="2900" b="0" i="0" u="none" strike="noStrike" cap="none" spc="0" baseline="0">
          <a:solidFill>
            <a:srgbClr val="D5D5D5"/>
          </a:solidFill>
          <a:uFillTx/>
          <a:latin typeface="Avenir Heavy"/>
          <a:ea typeface="Avenir Heavy"/>
          <a:cs typeface="Avenir Heavy"/>
          <a:sym typeface="Avenir Heavy"/>
        </a:defRPr>
      </a:lvl9pPr>
    </p:bodyStyle>
    <p:otherStyle>
      <a:lvl1pPr marL="0" marR="0" indent="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1pPr>
      <a:lvl2pPr marL="0" marR="0" indent="2286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2pPr>
      <a:lvl3pPr marL="0" marR="0" indent="4572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3pPr>
      <a:lvl4pPr marL="0" marR="0" indent="6858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4pPr>
      <a:lvl5pPr marL="0" marR="0" indent="9144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5pPr>
      <a:lvl6pPr marL="0" marR="0" indent="11430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6pPr>
      <a:lvl7pPr marL="0" marR="0" indent="13716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7pPr>
      <a:lvl8pPr marL="0" marR="0" indent="16002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8pPr>
      <a:lvl9pPr marL="0" marR="0" indent="1828800" algn="ctr" defTabSz="825500" eaLnBrk="1" latinLnBrk="0" hangingPunct="1">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jwst-docs.stsci.edu/jwst-exposure-time-calculator-overview/jwst-etc-scenes-and-sources-page-overview/jwst-etc-user-supplied-spectra" TargetMode="External"/><Relationship Id="rId2" Type="http://schemas.openxmlformats.org/officeDocument/2006/relationships/hyperlink" Target="https://jwst-docs.stsci.edu/jwst-exposure-time-calculator-overview" TargetMode="External"/><Relationship Id="rId1" Type="http://schemas.openxmlformats.org/officeDocument/2006/relationships/slideLayout" Target="../slideLayouts/slideLayout3.xml"/><Relationship Id="rId5" Type="http://schemas.openxmlformats.org/officeDocument/2006/relationships/hyperlink" Target="https://jwst-docs.stsci.edu/jwst-etc-to-apt-interface-support-information" TargetMode="External"/><Relationship Id="rId4" Type="http://schemas.openxmlformats.org/officeDocument/2006/relationships/hyperlink" Target="https://jwst-docs.stsci.edu/jwst-exposure-time-calculator-overview/jwst-etc-calculations-page-over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itle"/>
          <p:cNvSpPr txBox="1">
            <a:spLocks noGrp="1"/>
          </p:cNvSpPr>
          <p:nvPr>
            <p:ph type="ctrTitle"/>
          </p:nvPr>
        </p:nvSpPr>
        <p:spPr>
          <a:xfrm>
            <a:off x="524932" y="4922175"/>
            <a:ext cx="16781985" cy="2693592"/>
          </a:xfrm>
          <a:prstGeom prst="rect">
            <a:avLst/>
          </a:prstGeom>
        </p:spPr>
        <p:txBody>
          <a:bodyPr>
            <a:normAutofit/>
          </a:bodyPr>
          <a:lstStyle/>
          <a:p>
            <a:r>
              <a:rPr lang="en-US" dirty="0"/>
              <a:t>ETC hands-on</a:t>
            </a:r>
            <a:endParaRPr dirty="0"/>
          </a:p>
        </p:txBody>
      </p:sp>
      <p:sp>
        <p:nvSpPr>
          <p:cNvPr id="67" name="Body"/>
          <p:cNvSpPr txBox="1">
            <a:spLocks noGrp="1"/>
          </p:cNvSpPr>
          <p:nvPr>
            <p:ph type="subTitle" sz="quarter" idx="1"/>
          </p:nvPr>
        </p:nvSpPr>
        <p:spPr>
          <a:prstGeom prst="rect">
            <a:avLst/>
          </a:prstGeom>
        </p:spPr>
        <p:txBody>
          <a:bodyPr/>
          <a:lstStyle/>
          <a:p>
            <a:r>
              <a:rPr lang="en-US" dirty="0"/>
              <a:t>Sarah Kendrew, ESA</a:t>
            </a:r>
            <a:endParaRPr dirty="0"/>
          </a:p>
        </p:txBody>
      </p:sp>
    </p:spTree>
    <p:extLst>
      <p:ext uri="{BB962C8B-B14F-4D97-AF65-F5344CB8AC3E}">
        <p14:creationId xmlns:p14="http://schemas.microsoft.com/office/powerpoint/2010/main" val="1748578451"/>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a:t>In this exercise we will use the Exposure Time Calculator to prepare MOS observations with </a:t>
            </a:r>
            <a:r>
              <a:rPr lang="en-US" dirty="0" err="1"/>
              <a:t>NIRSpec</a:t>
            </a:r>
            <a:r>
              <a:rPr lang="en-US" dirty="0"/>
              <a:t> of a Deep Field.</a:t>
            </a:r>
            <a:br>
              <a:rPr lang="en-US" dirty="0"/>
            </a:br>
            <a:endParaRPr lang="en-US" dirty="0"/>
          </a:p>
          <a:p>
            <a:r>
              <a:rPr lang="en-US" dirty="0"/>
              <a:t>The ETC output will be used in tomorrow’s MOS hands-on activity.</a:t>
            </a:r>
          </a:p>
        </p:txBody>
      </p:sp>
      <p:sp>
        <p:nvSpPr>
          <p:cNvPr id="3" name="Title 2"/>
          <p:cNvSpPr>
            <a:spLocks noGrp="1"/>
          </p:cNvSpPr>
          <p:nvPr>
            <p:ph type="title"/>
          </p:nvPr>
        </p:nvSpPr>
        <p:spPr/>
        <p:txBody>
          <a:bodyPr>
            <a:normAutofit/>
          </a:bodyPr>
          <a:lstStyle/>
          <a:p>
            <a:r>
              <a:rPr lang="en-US" sz="5400" dirty="0" err="1"/>
              <a:t>NIRSpec</a:t>
            </a:r>
            <a:r>
              <a:rPr lang="en-US" sz="5400" dirty="0"/>
              <a:t> Multi-Object Spectroscopy of distant galaxies</a:t>
            </a:r>
          </a:p>
        </p:txBody>
      </p:sp>
      <p:sp>
        <p:nvSpPr>
          <p:cNvPr id="5" name="TextBox 4"/>
          <p:cNvSpPr txBox="1"/>
          <p:nvPr/>
        </p:nvSpPr>
        <p:spPr>
          <a:xfrm>
            <a:off x="4320859" y="6147245"/>
            <a:ext cx="15742281" cy="3554820"/>
          </a:xfrm>
          <a:prstGeom prst="rect">
            <a:avLst/>
          </a:prstGeom>
          <a:solidFill>
            <a:schemeClr val="bg1"/>
          </a:solidFill>
          <a:ln w="38100" cap="flat">
            <a:solidFill>
              <a:schemeClr val="bg2"/>
            </a:solidFill>
            <a:miter lim="400000"/>
          </a:ln>
          <a:effectLst>
            <a:outerShdw blurRad="50800" dist="38100" dir="5400000" algn="t"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1000"/>
              </a:spcBef>
              <a:spcAft>
                <a:spcPts val="0"/>
              </a:spcAft>
              <a:buClrTx/>
              <a:buSzTx/>
              <a:buFontTx/>
              <a:buNone/>
              <a:tabLst/>
            </a:pPr>
            <a:r>
              <a:rPr kumimoji="0" lang="en-US" sz="5400" b="0" i="0" u="none" strike="noStrike" cap="none" spc="0" normalizeH="0" baseline="0" dirty="0">
                <a:ln>
                  <a:noFill/>
                </a:ln>
                <a:solidFill>
                  <a:schemeClr val="accent2"/>
                </a:solidFill>
                <a:effectLst/>
                <a:uFillTx/>
                <a:sym typeface="Avenir Book"/>
              </a:rPr>
              <a:t>Program Science </a:t>
            </a:r>
            <a:r>
              <a:rPr kumimoji="0" lang="en-US" sz="5400" b="0" i="0" u="none" strike="noStrike" cap="none" spc="0" normalizeH="0" baseline="0" dirty="0">
                <a:ln>
                  <a:noFill/>
                </a:ln>
                <a:solidFill>
                  <a:srgbClr val="9A762F"/>
                </a:solidFill>
                <a:effectLst/>
                <a:uFillTx/>
                <a:sym typeface="Avenir Book"/>
              </a:rPr>
              <a:t>Goal</a:t>
            </a:r>
          </a:p>
          <a:p>
            <a:pPr marL="0" marR="0" indent="0" algn="ctr" defTabSz="825500" rtl="0" fontAlgn="auto" latinLnBrk="0" hangingPunct="0">
              <a:lnSpc>
                <a:spcPct val="100000"/>
              </a:lnSpc>
              <a:spcBef>
                <a:spcPts val="1000"/>
              </a:spcBef>
              <a:spcAft>
                <a:spcPts val="0"/>
              </a:spcAft>
              <a:buClrTx/>
              <a:buSzTx/>
              <a:buFontTx/>
              <a:buNone/>
              <a:tabLst/>
            </a:pPr>
            <a:r>
              <a:rPr lang="en-US" sz="5400" dirty="0"/>
              <a:t>Studying the evolution of galaxies from the earliest times (z &gt; 10) through the end of the dark ages (z ~ 7-9) to the epoch of galaxy assembly (z ~ 2-6)</a:t>
            </a:r>
          </a:p>
        </p:txBody>
      </p:sp>
    </p:spTree>
    <p:extLst>
      <p:ext uri="{BB962C8B-B14F-4D97-AF65-F5344CB8AC3E}">
        <p14:creationId xmlns:p14="http://schemas.microsoft.com/office/powerpoint/2010/main" val="139812503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248833" y="1964266"/>
            <a:ext cx="19309673" cy="9801561"/>
          </a:xfrm>
        </p:spPr>
        <p:txBody>
          <a:bodyPr>
            <a:normAutofit/>
          </a:bodyPr>
          <a:lstStyle/>
          <a:p>
            <a:r>
              <a:rPr lang="en-US" b="1" u="sng" dirty="0">
                <a:solidFill>
                  <a:schemeClr val="accent3"/>
                </a:solidFill>
              </a:rPr>
              <a:t>Methodology</a:t>
            </a:r>
            <a:r>
              <a:rPr lang="en-US" dirty="0"/>
              <a:t>: A “full” program would include </a:t>
            </a:r>
            <a:r>
              <a:rPr lang="en-US" dirty="0" err="1"/>
              <a:t>NIRCam</a:t>
            </a:r>
            <a:r>
              <a:rPr lang="en-US" dirty="0"/>
              <a:t> imaging of the field, followed by </a:t>
            </a:r>
            <a:r>
              <a:rPr lang="en-US" dirty="0" err="1"/>
              <a:t>NIRSpec</a:t>
            </a:r>
            <a:r>
              <a:rPr lang="en-US" dirty="0"/>
              <a:t> MOS observations. This exercise uses </a:t>
            </a:r>
            <a:r>
              <a:rPr lang="en-US" i="1" dirty="0"/>
              <a:t>simplified approach </a:t>
            </a:r>
            <a:r>
              <a:rPr lang="en-US" dirty="0"/>
              <a:t>focusing on the latter component, with a single galaxy in the field at z ~ 6.</a:t>
            </a:r>
            <a:br>
              <a:rPr lang="en-US" dirty="0"/>
            </a:br>
            <a:endParaRPr lang="en-US" dirty="0"/>
          </a:p>
          <a:p>
            <a:r>
              <a:rPr lang="en-US" b="1" u="sng" dirty="0">
                <a:solidFill>
                  <a:srgbClr val="CA7872"/>
                </a:solidFill>
              </a:rPr>
              <a:t>Planned observations: </a:t>
            </a:r>
            <a:r>
              <a:rPr lang="en-US" dirty="0" err="1"/>
              <a:t>NIRSpec</a:t>
            </a:r>
            <a:r>
              <a:rPr lang="en-US" dirty="0"/>
              <a:t> MOS observation at </a:t>
            </a:r>
            <a:r>
              <a:rPr lang="en-US" dirty="0">
                <a:solidFill>
                  <a:srgbClr val="CA7872"/>
                </a:solidFill>
              </a:rPr>
              <a:t>low</a:t>
            </a:r>
            <a:r>
              <a:rPr lang="en-US" dirty="0"/>
              <a:t> and </a:t>
            </a:r>
            <a:r>
              <a:rPr lang="en-US" dirty="0">
                <a:solidFill>
                  <a:srgbClr val="CA7872"/>
                </a:solidFill>
              </a:rPr>
              <a:t>medium</a:t>
            </a:r>
            <a:r>
              <a:rPr lang="en-US" dirty="0"/>
              <a:t> spectral resolution</a:t>
            </a:r>
            <a:br>
              <a:rPr lang="en-US" dirty="0"/>
            </a:br>
            <a:endParaRPr lang="en-US" dirty="0"/>
          </a:p>
          <a:p>
            <a:r>
              <a:rPr lang="en-US" b="1" u="sng" dirty="0">
                <a:solidFill>
                  <a:srgbClr val="CA7872"/>
                </a:solidFill>
              </a:rPr>
              <a:t>Source types</a:t>
            </a:r>
            <a:r>
              <a:rPr lang="en-US" dirty="0"/>
              <a:t>: a galaxy at z ~ 6, </a:t>
            </a:r>
            <a:r>
              <a:rPr lang="en-US" dirty="0" err="1"/>
              <a:t>modelled</a:t>
            </a:r>
            <a:r>
              <a:rPr lang="en-US" dirty="0"/>
              <a:t> as a compact object</a:t>
            </a:r>
            <a:br>
              <a:rPr lang="en-US" dirty="0"/>
            </a:br>
            <a:endParaRPr lang="en-US" dirty="0"/>
          </a:p>
          <a:p>
            <a:r>
              <a:rPr lang="en-US" b="1" u="sng" dirty="0">
                <a:solidFill>
                  <a:srgbClr val="CA7872"/>
                </a:solidFill>
              </a:rPr>
              <a:t>Observation strategy:</a:t>
            </a:r>
            <a:r>
              <a:rPr lang="en-US" dirty="0"/>
              <a:t> combination of nodding and dithering, using 1 x 3 </a:t>
            </a:r>
            <a:r>
              <a:rPr lang="en-US" dirty="0" err="1"/>
              <a:t>microshutter</a:t>
            </a:r>
            <a:r>
              <a:rPr lang="en-US" dirty="0"/>
              <a:t> </a:t>
            </a:r>
            <a:r>
              <a:rPr lang="en-US" dirty="0" err="1"/>
              <a:t>slitlets</a:t>
            </a:r>
            <a:r>
              <a:rPr lang="en-US" dirty="0"/>
              <a:t>.</a:t>
            </a:r>
          </a:p>
        </p:txBody>
      </p:sp>
      <p:sp>
        <p:nvSpPr>
          <p:cNvPr id="3" name="Title 2"/>
          <p:cNvSpPr>
            <a:spLocks noGrp="1"/>
          </p:cNvSpPr>
          <p:nvPr>
            <p:ph type="title"/>
          </p:nvPr>
        </p:nvSpPr>
        <p:spPr/>
        <p:txBody>
          <a:bodyPr/>
          <a:lstStyle/>
          <a:p>
            <a:r>
              <a:rPr lang="en-US" dirty="0"/>
              <a:t>Exercise overview</a:t>
            </a:r>
          </a:p>
        </p:txBody>
      </p:sp>
    </p:spTree>
    <p:extLst>
      <p:ext uri="{BB962C8B-B14F-4D97-AF65-F5344CB8AC3E}">
        <p14:creationId xmlns:p14="http://schemas.microsoft.com/office/powerpoint/2010/main" val="416190313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248833" y="1964266"/>
            <a:ext cx="21275425" cy="10293964"/>
          </a:xfrm>
        </p:spPr>
        <p:txBody>
          <a:bodyPr>
            <a:normAutofit fontScale="92500" lnSpcReduction="20000"/>
          </a:bodyPr>
          <a:lstStyle/>
          <a:p>
            <a:r>
              <a:rPr lang="en-US" dirty="0"/>
              <a:t>Low spectral resolution (CLEAR/PRISM):</a:t>
            </a:r>
            <a:br>
              <a:rPr lang="en-US" dirty="0"/>
            </a:br>
            <a:endParaRPr lang="en-US" dirty="0"/>
          </a:p>
          <a:p>
            <a:pPr lvl="1"/>
            <a:r>
              <a:rPr lang="en-US" dirty="0"/>
              <a:t>good continuum sensitivity</a:t>
            </a:r>
          </a:p>
          <a:p>
            <a:pPr lvl="1"/>
            <a:r>
              <a:rPr lang="en-US" dirty="0"/>
              <a:t>wide wavelength coverage (0.6 </a:t>
            </a:r>
            <a:r>
              <a:rPr lang="mr-IN" dirty="0"/>
              <a:t>–</a:t>
            </a:r>
            <a:r>
              <a:rPr lang="en-US" dirty="0"/>
              <a:t> 5.3 µm at once)</a:t>
            </a:r>
          </a:p>
          <a:p>
            <a:pPr lvl="1"/>
            <a:r>
              <a:rPr lang="en-US" dirty="0"/>
              <a:t>higher multiplex MOS thanks to shorter spectra</a:t>
            </a:r>
          </a:p>
          <a:p>
            <a:pPr lvl="1"/>
            <a:r>
              <a:rPr lang="en-US" dirty="0"/>
              <a:t>But: lack of spectral resolution</a:t>
            </a:r>
            <a:br>
              <a:rPr lang="en-US" dirty="0"/>
            </a:br>
            <a:endParaRPr lang="en-US" dirty="0"/>
          </a:p>
          <a:p>
            <a:r>
              <a:rPr lang="en-US" dirty="0"/>
              <a:t>Medium spectral resolution (F100LP/G140M), F170LP/G235M, F290LP/G395M):</a:t>
            </a:r>
            <a:br>
              <a:rPr lang="en-US" dirty="0"/>
            </a:br>
            <a:endParaRPr lang="en-US" dirty="0"/>
          </a:p>
          <a:p>
            <a:pPr lvl="1"/>
            <a:r>
              <a:rPr lang="en-US" dirty="0"/>
              <a:t>clean separation of emission lines</a:t>
            </a:r>
          </a:p>
          <a:p>
            <a:pPr lvl="1"/>
            <a:r>
              <a:rPr lang="en-US" dirty="0"/>
              <a:t>accurate information on the position of the line centroids</a:t>
            </a:r>
          </a:p>
          <a:p>
            <a:pPr lvl="1"/>
            <a:r>
              <a:rPr lang="en-US" dirty="0"/>
              <a:t>But: need 3 </a:t>
            </a:r>
            <a:r>
              <a:rPr lang="en-US" dirty="0" err="1"/>
              <a:t>configs</a:t>
            </a:r>
            <a:r>
              <a:rPr lang="en-US" dirty="0"/>
              <a:t> to cover 1-5.2 µm range + will see some overlap between spectra </a:t>
            </a:r>
            <a:br>
              <a:rPr lang="en-US" dirty="0"/>
            </a:br>
            <a:endParaRPr lang="en-US" dirty="0"/>
          </a:p>
          <a:p>
            <a:r>
              <a:rPr lang="en-US" dirty="0"/>
              <a:t>These modes provide highly complementary capabilities so will ALL be used.</a:t>
            </a:r>
          </a:p>
        </p:txBody>
      </p:sp>
      <p:sp>
        <p:nvSpPr>
          <p:cNvPr id="3" name="Title 2"/>
          <p:cNvSpPr>
            <a:spLocks noGrp="1"/>
          </p:cNvSpPr>
          <p:nvPr>
            <p:ph type="title"/>
          </p:nvPr>
        </p:nvSpPr>
        <p:spPr/>
        <p:txBody>
          <a:bodyPr/>
          <a:lstStyle/>
          <a:p>
            <a:r>
              <a:rPr lang="en-US" dirty="0"/>
              <a:t>Instrument Configuration</a:t>
            </a:r>
          </a:p>
        </p:txBody>
      </p:sp>
    </p:spTree>
    <p:extLst>
      <p:ext uri="{BB962C8B-B14F-4D97-AF65-F5344CB8AC3E}">
        <p14:creationId xmlns:p14="http://schemas.microsoft.com/office/powerpoint/2010/main" val="402543391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3-shutter nodding pattern. In MOS mode, the recommended pattern for faint and compact sources is called a 3-shutter nodding pattern. It constitutes the basic building block for our MOS observations.</a:t>
            </a:r>
          </a:p>
        </p:txBody>
      </p:sp>
      <p:sp>
        <p:nvSpPr>
          <p:cNvPr id="3" name="Title 2"/>
          <p:cNvSpPr>
            <a:spLocks noGrp="1"/>
          </p:cNvSpPr>
          <p:nvPr>
            <p:ph type="title"/>
          </p:nvPr>
        </p:nvSpPr>
        <p:spPr/>
        <p:txBody>
          <a:bodyPr>
            <a:normAutofit fontScale="90000"/>
          </a:bodyPr>
          <a:lstStyle/>
          <a:p>
            <a:r>
              <a:rPr lang="en-US" dirty="0"/>
              <a:t>Observation strategy: Basic building block</a:t>
            </a:r>
          </a:p>
        </p:txBody>
      </p:sp>
      <p:pic>
        <p:nvPicPr>
          <p:cNvPr id="4" name="Picture 3"/>
          <p:cNvPicPr>
            <a:picLocks noChangeAspect="1"/>
          </p:cNvPicPr>
          <p:nvPr/>
        </p:nvPicPr>
        <p:blipFill>
          <a:blip r:embed="rId2"/>
          <a:stretch>
            <a:fillRect/>
          </a:stretch>
        </p:blipFill>
        <p:spPr>
          <a:xfrm>
            <a:off x="8824873" y="5090835"/>
            <a:ext cx="6234499" cy="713919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1788462" y="6912018"/>
            <a:ext cx="5028431" cy="1764586"/>
          </a:xfrm>
          <a:prstGeom prst="rect">
            <a:avLst/>
          </a:prstGeom>
          <a:no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825500" rtl="0" fontAlgn="auto" latinLnBrk="0" hangingPunct="0">
              <a:lnSpc>
                <a:spcPct val="100000"/>
              </a:lnSpc>
              <a:spcBef>
                <a:spcPts val="1000"/>
              </a:spcBef>
              <a:spcAft>
                <a:spcPts val="0"/>
              </a:spcAft>
              <a:buClrTx/>
              <a:buSzTx/>
              <a:buFontTx/>
              <a:buNone/>
              <a:tabLst/>
            </a:pPr>
            <a:r>
              <a:rPr kumimoji="0" lang="en-US" sz="3600" b="0" i="0" u="none" strike="noStrike" cap="none" spc="0" normalizeH="0" baseline="0" dirty="0">
                <a:ln>
                  <a:noFill/>
                </a:ln>
                <a:solidFill>
                  <a:schemeClr val="accent4">
                    <a:hueOff val="-3600000"/>
                    <a:lumOff val="-20194"/>
                  </a:schemeClr>
                </a:solidFill>
                <a:effectLst/>
                <a:uFillTx/>
                <a:latin typeface="+mn-lt"/>
                <a:ea typeface="+mn-ea"/>
                <a:cs typeface="+mn-cs"/>
                <a:sym typeface="Avenir Book"/>
              </a:rPr>
              <a:t>Each object is assigned a “</a:t>
            </a:r>
            <a:r>
              <a:rPr kumimoji="0" lang="en-US" sz="3600" b="0" i="0" u="none" strike="noStrike" cap="none" spc="0" normalizeH="0" baseline="0" dirty="0" err="1">
                <a:ln>
                  <a:noFill/>
                </a:ln>
                <a:solidFill>
                  <a:schemeClr val="accent4">
                    <a:hueOff val="-3600000"/>
                    <a:lumOff val="-20194"/>
                  </a:schemeClr>
                </a:solidFill>
                <a:effectLst/>
                <a:uFillTx/>
                <a:latin typeface="+mn-lt"/>
                <a:ea typeface="+mn-ea"/>
                <a:cs typeface="+mn-cs"/>
                <a:sym typeface="Avenir Book"/>
              </a:rPr>
              <a:t>slitlet</a:t>
            </a:r>
            <a:r>
              <a:rPr kumimoji="0" lang="en-US" sz="3600" b="0" i="0" u="none" strike="noStrike" cap="none" spc="0" normalizeH="0" baseline="0" dirty="0">
                <a:ln>
                  <a:noFill/>
                </a:ln>
                <a:solidFill>
                  <a:schemeClr val="accent4">
                    <a:hueOff val="-3600000"/>
                    <a:lumOff val="-20194"/>
                  </a:schemeClr>
                </a:solidFill>
                <a:effectLst/>
                <a:uFillTx/>
                <a:latin typeface="+mn-lt"/>
                <a:ea typeface="+mn-ea"/>
                <a:cs typeface="+mn-cs"/>
                <a:sym typeface="Avenir Book"/>
              </a:rPr>
              <a:t>” consisting of 3 shutters</a:t>
            </a:r>
          </a:p>
        </p:txBody>
      </p:sp>
      <p:cxnSp>
        <p:nvCxnSpPr>
          <p:cNvPr id="7" name="Straight Arrow Connector 6"/>
          <p:cNvCxnSpPr>
            <a:stCxn id="5" idx="3"/>
          </p:cNvCxnSpPr>
          <p:nvPr/>
        </p:nvCxnSpPr>
        <p:spPr>
          <a:xfrm flipV="1">
            <a:off x="6816893" y="6858000"/>
            <a:ext cx="2007980" cy="936311"/>
          </a:xfrm>
          <a:prstGeom prst="straightConnector1">
            <a:avLst/>
          </a:prstGeom>
          <a:noFill/>
          <a:ln w="76200" cap="flat">
            <a:solidFill>
              <a:schemeClr val="accent5">
                <a:lumOff val="13067"/>
              </a:schemeClr>
            </a:solidFill>
            <a:prstDash val="solid"/>
            <a:miter lim="400000"/>
            <a:tailEnd type="arrow"/>
          </a:ln>
          <a:effectLst/>
          <a:sp3d/>
        </p:spPr>
        <p:style>
          <a:lnRef idx="0">
            <a:scrgbClr r="0" g="0" b="0"/>
          </a:lnRef>
          <a:fillRef idx="0">
            <a:scrgbClr r="0" g="0" b="0"/>
          </a:fillRef>
          <a:effectRef idx="0">
            <a:scrgbClr r="0" g="0" b="0"/>
          </a:effectRef>
          <a:fontRef idx="none"/>
        </p:style>
      </p:cxnSp>
      <p:cxnSp>
        <p:nvCxnSpPr>
          <p:cNvPr id="9" name="Straight Arrow Connector 8"/>
          <p:cNvCxnSpPr/>
          <p:nvPr/>
        </p:nvCxnSpPr>
        <p:spPr>
          <a:xfrm>
            <a:off x="6816893" y="7794312"/>
            <a:ext cx="2007980" cy="0"/>
          </a:xfrm>
          <a:prstGeom prst="straightConnector1">
            <a:avLst/>
          </a:prstGeom>
          <a:noFill/>
          <a:ln w="76200" cap="flat">
            <a:solidFill>
              <a:schemeClr val="accent5">
                <a:lumOff val="13067"/>
              </a:schemeClr>
            </a:solidFill>
            <a:prstDash val="solid"/>
            <a:miter lim="400000"/>
            <a:tailEnd type="arrow"/>
          </a:ln>
          <a:effectLst/>
          <a:sp3d/>
        </p:spPr>
        <p:style>
          <a:lnRef idx="0">
            <a:scrgbClr r="0" g="0" b="0"/>
          </a:lnRef>
          <a:fillRef idx="0">
            <a:scrgbClr r="0" g="0" b="0"/>
          </a:fillRef>
          <a:effectRef idx="0">
            <a:scrgbClr r="0" g="0" b="0"/>
          </a:effectRef>
          <a:fontRef idx="none"/>
        </p:style>
      </p:cxnSp>
      <p:cxnSp>
        <p:nvCxnSpPr>
          <p:cNvPr id="11" name="Straight Arrow Connector 10"/>
          <p:cNvCxnSpPr>
            <a:stCxn id="5" idx="3"/>
          </p:cNvCxnSpPr>
          <p:nvPr/>
        </p:nvCxnSpPr>
        <p:spPr>
          <a:xfrm>
            <a:off x="6816893" y="7794311"/>
            <a:ext cx="2007980" cy="1159292"/>
          </a:xfrm>
          <a:prstGeom prst="straightConnector1">
            <a:avLst/>
          </a:prstGeom>
          <a:noFill/>
          <a:ln w="76200" cap="flat">
            <a:solidFill>
              <a:schemeClr val="accent5">
                <a:lumOff val="13067"/>
              </a:schemeClr>
            </a:solidFill>
            <a:prstDash val="solid"/>
            <a:miter lim="400000"/>
            <a:tailEnd type="arrow"/>
          </a:ln>
          <a:effectLst/>
          <a:sp3d/>
        </p:spPr>
        <p:style>
          <a:lnRef idx="0">
            <a:scrgbClr r="0" g="0" b="0"/>
          </a:lnRef>
          <a:fillRef idx="0">
            <a:scrgbClr r="0" g="0" b="0"/>
          </a:fillRef>
          <a:effectRef idx="0">
            <a:scrgbClr r="0" g="0" b="0"/>
          </a:effectRef>
          <a:fontRef idx="none"/>
        </p:style>
      </p:cxnSp>
      <p:sp>
        <p:nvSpPr>
          <p:cNvPr id="14" name="TextBox 13"/>
          <p:cNvSpPr txBox="1"/>
          <p:nvPr/>
        </p:nvSpPr>
        <p:spPr>
          <a:xfrm>
            <a:off x="15760235" y="4572991"/>
            <a:ext cx="6794092" cy="7945766"/>
          </a:xfrm>
          <a:prstGeom prst="rect">
            <a:avLst/>
          </a:prstGeom>
          <a:noFill/>
          <a:ln w="12700" cap="flat">
            <a:solidFill>
              <a:srgbClr val="5E5E5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825500" rtl="0" fontAlgn="auto" latinLnBrk="0" hangingPunct="0">
              <a:lnSpc>
                <a:spcPct val="100000"/>
              </a:lnSpc>
              <a:spcBef>
                <a:spcPts val="1000"/>
              </a:spcBef>
              <a:spcAft>
                <a:spcPts val="0"/>
              </a:spcAft>
              <a:buClrTx/>
              <a:buSzTx/>
              <a:buFontTx/>
              <a:buNone/>
              <a:tabLst/>
            </a:pPr>
            <a:r>
              <a:rPr kumimoji="0" lang="en-US" sz="3600" b="0" i="0" u="none" strike="noStrike" cap="none" spc="0" normalizeH="0" baseline="0" dirty="0">
                <a:ln>
                  <a:noFill/>
                </a:ln>
                <a:solidFill>
                  <a:schemeClr val="accent4">
                    <a:hueOff val="-3600000"/>
                    <a:lumOff val="-20194"/>
                  </a:schemeClr>
                </a:solidFill>
                <a:effectLst/>
                <a:uFillTx/>
                <a:latin typeface="+mn-lt"/>
                <a:ea typeface="+mn-ea"/>
                <a:cs typeface="+mn-cs"/>
                <a:sym typeface="Avenir Book"/>
              </a:rPr>
              <a:t>The</a:t>
            </a:r>
            <a:r>
              <a:rPr kumimoji="0" lang="en-US" sz="3600" b="0" i="0" u="none" strike="noStrike" cap="none" spc="0" normalizeH="0" dirty="0">
                <a:ln>
                  <a:noFill/>
                </a:ln>
                <a:solidFill>
                  <a:schemeClr val="accent4">
                    <a:hueOff val="-3600000"/>
                    <a:lumOff val="-20194"/>
                  </a:schemeClr>
                </a:solidFill>
                <a:effectLst/>
                <a:uFillTx/>
                <a:latin typeface="+mn-lt"/>
                <a:ea typeface="+mn-ea"/>
                <a:cs typeface="+mn-cs"/>
                <a:sym typeface="Avenir Book"/>
              </a:rPr>
              <a:t> baseline observing strategy is to “nod”, i.e. to move the object in each shutter in 3 consecutive exposures.</a:t>
            </a:r>
          </a:p>
          <a:p>
            <a:pPr marL="0" marR="0" indent="0" defTabSz="825500" rtl="0" fontAlgn="auto" latinLnBrk="0" hangingPunct="0">
              <a:lnSpc>
                <a:spcPct val="100000"/>
              </a:lnSpc>
              <a:spcBef>
                <a:spcPts val="1000"/>
              </a:spcBef>
              <a:spcAft>
                <a:spcPts val="0"/>
              </a:spcAft>
              <a:buClrTx/>
              <a:buSzTx/>
              <a:buFontTx/>
              <a:buNone/>
              <a:tabLst/>
            </a:pPr>
            <a:endParaRPr lang="en-US" sz="3600" baseline="0" dirty="0"/>
          </a:p>
          <a:p>
            <a:pPr marL="0" marR="0" indent="0" defTabSz="825500" rtl="0" fontAlgn="auto" latinLnBrk="0" hangingPunct="0">
              <a:lnSpc>
                <a:spcPct val="100000"/>
              </a:lnSpc>
              <a:spcBef>
                <a:spcPts val="1000"/>
              </a:spcBef>
              <a:spcAft>
                <a:spcPts val="0"/>
              </a:spcAft>
              <a:buClrTx/>
              <a:buSzTx/>
              <a:buFontTx/>
              <a:buNone/>
              <a:tabLst/>
            </a:pPr>
            <a:r>
              <a:rPr kumimoji="0" lang="en-US" sz="3600" b="0" i="0" u="none" strike="noStrike" cap="none" spc="0" normalizeH="0" dirty="0">
                <a:ln>
                  <a:noFill/>
                </a:ln>
                <a:solidFill>
                  <a:schemeClr val="accent4">
                    <a:hueOff val="-3600000"/>
                    <a:lumOff val="-20194"/>
                  </a:schemeClr>
                </a:solidFill>
                <a:effectLst/>
                <a:uFillTx/>
                <a:latin typeface="+mn-lt"/>
                <a:ea typeface="+mn-ea"/>
                <a:cs typeface="+mn-cs"/>
                <a:sym typeface="Avenir Book"/>
              </a:rPr>
              <a:t>For compact objects, this strategy allows powerful exposure-level </a:t>
            </a:r>
            <a:r>
              <a:rPr kumimoji="0" lang="en-US" sz="3600" b="0" i="0" u="none" strike="noStrike" cap="none" spc="0" normalizeH="0" dirty="0">
                <a:ln>
                  <a:noFill/>
                </a:ln>
                <a:solidFill>
                  <a:srgbClr val="CA7872"/>
                </a:solidFill>
                <a:effectLst/>
                <a:uFillTx/>
                <a:latin typeface="+mn-lt"/>
                <a:ea typeface="+mn-ea"/>
                <a:cs typeface="+mn-cs"/>
                <a:sym typeface="Avenir Book"/>
              </a:rPr>
              <a:t>background subtraction</a:t>
            </a:r>
            <a:r>
              <a:rPr kumimoji="0" lang="en-US" sz="3600" b="0" i="0" u="none" strike="noStrike" cap="none" spc="0" normalizeH="0" dirty="0">
                <a:ln>
                  <a:noFill/>
                </a:ln>
                <a:solidFill>
                  <a:schemeClr val="accent4">
                    <a:hueOff val="-3600000"/>
                    <a:lumOff val="-20194"/>
                  </a:schemeClr>
                </a:solidFill>
                <a:effectLst/>
                <a:uFillTx/>
                <a:latin typeface="+mn-lt"/>
                <a:ea typeface="+mn-ea"/>
                <a:cs typeface="+mn-cs"/>
                <a:sym typeface="Avenir Book"/>
              </a:rPr>
              <a:t>:</a:t>
            </a:r>
          </a:p>
          <a:p>
            <a:pPr marL="0" marR="0" indent="0" defTabSz="825500" rtl="0" fontAlgn="auto" latinLnBrk="0" hangingPunct="0">
              <a:lnSpc>
                <a:spcPct val="100000"/>
              </a:lnSpc>
              <a:spcBef>
                <a:spcPts val="1000"/>
              </a:spcBef>
              <a:spcAft>
                <a:spcPts val="0"/>
              </a:spcAft>
              <a:buClrTx/>
              <a:buSzTx/>
              <a:buFontTx/>
              <a:buNone/>
              <a:tabLst/>
            </a:pPr>
            <a:r>
              <a:rPr lang="en-US" sz="3600" baseline="0" dirty="0"/>
              <a:t>[T+B] </a:t>
            </a:r>
            <a:r>
              <a:rPr lang="mr-IN" sz="3600" baseline="0" dirty="0"/>
              <a:t>–</a:t>
            </a:r>
            <a:r>
              <a:rPr lang="en-US" sz="3600" baseline="0" dirty="0"/>
              <a:t> 0.5 * ([B] + [B])</a:t>
            </a:r>
          </a:p>
          <a:p>
            <a:pPr marL="0" marR="0" indent="0" defTabSz="825500" rtl="0" fontAlgn="auto" latinLnBrk="0" hangingPunct="0">
              <a:lnSpc>
                <a:spcPct val="100000"/>
              </a:lnSpc>
              <a:spcBef>
                <a:spcPts val="1000"/>
              </a:spcBef>
              <a:spcAft>
                <a:spcPts val="0"/>
              </a:spcAft>
              <a:buClrTx/>
              <a:buSzTx/>
              <a:buFontTx/>
              <a:buNone/>
              <a:tabLst/>
            </a:pPr>
            <a:endParaRPr kumimoji="0" lang="en-US" sz="3600" b="0" i="0" u="none" strike="noStrike" cap="none" spc="0" normalizeH="0" dirty="0">
              <a:ln>
                <a:noFill/>
              </a:ln>
              <a:solidFill>
                <a:schemeClr val="accent4">
                  <a:hueOff val="-3600000"/>
                  <a:lumOff val="-20194"/>
                </a:schemeClr>
              </a:solidFill>
              <a:effectLst/>
              <a:uFillTx/>
              <a:latin typeface="+mn-lt"/>
              <a:ea typeface="+mn-ea"/>
              <a:cs typeface="+mn-cs"/>
              <a:sym typeface="Avenir Book"/>
            </a:endParaRPr>
          </a:p>
          <a:p>
            <a:pPr marL="0" marR="0" indent="0" defTabSz="825500" rtl="0" fontAlgn="auto" latinLnBrk="0" hangingPunct="0">
              <a:lnSpc>
                <a:spcPct val="100000"/>
              </a:lnSpc>
              <a:spcBef>
                <a:spcPts val="1000"/>
              </a:spcBef>
              <a:spcAft>
                <a:spcPts val="0"/>
              </a:spcAft>
              <a:buClrTx/>
              <a:buSzTx/>
              <a:buFontTx/>
              <a:buNone/>
              <a:tabLst/>
            </a:pPr>
            <a:r>
              <a:rPr lang="en-US" sz="3600" baseline="0" dirty="0"/>
              <a:t>Using this</a:t>
            </a:r>
            <a:r>
              <a:rPr lang="en-US" sz="3600" dirty="0"/>
              <a:t> scheme, the number of exposures is </a:t>
            </a:r>
            <a:r>
              <a:rPr lang="en-US" sz="3600" b="1" dirty="0">
                <a:solidFill>
                  <a:srgbClr val="CA7872"/>
                </a:solidFill>
              </a:rPr>
              <a:t>a multiple of 3</a:t>
            </a:r>
            <a:endParaRPr kumimoji="0" lang="en-US" sz="3600" b="1" i="0" strike="noStrike" cap="none" spc="0" normalizeH="0" baseline="0" dirty="0">
              <a:ln>
                <a:noFill/>
              </a:ln>
              <a:solidFill>
                <a:srgbClr val="CA7872"/>
              </a:solidFill>
              <a:effectLst/>
              <a:uFillTx/>
              <a:sym typeface="Avenir Book"/>
            </a:endParaRPr>
          </a:p>
        </p:txBody>
      </p:sp>
    </p:spTree>
    <p:extLst>
      <p:ext uri="{BB962C8B-B14F-4D97-AF65-F5344CB8AC3E}">
        <p14:creationId xmlns:p14="http://schemas.microsoft.com/office/powerpoint/2010/main" val="182776526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ETC Calculations </a:t>
            </a:r>
          </a:p>
        </p:txBody>
      </p:sp>
    </p:spTree>
    <p:extLst>
      <p:ext uri="{BB962C8B-B14F-4D97-AF65-F5344CB8AC3E}">
        <p14:creationId xmlns:p14="http://schemas.microsoft.com/office/powerpoint/2010/main" val="2495030258"/>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248833" y="1964266"/>
            <a:ext cx="20482278" cy="10679290"/>
          </a:xfrm>
        </p:spPr>
        <p:txBody>
          <a:bodyPr>
            <a:normAutofit/>
          </a:bodyPr>
          <a:lstStyle/>
          <a:p>
            <a:r>
              <a:rPr lang="en-US" dirty="0">
                <a:solidFill>
                  <a:srgbClr val="CA7872"/>
                </a:solidFill>
              </a:rPr>
              <a:t>Task:</a:t>
            </a:r>
            <a:r>
              <a:rPr lang="en-US" dirty="0"/>
              <a:t> prepare an ETC calculation for a ~100 </a:t>
            </a:r>
            <a:r>
              <a:rPr lang="en-US" dirty="0" err="1"/>
              <a:t>ks</a:t>
            </a:r>
            <a:r>
              <a:rPr lang="en-US" dirty="0"/>
              <a:t> </a:t>
            </a:r>
            <a:r>
              <a:rPr lang="en-US" dirty="0" err="1"/>
              <a:t>NIRSpec</a:t>
            </a:r>
            <a:r>
              <a:rPr lang="en-US" dirty="0"/>
              <a:t> MOS observation using the prism disperser (i.e. low spectral resolution) of a z~6 galaxy with AB magnitude of 27.5 (~50 </a:t>
            </a:r>
            <a:r>
              <a:rPr lang="en-US" dirty="0" err="1"/>
              <a:t>nJy</a:t>
            </a:r>
            <a:r>
              <a:rPr lang="en-US" dirty="0"/>
              <a:t>) at 2 µm.</a:t>
            </a:r>
            <a:br>
              <a:rPr lang="en-US" dirty="0"/>
            </a:br>
            <a:endParaRPr lang="en-US" dirty="0"/>
          </a:p>
          <a:p>
            <a:r>
              <a:rPr lang="en-US" dirty="0">
                <a:solidFill>
                  <a:srgbClr val="CA7872"/>
                </a:solidFill>
              </a:rPr>
              <a:t>Scene and source</a:t>
            </a:r>
            <a:r>
              <a:rPr lang="en-US" dirty="0"/>
              <a:t>: a z ~ 6 galaxy with AB mag = 27.5</a:t>
            </a:r>
          </a:p>
          <a:p>
            <a:pPr lvl="1"/>
            <a:r>
              <a:rPr lang="en-US" dirty="0"/>
              <a:t>model the galaxy as a singe point source</a:t>
            </a:r>
          </a:p>
          <a:p>
            <a:pPr lvl="1"/>
            <a:r>
              <a:rPr lang="en-US" dirty="0"/>
              <a:t>use the Brown et al template spectrum for a Blue Compact Dwarf galaxy, </a:t>
            </a:r>
            <a:r>
              <a:rPr lang="en-US" dirty="0" err="1"/>
              <a:t>redshifted</a:t>
            </a:r>
            <a:r>
              <a:rPr lang="en-US" dirty="0"/>
              <a:t> to z~6</a:t>
            </a:r>
          </a:p>
          <a:p>
            <a:pPr lvl="1"/>
            <a:r>
              <a:rPr lang="en-US" dirty="0"/>
              <a:t>remember to </a:t>
            </a:r>
            <a:r>
              <a:rPr lang="en-US" dirty="0" err="1"/>
              <a:t>normalise</a:t>
            </a:r>
            <a:r>
              <a:rPr lang="en-US" dirty="0"/>
              <a:t> to the correct magnitude or flux</a:t>
            </a:r>
          </a:p>
          <a:p>
            <a:endParaRPr lang="en-US" dirty="0"/>
          </a:p>
        </p:txBody>
      </p:sp>
      <p:sp>
        <p:nvSpPr>
          <p:cNvPr id="3" name="Title 2"/>
          <p:cNvSpPr>
            <a:spLocks noGrp="1"/>
          </p:cNvSpPr>
          <p:nvPr>
            <p:ph type="title"/>
          </p:nvPr>
        </p:nvSpPr>
        <p:spPr/>
        <p:txBody>
          <a:bodyPr/>
          <a:lstStyle/>
          <a:p>
            <a:r>
              <a:rPr lang="en-US" dirty="0"/>
              <a:t>ETC I: Low-resolution spectroscopy</a:t>
            </a:r>
          </a:p>
        </p:txBody>
      </p:sp>
    </p:spTree>
    <p:extLst>
      <p:ext uri="{BB962C8B-B14F-4D97-AF65-F5344CB8AC3E}">
        <p14:creationId xmlns:p14="http://schemas.microsoft.com/office/powerpoint/2010/main" val="3567009029"/>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solidFill>
                  <a:srgbClr val="CA7872"/>
                </a:solidFill>
              </a:rPr>
              <a:t>Observation strategy:</a:t>
            </a:r>
            <a:r>
              <a:rPr lang="en-US" dirty="0"/>
              <a:t> </a:t>
            </a:r>
          </a:p>
          <a:p>
            <a:pPr lvl="1"/>
            <a:r>
              <a:rPr lang="en-US" dirty="0"/>
              <a:t>assume medium background at 03:32:28.0, -27:48:30</a:t>
            </a:r>
          </a:p>
          <a:p>
            <a:pPr lvl="1"/>
            <a:r>
              <a:rPr lang="en-US" dirty="0"/>
              <a:t>extraction: use MSA full shutter extraction</a:t>
            </a:r>
            <a:br>
              <a:rPr lang="en-US" dirty="0"/>
            </a:br>
            <a:endParaRPr lang="en-US" dirty="0"/>
          </a:p>
          <a:p>
            <a:r>
              <a:rPr lang="en-US" dirty="0">
                <a:solidFill>
                  <a:srgbClr val="CA7872"/>
                </a:solidFill>
              </a:rPr>
              <a:t>Instrument setup</a:t>
            </a:r>
            <a:r>
              <a:rPr lang="en-US" dirty="0"/>
              <a:t>: </a:t>
            </a:r>
            <a:r>
              <a:rPr lang="en-US" dirty="0" err="1"/>
              <a:t>NIRSpec</a:t>
            </a:r>
            <a:r>
              <a:rPr lang="en-US" dirty="0"/>
              <a:t> MOS with CLEAR/PRISM</a:t>
            </a:r>
            <a:br>
              <a:rPr lang="en-US" dirty="0"/>
            </a:br>
            <a:endParaRPr lang="en-US" dirty="0"/>
          </a:p>
          <a:p>
            <a:r>
              <a:rPr lang="en-US" dirty="0">
                <a:solidFill>
                  <a:srgbClr val="CA7872"/>
                </a:solidFill>
              </a:rPr>
              <a:t>Detector setup:</a:t>
            </a:r>
            <a:r>
              <a:rPr lang="en-US" dirty="0"/>
              <a:t> NRSIRS2 (recommended for long exposure and faint-object observations); ~1.5 </a:t>
            </a:r>
            <a:r>
              <a:rPr lang="en-US" dirty="0" err="1"/>
              <a:t>ks</a:t>
            </a:r>
            <a:r>
              <a:rPr lang="en-US" dirty="0"/>
              <a:t> per exposure. Calculate the number of groups.</a:t>
            </a:r>
            <a:br>
              <a:rPr lang="en-US" dirty="0"/>
            </a:br>
            <a:endParaRPr lang="en-US" dirty="0"/>
          </a:p>
          <a:p>
            <a:r>
              <a:rPr lang="en-US" dirty="0"/>
              <a:t>What is the SNR we expect for this galaxy?</a:t>
            </a:r>
          </a:p>
        </p:txBody>
      </p:sp>
      <p:sp>
        <p:nvSpPr>
          <p:cNvPr id="3" name="Title 2"/>
          <p:cNvSpPr>
            <a:spLocks noGrp="1"/>
          </p:cNvSpPr>
          <p:nvPr>
            <p:ph type="title"/>
          </p:nvPr>
        </p:nvSpPr>
        <p:spPr/>
        <p:txBody>
          <a:bodyPr/>
          <a:lstStyle/>
          <a:p>
            <a:r>
              <a:rPr lang="en-US" dirty="0"/>
              <a:t>ETC I: Low-resolution spectroscopy </a:t>
            </a:r>
          </a:p>
        </p:txBody>
      </p:sp>
    </p:spTree>
    <p:extLst>
      <p:ext uri="{BB962C8B-B14F-4D97-AF65-F5344CB8AC3E}">
        <p14:creationId xmlns:p14="http://schemas.microsoft.com/office/powerpoint/2010/main" val="28832914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248833" y="1964266"/>
            <a:ext cx="21197666" cy="10579039"/>
          </a:xfrm>
        </p:spPr>
        <p:txBody>
          <a:bodyPr>
            <a:normAutofit/>
          </a:bodyPr>
          <a:lstStyle/>
          <a:p>
            <a:r>
              <a:rPr lang="en-US" dirty="0"/>
              <a:t>The medium-resolution modes will be used to characterize the emission lines in more detail. </a:t>
            </a:r>
            <a:r>
              <a:rPr lang="en-US" u="sng" dirty="0">
                <a:solidFill>
                  <a:srgbClr val="CA7872"/>
                </a:solidFill>
              </a:rPr>
              <a:t>Task</a:t>
            </a:r>
            <a:r>
              <a:rPr lang="en-US" dirty="0"/>
              <a:t>: prepare an ETC simulation with 3 calculations: observing an emission line source with the 3 med-resolution filter/grating combinations for a total exposure time of ~100 </a:t>
            </a:r>
            <a:r>
              <a:rPr lang="en-US" dirty="0" err="1"/>
              <a:t>ks</a:t>
            </a:r>
            <a:r>
              <a:rPr lang="en-US" dirty="0"/>
              <a:t>.</a:t>
            </a:r>
            <a:br>
              <a:rPr lang="en-US" dirty="0"/>
            </a:br>
            <a:endParaRPr lang="en-US" dirty="0"/>
          </a:p>
          <a:p>
            <a:r>
              <a:rPr lang="en-US" dirty="0">
                <a:solidFill>
                  <a:srgbClr val="CA7872"/>
                </a:solidFill>
              </a:rPr>
              <a:t>Scene and source: </a:t>
            </a:r>
            <a:r>
              <a:rPr lang="en-US" dirty="0"/>
              <a:t>create a point source in a new scene with 3 </a:t>
            </a:r>
            <a:r>
              <a:rPr lang="en-US" dirty="0" err="1"/>
              <a:t>redshifted</a:t>
            </a:r>
            <a:r>
              <a:rPr lang="en-US" dirty="0"/>
              <a:t> emission lines, as per the table on next slide.</a:t>
            </a:r>
            <a:br>
              <a:rPr lang="en-US" dirty="0"/>
            </a:br>
            <a:endParaRPr lang="en-US" dirty="0"/>
          </a:p>
          <a:p>
            <a:r>
              <a:rPr lang="en-US" dirty="0">
                <a:solidFill>
                  <a:srgbClr val="CA7872"/>
                </a:solidFill>
              </a:rPr>
              <a:t>Instrument setup: </a:t>
            </a:r>
            <a:r>
              <a:rPr lang="en-US" dirty="0" err="1"/>
              <a:t>NIRSpec</a:t>
            </a:r>
            <a:r>
              <a:rPr lang="en-US" dirty="0"/>
              <a:t> MOS, 3-shutter </a:t>
            </a:r>
            <a:r>
              <a:rPr lang="en-US" dirty="0" err="1"/>
              <a:t>slitlet</a:t>
            </a:r>
            <a:r>
              <a:rPr lang="en-US" dirty="0"/>
              <a:t>; F100LP/G140M, F170LP/G235M, F290LP/G395M</a:t>
            </a:r>
            <a:br>
              <a:rPr lang="en-US" dirty="0"/>
            </a:br>
            <a:endParaRPr lang="en-US" dirty="0"/>
          </a:p>
          <a:p>
            <a:r>
              <a:rPr lang="en-US" dirty="0">
                <a:solidFill>
                  <a:srgbClr val="CA7872"/>
                </a:solidFill>
              </a:rPr>
              <a:t>Detector setup:</a:t>
            </a:r>
            <a:r>
              <a:rPr lang="en-US" dirty="0"/>
              <a:t> NRSIRS2 (recommended for long exposure and faint-object observations); ~1.5 </a:t>
            </a:r>
            <a:r>
              <a:rPr lang="en-US" dirty="0" err="1"/>
              <a:t>ks</a:t>
            </a:r>
            <a:r>
              <a:rPr lang="en-US" dirty="0"/>
              <a:t> per exposure</a:t>
            </a:r>
          </a:p>
        </p:txBody>
      </p:sp>
      <p:sp>
        <p:nvSpPr>
          <p:cNvPr id="3" name="Title 2"/>
          <p:cNvSpPr>
            <a:spLocks noGrp="1"/>
          </p:cNvSpPr>
          <p:nvPr>
            <p:ph type="title"/>
          </p:nvPr>
        </p:nvSpPr>
        <p:spPr/>
        <p:txBody>
          <a:bodyPr/>
          <a:lstStyle/>
          <a:p>
            <a:r>
              <a:rPr lang="en-US" dirty="0"/>
              <a:t>ETC II: S/N for emission lines</a:t>
            </a:r>
          </a:p>
        </p:txBody>
      </p:sp>
    </p:spTree>
    <p:extLst>
      <p:ext uri="{BB962C8B-B14F-4D97-AF65-F5344CB8AC3E}">
        <p14:creationId xmlns:p14="http://schemas.microsoft.com/office/powerpoint/2010/main" val="1976513479"/>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Emission line properties</a:t>
            </a:r>
          </a:p>
        </p:txBody>
      </p:sp>
      <p:graphicFrame>
        <p:nvGraphicFramePr>
          <p:cNvPr id="4" name="Table 3"/>
          <p:cNvGraphicFramePr>
            <a:graphicFrameLocks noGrp="1"/>
          </p:cNvGraphicFramePr>
          <p:nvPr>
            <p:extLst>
              <p:ext uri="{D42A27DB-BD31-4B8C-83A1-F6EECF244321}">
                <p14:modId xmlns:p14="http://schemas.microsoft.com/office/powerpoint/2010/main" val="554818183"/>
              </p:ext>
            </p:extLst>
          </p:nvPr>
        </p:nvGraphicFramePr>
        <p:xfrm>
          <a:off x="1248833" y="2478655"/>
          <a:ext cx="12929268" cy="4006192"/>
        </p:xfrm>
        <a:graphic>
          <a:graphicData uri="http://schemas.openxmlformats.org/drawingml/2006/table">
            <a:tbl>
              <a:tblPr firstRow="1" bandRow="1">
                <a:effectLst>
                  <a:outerShdw blurRad="50800" dist="38100" dir="2700000" algn="tl" rotWithShape="0">
                    <a:prstClr val="black">
                      <a:alpha val="40000"/>
                    </a:prstClr>
                  </a:outerShdw>
                </a:effectLst>
                <a:tableStyleId>{69012ECD-51FC-41F1-AA8D-1B2483CD663E}</a:tableStyleId>
              </a:tblPr>
              <a:tblGrid>
                <a:gridCol w="3232317">
                  <a:extLst>
                    <a:ext uri="{9D8B030D-6E8A-4147-A177-3AD203B41FA5}">
                      <a16:colId xmlns:a16="http://schemas.microsoft.com/office/drawing/2014/main" val="20000"/>
                    </a:ext>
                  </a:extLst>
                </a:gridCol>
                <a:gridCol w="3232317">
                  <a:extLst>
                    <a:ext uri="{9D8B030D-6E8A-4147-A177-3AD203B41FA5}">
                      <a16:colId xmlns:a16="http://schemas.microsoft.com/office/drawing/2014/main" val="20001"/>
                    </a:ext>
                  </a:extLst>
                </a:gridCol>
                <a:gridCol w="3232317">
                  <a:extLst>
                    <a:ext uri="{9D8B030D-6E8A-4147-A177-3AD203B41FA5}">
                      <a16:colId xmlns:a16="http://schemas.microsoft.com/office/drawing/2014/main" val="20002"/>
                    </a:ext>
                  </a:extLst>
                </a:gridCol>
                <a:gridCol w="3232317">
                  <a:extLst>
                    <a:ext uri="{9D8B030D-6E8A-4147-A177-3AD203B41FA5}">
                      <a16:colId xmlns:a16="http://schemas.microsoft.com/office/drawing/2014/main" val="20003"/>
                    </a:ext>
                  </a:extLst>
                </a:gridCol>
              </a:tblGrid>
              <a:tr h="1001548">
                <a:tc>
                  <a:txBody>
                    <a:bodyPr/>
                    <a:lstStyle/>
                    <a:p>
                      <a:r>
                        <a:rPr lang="en-US" sz="3600" dirty="0"/>
                        <a:t>Name</a:t>
                      </a:r>
                    </a:p>
                  </a:txBody>
                  <a:tcPr/>
                </a:tc>
                <a:tc>
                  <a:txBody>
                    <a:bodyPr/>
                    <a:lstStyle/>
                    <a:p>
                      <a:r>
                        <a:rPr lang="en-US" sz="3600" dirty="0"/>
                        <a:t>Centre</a:t>
                      </a:r>
                    </a:p>
                  </a:txBody>
                  <a:tcPr/>
                </a:tc>
                <a:tc>
                  <a:txBody>
                    <a:bodyPr/>
                    <a:lstStyle/>
                    <a:p>
                      <a:r>
                        <a:rPr lang="en-US" sz="3600" dirty="0"/>
                        <a:t>Width</a:t>
                      </a:r>
                    </a:p>
                  </a:txBody>
                  <a:tcPr/>
                </a:tc>
                <a:tc>
                  <a:txBody>
                    <a:bodyPr/>
                    <a:lstStyle/>
                    <a:p>
                      <a:r>
                        <a:rPr lang="en-US" sz="3600" dirty="0"/>
                        <a:t>Strength</a:t>
                      </a:r>
                    </a:p>
                  </a:txBody>
                  <a:tcPr/>
                </a:tc>
                <a:extLst>
                  <a:ext uri="{0D108BD9-81ED-4DB2-BD59-A6C34878D82A}">
                    <a16:rowId xmlns:a16="http://schemas.microsoft.com/office/drawing/2014/main" val="10000"/>
                  </a:ext>
                </a:extLst>
              </a:tr>
              <a:tr h="1001548">
                <a:tc>
                  <a:txBody>
                    <a:bodyPr/>
                    <a:lstStyle/>
                    <a:p>
                      <a:r>
                        <a:rPr lang="en-US" sz="3600" dirty="0"/>
                        <a:t>[OII] at z=6</a:t>
                      </a:r>
                    </a:p>
                  </a:txBody>
                  <a:tcPr/>
                </a:tc>
                <a:tc>
                  <a:txBody>
                    <a:bodyPr/>
                    <a:lstStyle/>
                    <a:p>
                      <a:r>
                        <a:rPr lang="en-US" sz="3600" dirty="0"/>
                        <a:t>2.61</a:t>
                      </a:r>
                    </a:p>
                  </a:txBody>
                  <a:tcPr/>
                </a:tc>
                <a:tc>
                  <a:txBody>
                    <a:bodyPr/>
                    <a:lstStyle/>
                    <a:p>
                      <a:r>
                        <a:rPr lang="en-US" sz="3600" dirty="0"/>
                        <a:t>40</a:t>
                      </a:r>
                    </a:p>
                  </a:txBody>
                  <a:tcPr/>
                </a:tc>
                <a:tc>
                  <a:txBody>
                    <a:bodyPr/>
                    <a:lstStyle/>
                    <a:p>
                      <a:r>
                        <a:rPr lang="en-US" sz="3600" dirty="0"/>
                        <a:t>7e-19</a:t>
                      </a:r>
                    </a:p>
                  </a:txBody>
                  <a:tcPr/>
                </a:tc>
                <a:extLst>
                  <a:ext uri="{0D108BD9-81ED-4DB2-BD59-A6C34878D82A}">
                    <a16:rowId xmlns:a16="http://schemas.microsoft.com/office/drawing/2014/main" val="10001"/>
                  </a:ext>
                </a:extLst>
              </a:tr>
              <a:tr h="1001548">
                <a:tc>
                  <a:txBody>
                    <a:bodyPr/>
                    <a:lstStyle/>
                    <a:p>
                      <a:r>
                        <a:rPr lang="en-US" sz="3600" dirty="0"/>
                        <a:t>CIII[</a:t>
                      </a:r>
                    </a:p>
                  </a:txBody>
                  <a:tcPr/>
                </a:tc>
                <a:tc>
                  <a:txBody>
                    <a:bodyPr/>
                    <a:lstStyle/>
                    <a:p>
                      <a:r>
                        <a:rPr lang="en-US" sz="3600" dirty="0"/>
                        <a:t>1.34</a:t>
                      </a:r>
                    </a:p>
                  </a:txBody>
                  <a:tcPr/>
                </a:tc>
                <a:tc>
                  <a:txBody>
                    <a:bodyPr/>
                    <a:lstStyle/>
                    <a:p>
                      <a:r>
                        <a:rPr lang="en-US" sz="3600" dirty="0"/>
                        <a:t>40</a:t>
                      </a:r>
                    </a:p>
                  </a:txBody>
                  <a:tcPr/>
                </a:tc>
                <a:tc>
                  <a:txBody>
                    <a:bodyPr/>
                    <a:lstStyle/>
                    <a:p>
                      <a:r>
                        <a:rPr lang="en-US" sz="3600" dirty="0"/>
                        <a:t>2.1e-18</a:t>
                      </a:r>
                    </a:p>
                  </a:txBody>
                  <a:tcPr/>
                </a:tc>
                <a:extLst>
                  <a:ext uri="{0D108BD9-81ED-4DB2-BD59-A6C34878D82A}">
                    <a16:rowId xmlns:a16="http://schemas.microsoft.com/office/drawing/2014/main" val="10002"/>
                  </a:ext>
                </a:extLst>
              </a:tr>
              <a:tr h="1001548">
                <a:tc>
                  <a:txBody>
                    <a:bodyPr/>
                    <a:lstStyle/>
                    <a:p>
                      <a:r>
                        <a:rPr lang="en-US" sz="3600" dirty="0" err="1"/>
                        <a:t>Halpha</a:t>
                      </a:r>
                      <a:r>
                        <a:rPr lang="en-US" sz="3600" baseline="0" dirty="0"/>
                        <a:t> at z=6</a:t>
                      </a:r>
                      <a:endParaRPr lang="en-US" sz="3600" dirty="0"/>
                    </a:p>
                  </a:txBody>
                  <a:tcPr/>
                </a:tc>
                <a:tc>
                  <a:txBody>
                    <a:bodyPr/>
                    <a:lstStyle/>
                    <a:p>
                      <a:r>
                        <a:rPr lang="en-US" sz="3600" dirty="0"/>
                        <a:t>4.59</a:t>
                      </a:r>
                    </a:p>
                  </a:txBody>
                  <a:tcPr/>
                </a:tc>
                <a:tc>
                  <a:txBody>
                    <a:bodyPr/>
                    <a:lstStyle/>
                    <a:p>
                      <a:r>
                        <a:rPr lang="en-US" sz="3600" dirty="0"/>
                        <a:t>40</a:t>
                      </a:r>
                    </a:p>
                  </a:txBody>
                  <a:tcPr/>
                </a:tc>
                <a:tc>
                  <a:txBody>
                    <a:bodyPr/>
                    <a:lstStyle/>
                    <a:p>
                      <a:r>
                        <a:rPr lang="en-US" sz="3600" dirty="0"/>
                        <a:t>5.2e-19</a:t>
                      </a:r>
                    </a:p>
                  </a:txBody>
                  <a:tcPr/>
                </a:tc>
                <a:extLst>
                  <a:ext uri="{0D108BD9-81ED-4DB2-BD59-A6C34878D82A}">
                    <a16:rowId xmlns:a16="http://schemas.microsoft.com/office/drawing/2014/main" val="10003"/>
                  </a:ext>
                </a:extLst>
              </a:tr>
            </a:tbl>
          </a:graphicData>
        </a:graphic>
      </p:graphicFrame>
      <p:pic>
        <p:nvPicPr>
          <p:cNvPr id="6" name="Picture 5"/>
          <p:cNvPicPr>
            <a:picLocks noChangeAspect="1"/>
          </p:cNvPicPr>
          <p:nvPr/>
        </p:nvPicPr>
        <p:blipFill>
          <a:blip r:embed="rId2"/>
          <a:stretch>
            <a:fillRect/>
          </a:stretch>
        </p:blipFill>
        <p:spPr>
          <a:xfrm>
            <a:off x="3372645" y="7128107"/>
            <a:ext cx="8819355" cy="5275864"/>
          </a:xfrm>
          <a:prstGeom prst="rect">
            <a:avLst/>
          </a:prstGeom>
          <a:ln>
            <a:noFill/>
          </a:ln>
          <a:effectLst>
            <a:outerShdw blurRad="292100" dist="139700" dir="2700000" algn="tl" rotWithShape="0">
              <a:srgbClr val="333333">
                <a:alpha val="65000"/>
              </a:srgbClr>
            </a:outerShdw>
          </a:effectLst>
        </p:spPr>
      </p:pic>
      <p:pic>
        <p:nvPicPr>
          <p:cNvPr id="7" name="Picture 6" descr="MOS_sourcespec_1.5.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01462" y="4158198"/>
            <a:ext cx="9234808" cy="747794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2373048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Emission lines ETC calculations</a:t>
            </a:r>
          </a:p>
        </p:txBody>
      </p:sp>
      <p:pic>
        <p:nvPicPr>
          <p:cNvPr id="5" name="Picture 4"/>
          <p:cNvPicPr>
            <a:picLocks noChangeAspect="1"/>
          </p:cNvPicPr>
          <p:nvPr/>
        </p:nvPicPr>
        <p:blipFill rotWithShape="1">
          <a:blip r:embed="rId2"/>
          <a:srcRect r="8702"/>
          <a:stretch/>
        </p:blipFill>
        <p:spPr>
          <a:xfrm>
            <a:off x="1248833" y="3664655"/>
            <a:ext cx="11451167" cy="4971344"/>
          </a:xfrm>
          <a:prstGeom prst="rect">
            <a:avLst/>
          </a:prstGeom>
          <a:ln>
            <a:noFill/>
          </a:ln>
          <a:effectLst>
            <a:outerShdw blurRad="292100" dist="139700" dir="2700000" algn="tl" rotWithShape="0">
              <a:srgbClr val="333333">
                <a:alpha val="65000"/>
              </a:srgbClr>
            </a:outerShdw>
          </a:effectLst>
        </p:spPr>
      </p:pic>
      <p:pic>
        <p:nvPicPr>
          <p:cNvPr id="6" name="Picture 5" descr="MOS_SNR_1.5.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11091" y="1756371"/>
            <a:ext cx="7740511" cy="1103311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2287810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itle"/>
          <p:cNvSpPr>
            <a:spLocks noGrp="1"/>
          </p:cNvSpPr>
          <p:nvPr>
            <p:ph type="title"/>
          </p:nvPr>
        </p:nvSpPr>
        <p:spPr>
          <a:prstGeom prst="rect">
            <a:avLst/>
          </a:prstGeom>
        </p:spPr>
        <p:txBody>
          <a:bodyPr>
            <a:normAutofit fontScale="90000"/>
          </a:bodyPr>
          <a:lstStyle/>
          <a:p>
            <a:pPr>
              <a:defRPr>
                <a:solidFill>
                  <a:schemeClr val="accent2">
                    <a:hueOff val="117482"/>
                    <a:satOff val="19585"/>
                    <a:lumOff val="29146"/>
                  </a:schemeClr>
                </a:solidFill>
              </a:defRPr>
            </a:pPr>
            <a:r>
              <a:rPr lang="en-US" dirty="0"/>
              <a:t>Case 1: Mid-IR spectroscopy of a Y dwarf </a:t>
            </a:r>
            <a:endParaRPr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248833" y="1964266"/>
            <a:ext cx="19309673" cy="10340623"/>
          </a:xfrm>
        </p:spPr>
        <p:txBody>
          <a:bodyPr>
            <a:normAutofit fontScale="92500"/>
          </a:bodyPr>
          <a:lstStyle/>
          <a:p>
            <a:r>
              <a:rPr lang="en-US" dirty="0"/>
              <a:t>JWST ETC documentation section:</a:t>
            </a:r>
            <a:br>
              <a:rPr lang="en-US" dirty="0"/>
            </a:br>
            <a:r>
              <a:rPr lang="en-US" dirty="0">
                <a:hlinkClick r:id="rId2"/>
              </a:rPr>
              <a:t>https://jwst-docs.stsci.edu/jwst-exposure-time-calculator-overview</a:t>
            </a:r>
            <a:br>
              <a:rPr lang="en-US" dirty="0"/>
            </a:br>
            <a:endParaRPr lang="en-US" dirty="0"/>
          </a:p>
          <a:p>
            <a:r>
              <a:rPr lang="en-US" dirty="0"/>
              <a:t>JWST ETC User Supplied Spectra</a:t>
            </a:r>
            <a:br>
              <a:rPr lang="en-US" dirty="0"/>
            </a:br>
            <a:r>
              <a:rPr lang="en-US" dirty="0">
                <a:hlinkClick r:id="rId3"/>
              </a:rPr>
              <a:t>https://jwst-docs.stsci.edu/jwst-exposure-time-calculator-overview/jwst-etc-scenes-and-sources-page-overview/jwst-etc-user-supplied-spectra</a:t>
            </a:r>
            <a:br>
              <a:rPr lang="en-US" dirty="0"/>
            </a:br>
            <a:endParaRPr lang="en-US" dirty="0"/>
          </a:p>
          <a:p>
            <a:r>
              <a:rPr lang="en-US" dirty="0"/>
              <a:t>JWST ETC overview of Calculations</a:t>
            </a:r>
            <a:br>
              <a:rPr lang="en-US" dirty="0"/>
            </a:br>
            <a:r>
              <a:rPr lang="en-US" dirty="0">
                <a:hlinkClick r:id="rId4"/>
              </a:rPr>
              <a:t>https://jwst-docs.stsci.edu/jwst-exposure-time-calculator-overview/jwst-etc-calculations-page-overview</a:t>
            </a:r>
            <a:endParaRPr lang="en-US" dirty="0"/>
          </a:p>
          <a:p>
            <a:endParaRPr lang="en-US" dirty="0"/>
          </a:p>
          <a:p>
            <a:r>
              <a:rPr lang="en-US" dirty="0"/>
              <a:t>JWST ETC to APT interface</a:t>
            </a:r>
            <a:br>
              <a:rPr lang="en-US" dirty="0"/>
            </a:br>
            <a:r>
              <a:rPr lang="en-US" dirty="0">
                <a:hlinkClick r:id="rId5"/>
              </a:rPr>
              <a:t>https://jwst-docs.stsci.edu/jwst-etc-to-apt-interface-support-information</a:t>
            </a:r>
            <a:endParaRPr lang="en-US" dirty="0"/>
          </a:p>
          <a:p>
            <a:endParaRPr lang="en-US" dirty="0"/>
          </a:p>
          <a:p>
            <a:endParaRPr lang="en-US" dirty="0"/>
          </a:p>
        </p:txBody>
      </p:sp>
      <p:sp>
        <p:nvSpPr>
          <p:cNvPr id="3" name="Title 2"/>
          <p:cNvSpPr>
            <a:spLocks noGrp="1"/>
          </p:cNvSpPr>
          <p:nvPr>
            <p:ph type="title"/>
          </p:nvPr>
        </p:nvSpPr>
        <p:spPr/>
        <p:txBody>
          <a:bodyPr/>
          <a:lstStyle/>
          <a:p>
            <a:r>
              <a:rPr lang="en-US" dirty="0"/>
              <a:t>Further reading</a:t>
            </a:r>
          </a:p>
        </p:txBody>
      </p:sp>
    </p:spTree>
    <p:extLst>
      <p:ext uri="{BB962C8B-B14F-4D97-AF65-F5344CB8AC3E}">
        <p14:creationId xmlns:p14="http://schemas.microsoft.com/office/powerpoint/2010/main" val="36440926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Slide Number"/>
          <p:cNvSpPr>
            <a:spLocks noGrp="1"/>
          </p:cNvSpPr>
          <p:nvPr>
            <p:ph type="sldNum" sz="quarter" idx="2"/>
          </p:nvPr>
        </p:nvSpPr>
        <p:spPr>
          <a:xfrm>
            <a:off x="23344124" y="12839700"/>
            <a:ext cx="339853" cy="622300"/>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sp>
        <p:nvSpPr>
          <p:cNvPr id="72" name="Body"/>
          <p:cNvSpPr>
            <a:spLocks noGrp="1"/>
          </p:cNvSpPr>
          <p:nvPr>
            <p:ph type="body" idx="1"/>
          </p:nvPr>
        </p:nvSpPr>
        <p:spPr>
          <a:prstGeom prst="rect">
            <a:avLst/>
          </a:prstGeom>
        </p:spPr>
        <p:txBody>
          <a:bodyPr/>
          <a:lstStyle/>
          <a:p>
            <a:r>
              <a:rPr lang="en-US" dirty="0">
                <a:solidFill>
                  <a:srgbClr val="CA7872"/>
                </a:solidFill>
              </a:rPr>
              <a:t>Goal:</a:t>
            </a:r>
            <a:r>
              <a:rPr lang="en-US" dirty="0"/>
              <a:t> understand whether these atmospheres are shaped by chemical disequilibrium driven by vertical transport or the formation of water clouds and constrain the object’s gravity, hence mass.</a:t>
            </a:r>
            <a:br>
              <a:rPr lang="en-US" dirty="0"/>
            </a:br>
            <a:endParaRPr lang="en-US" dirty="0"/>
          </a:p>
          <a:p>
            <a:r>
              <a:rPr lang="en-US" dirty="0">
                <a:solidFill>
                  <a:srgbClr val="CA7872"/>
                </a:solidFill>
              </a:rPr>
              <a:t>Method:</a:t>
            </a:r>
            <a:r>
              <a:rPr lang="en-US" dirty="0"/>
              <a:t> obtain low-resolution spectroscopy from 5 to 12 µm with MIRI. Broad wavelength coverage is needed to constrain temperature, gravity. </a:t>
            </a:r>
            <a:br>
              <a:rPr lang="en-US" dirty="0"/>
            </a:br>
            <a:endParaRPr lang="en-US" dirty="0"/>
          </a:p>
          <a:p>
            <a:r>
              <a:rPr lang="en-US" dirty="0"/>
              <a:t>These observations are complementary with </a:t>
            </a:r>
            <a:r>
              <a:rPr lang="en-US" dirty="0" err="1"/>
              <a:t>NIRSpec</a:t>
            </a:r>
            <a:r>
              <a:rPr lang="en-US" dirty="0"/>
              <a:t> spectroscopic observations presented in the Slit Spectroscopy Hands-On exercise.</a:t>
            </a:r>
            <a:endParaRPr dirty="0"/>
          </a:p>
        </p:txBody>
      </p:sp>
      <p:sp>
        <p:nvSpPr>
          <p:cNvPr id="73" name="Title"/>
          <p:cNvSpPr>
            <a:spLocks noGrp="1"/>
          </p:cNvSpPr>
          <p:nvPr>
            <p:ph type="title"/>
          </p:nvPr>
        </p:nvSpPr>
        <p:spPr>
          <a:xfrm>
            <a:off x="1248833" y="169333"/>
            <a:ext cx="19861389" cy="1587038"/>
          </a:xfrm>
          <a:prstGeom prst="rect">
            <a:avLst/>
          </a:prstGeom>
        </p:spPr>
        <p:txBody>
          <a:bodyPr>
            <a:normAutofit fontScale="90000"/>
          </a:bodyPr>
          <a:lstStyle/>
          <a:p>
            <a:r>
              <a:rPr lang="en-US" dirty="0"/>
              <a:t>MIRI low-resolution spectroscopy of a Y dwarf</a:t>
            </a:r>
            <a:endParaRPr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248833" y="1964266"/>
            <a:ext cx="20143611" cy="10707512"/>
          </a:xfrm>
        </p:spPr>
        <p:txBody>
          <a:bodyPr>
            <a:normAutofit fontScale="92500" lnSpcReduction="10000"/>
          </a:bodyPr>
          <a:lstStyle/>
          <a:p>
            <a:r>
              <a:rPr lang="en-US" dirty="0"/>
              <a:t>Target is </a:t>
            </a:r>
            <a:r>
              <a:rPr lang="en-US" dirty="0" err="1"/>
              <a:t>modelled</a:t>
            </a:r>
            <a:r>
              <a:rPr lang="en-US" dirty="0"/>
              <a:t> on (but not fully physically representative of) the Y Dwarf </a:t>
            </a:r>
            <a:r>
              <a:rPr lang="pl-PL" dirty="0"/>
              <a:t>WISE J035000.32-565830.2 (Kirkpatrick et al. 2012):</a:t>
            </a:r>
          </a:p>
          <a:p>
            <a:pPr lvl="1"/>
            <a:r>
              <a:rPr lang="pl-PL" dirty="0"/>
              <a:t>RA, Dec = </a:t>
            </a:r>
            <a:r>
              <a:rPr lang="mr-IN" dirty="0"/>
              <a:t>03</a:t>
            </a:r>
            <a:r>
              <a:rPr lang="en-US" dirty="0"/>
              <a:t>:</a:t>
            </a:r>
            <a:r>
              <a:rPr lang="mr-IN" dirty="0"/>
              <a:t>50</a:t>
            </a:r>
            <a:r>
              <a:rPr lang="en-US" dirty="0"/>
              <a:t>:</a:t>
            </a:r>
            <a:r>
              <a:rPr lang="mr-IN" dirty="0"/>
              <a:t>00.328</a:t>
            </a:r>
            <a:r>
              <a:rPr lang="en-US" dirty="0"/>
              <a:t>, </a:t>
            </a:r>
            <a:r>
              <a:rPr lang="mr-IN" dirty="0"/>
              <a:t>-56</a:t>
            </a:r>
            <a:r>
              <a:rPr lang="en-US" dirty="0"/>
              <a:t>:</a:t>
            </a:r>
            <a:r>
              <a:rPr lang="mr-IN" dirty="0"/>
              <a:t>58</a:t>
            </a:r>
            <a:r>
              <a:rPr lang="en-US" dirty="0"/>
              <a:t>:</a:t>
            </a:r>
            <a:r>
              <a:rPr lang="mr-IN" dirty="0"/>
              <a:t>30.23</a:t>
            </a:r>
            <a:endParaRPr lang="en-US" dirty="0"/>
          </a:p>
          <a:p>
            <a:pPr lvl="1"/>
            <a:r>
              <a:rPr lang="en-US" dirty="0"/>
              <a:t>Spectral type = Y1</a:t>
            </a:r>
          </a:p>
          <a:p>
            <a:pPr lvl="1"/>
            <a:r>
              <a:rPr lang="en-US" dirty="0"/>
              <a:t>F140W (HST/WFC3) = 22.3 ± 0.20 (</a:t>
            </a:r>
            <a:r>
              <a:rPr lang="en-US" dirty="0" err="1"/>
              <a:t>vega</a:t>
            </a:r>
            <a:r>
              <a:rPr lang="en-US" dirty="0"/>
              <a:t> mag)</a:t>
            </a:r>
            <a:br>
              <a:rPr lang="en-US" dirty="0"/>
            </a:br>
            <a:endParaRPr lang="en-US" dirty="0"/>
          </a:p>
          <a:p>
            <a:r>
              <a:rPr lang="en-US" dirty="0"/>
              <a:t>Use the above coordinates for background setting, and choose level Medium</a:t>
            </a:r>
            <a:br>
              <a:rPr lang="en-US" dirty="0"/>
            </a:br>
            <a:endParaRPr lang="en-US" dirty="0"/>
          </a:p>
          <a:p>
            <a:r>
              <a:rPr lang="en-US" dirty="0"/>
              <a:t>We use a custom uploaded spectrum in the ETC from the models of Morley et al 2014 (available online), assuming T 450K, log g of 4.7. This lists wavelength in µm, flux density in </a:t>
            </a:r>
            <a:r>
              <a:rPr lang="en-US" dirty="0" err="1"/>
              <a:t>mJy</a:t>
            </a:r>
            <a:r>
              <a:rPr lang="en-US" dirty="0"/>
              <a:t>, as required by the ETC.</a:t>
            </a:r>
            <a:br>
              <a:rPr lang="en-US" dirty="0"/>
            </a:br>
            <a:endParaRPr lang="en-US" dirty="0"/>
          </a:p>
          <a:p>
            <a:r>
              <a:rPr lang="en-US" dirty="0"/>
              <a:t>Model the dwarf as a point source</a:t>
            </a:r>
            <a:br>
              <a:rPr lang="en-US" dirty="0"/>
            </a:br>
            <a:endParaRPr lang="en-US" dirty="0"/>
          </a:p>
          <a:p>
            <a:r>
              <a:rPr lang="en-US" dirty="0" err="1"/>
              <a:t>Renormalise</a:t>
            </a:r>
            <a:r>
              <a:rPr lang="en-US" dirty="0"/>
              <a:t> the spectrum to the above magnitude</a:t>
            </a:r>
            <a:br>
              <a:rPr lang="en-US" dirty="0"/>
            </a:br>
            <a:endParaRPr lang="en-US" dirty="0"/>
          </a:p>
        </p:txBody>
      </p:sp>
      <p:sp>
        <p:nvSpPr>
          <p:cNvPr id="3" name="Title 2"/>
          <p:cNvSpPr>
            <a:spLocks noGrp="1"/>
          </p:cNvSpPr>
          <p:nvPr>
            <p:ph type="title"/>
          </p:nvPr>
        </p:nvSpPr>
        <p:spPr/>
        <p:txBody>
          <a:bodyPr/>
          <a:lstStyle/>
          <a:p>
            <a:r>
              <a:rPr lang="en-US" dirty="0"/>
              <a:t>Observational setup/ Source and Scene</a:t>
            </a:r>
          </a:p>
        </p:txBody>
      </p:sp>
    </p:spTree>
    <p:extLst>
      <p:ext uri="{BB962C8B-B14F-4D97-AF65-F5344CB8AC3E}">
        <p14:creationId xmlns:p14="http://schemas.microsoft.com/office/powerpoint/2010/main" val="368543979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248834" y="1964265"/>
            <a:ext cx="19917834" cy="10651067"/>
          </a:xfrm>
        </p:spPr>
        <p:txBody>
          <a:bodyPr>
            <a:normAutofit/>
          </a:bodyPr>
          <a:lstStyle/>
          <a:p>
            <a:r>
              <a:rPr lang="en-US" dirty="0"/>
              <a:t>Use the </a:t>
            </a:r>
            <a:r>
              <a:rPr lang="en-US" dirty="0">
                <a:solidFill>
                  <a:srgbClr val="CA7872"/>
                </a:solidFill>
              </a:rPr>
              <a:t>MIRI LRS calculation </a:t>
            </a:r>
            <a:r>
              <a:rPr lang="en-US" dirty="0"/>
              <a:t>in the “slit” setting.  This pre-selects the P750L disperser (the double prism), and the FULL array readout pattern.</a:t>
            </a:r>
            <a:br>
              <a:rPr lang="en-US" dirty="0"/>
            </a:br>
            <a:endParaRPr lang="en-US" dirty="0"/>
          </a:p>
          <a:p>
            <a:r>
              <a:rPr lang="en-US" dirty="0">
                <a:solidFill>
                  <a:srgbClr val="CA7872"/>
                </a:solidFill>
              </a:rPr>
              <a:t>Strategy:</a:t>
            </a:r>
            <a:r>
              <a:rPr lang="en-US" dirty="0"/>
              <a:t> Aperture Spectral Extraction</a:t>
            </a:r>
          </a:p>
          <a:p>
            <a:pPr lvl="1"/>
            <a:r>
              <a:rPr lang="en-US" dirty="0"/>
              <a:t>Choose sensible dimensions for the sky sample region and aperture half-height</a:t>
            </a:r>
          </a:p>
          <a:p>
            <a:pPr lvl="1"/>
            <a:r>
              <a:rPr lang="en-US" dirty="0"/>
              <a:t>Select 7.5 µm for the wavelength of interest</a:t>
            </a:r>
            <a:br>
              <a:rPr lang="en-US" dirty="0"/>
            </a:br>
            <a:endParaRPr lang="en-US" dirty="0"/>
          </a:p>
          <a:p>
            <a:r>
              <a:rPr lang="en-US" dirty="0">
                <a:solidFill>
                  <a:srgbClr val="CA7872"/>
                </a:solidFill>
              </a:rPr>
              <a:t>Configure exposure settings </a:t>
            </a:r>
            <a:r>
              <a:rPr lang="en-US" dirty="0"/>
              <a:t>to achieve a SNR ≥ 10 at the reference wavelength</a:t>
            </a:r>
          </a:p>
        </p:txBody>
      </p:sp>
      <p:sp>
        <p:nvSpPr>
          <p:cNvPr id="3" name="Title 2"/>
          <p:cNvSpPr>
            <a:spLocks noGrp="1"/>
          </p:cNvSpPr>
          <p:nvPr>
            <p:ph type="title"/>
          </p:nvPr>
        </p:nvSpPr>
        <p:spPr/>
        <p:txBody>
          <a:bodyPr/>
          <a:lstStyle/>
          <a:p>
            <a:r>
              <a:rPr lang="en-US" dirty="0"/>
              <a:t>Instrument &amp; Detector </a:t>
            </a:r>
          </a:p>
        </p:txBody>
      </p:sp>
    </p:spTree>
    <p:extLst>
      <p:ext uri="{BB962C8B-B14F-4D97-AF65-F5344CB8AC3E}">
        <p14:creationId xmlns:p14="http://schemas.microsoft.com/office/powerpoint/2010/main" val="114205341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248833" y="1964267"/>
            <a:ext cx="19309673" cy="6276622"/>
          </a:xfrm>
        </p:spPr>
        <p:txBody>
          <a:bodyPr>
            <a:normAutofit fontScale="92500" lnSpcReduction="10000"/>
          </a:bodyPr>
          <a:lstStyle/>
          <a:p>
            <a:r>
              <a:rPr lang="en-US" dirty="0">
                <a:solidFill>
                  <a:srgbClr val="CA7872"/>
                </a:solidFill>
              </a:rPr>
              <a:t>Tip 1</a:t>
            </a:r>
            <a:r>
              <a:rPr lang="en-US" dirty="0"/>
              <a:t>: the LRS standard point-source dither pattern consists of 2 </a:t>
            </a:r>
            <a:r>
              <a:rPr lang="en-US" dirty="0" err="1"/>
              <a:t>pointings</a:t>
            </a:r>
            <a:r>
              <a:rPr lang="en-US" dirty="0"/>
              <a:t> along the slit, which are combined by the pipeline. This pattern is simulated by setting “exposures per specification’ to 2</a:t>
            </a:r>
            <a:br>
              <a:rPr lang="en-US" dirty="0"/>
            </a:br>
            <a:endParaRPr lang="en-US" dirty="0"/>
          </a:p>
          <a:p>
            <a:r>
              <a:rPr lang="en-US" dirty="0">
                <a:solidFill>
                  <a:srgbClr val="CA7872"/>
                </a:solidFill>
              </a:rPr>
              <a:t>Tip 2</a:t>
            </a:r>
            <a:r>
              <a:rPr lang="en-US" dirty="0"/>
              <a:t>: you should aim for integration lengths of around ~300 s. Integrations should be &lt; 1000 s to avoid too many cosmic ray impacts.</a:t>
            </a:r>
            <a:br>
              <a:rPr lang="en-US" dirty="0"/>
            </a:br>
            <a:endParaRPr lang="en-US" dirty="0"/>
          </a:p>
          <a:p>
            <a:r>
              <a:rPr lang="en-US" dirty="0">
                <a:solidFill>
                  <a:srgbClr val="CA7872"/>
                </a:solidFill>
              </a:rPr>
              <a:t>Tip 3</a:t>
            </a:r>
            <a:r>
              <a:rPr lang="en-US" dirty="0"/>
              <a:t>: Use the “Expand “ feature to explore the SNR variation vs. groups or integrations</a:t>
            </a:r>
          </a:p>
          <a:p>
            <a:endParaRPr lang="en-US" dirty="0"/>
          </a:p>
        </p:txBody>
      </p:sp>
      <p:sp>
        <p:nvSpPr>
          <p:cNvPr id="3" name="Title 2"/>
          <p:cNvSpPr>
            <a:spLocks noGrp="1"/>
          </p:cNvSpPr>
          <p:nvPr>
            <p:ph type="title"/>
          </p:nvPr>
        </p:nvSpPr>
        <p:spPr/>
        <p:txBody>
          <a:bodyPr/>
          <a:lstStyle/>
          <a:p>
            <a:r>
              <a:rPr lang="en-US" dirty="0"/>
              <a:t>Tips</a:t>
            </a:r>
          </a:p>
        </p:txBody>
      </p:sp>
      <p:grpSp>
        <p:nvGrpSpPr>
          <p:cNvPr id="6" name="Group 5"/>
          <p:cNvGrpSpPr/>
          <p:nvPr/>
        </p:nvGrpSpPr>
        <p:grpSpPr>
          <a:xfrm>
            <a:off x="2326369" y="8664220"/>
            <a:ext cx="20533631" cy="3217333"/>
            <a:chOff x="2326369" y="8664220"/>
            <a:chExt cx="20533631" cy="3217333"/>
          </a:xfrm>
        </p:grpSpPr>
        <p:pic>
          <p:nvPicPr>
            <p:cNvPr id="4" name="Picture 3" descr="lrs_jdocs_dither.png"/>
            <p:cNvPicPr>
              <a:picLocks noChangeAspect="1"/>
            </p:cNvPicPr>
            <p:nvPr/>
          </p:nvPicPr>
          <p:blipFill rotWithShape="1">
            <a:blip r:embed="rId2">
              <a:extLst>
                <a:ext uri="{28A0092B-C50C-407E-A947-70E740481C1C}">
                  <a14:useLocalDpi xmlns:a14="http://schemas.microsoft.com/office/drawing/2010/main" val="0"/>
                </a:ext>
              </a:extLst>
            </a:blip>
            <a:srcRect t="48614"/>
            <a:stretch/>
          </p:blipFill>
          <p:spPr>
            <a:xfrm>
              <a:off x="2326369" y="8664220"/>
              <a:ext cx="18965915" cy="3217333"/>
            </a:xfrm>
            <a:prstGeom prst="rect">
              <a:avLst/>
            </a:prstGeom>
          </p:spPr>
        </p:pic>
        <p:pic>
          <p:nvPicPr>
            <p:cNvPr id="5" name="Picture 4"/>
            <p:cNvPicPr>
              <a:picLocks noChangeAspect="1"/>
            </p:cNvPicPr>
            <p:nvPr/>
          </p:nvPicPr>
          <p:blipFill>
            <a:blip r:embed="rId3"/>
            <a:stretch>
              <a:fillRect/>
            </a:stretch>
          </p:blipFill>
          <p:spPr>
            <a:xfrm>
              <a:off x="19720306" y="8664220"/>
              <a:ext cx="3139694" cy="3187265"/>
            </a:xfrm>
            <a:prstGeom prst="rect">
              <a:avLst/>
            </a:prstGeom>
          </p:spPr>
        </p:pic>
      </p:grpSp>
    </p:spTree>
    <p:extLst>
      <p:ext uri="{BB962C8B-B14F-4D97-AF65-F5344CB8AC3E}">
        <p14:creationId xmlns:p14="http://schemas.microsoft.com/office/powerpoint/2010/main" val="171076045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RS_SNR_1.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81710" y="1359278"/>
            <a:ext cx="10298290" cy="1088493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1553082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248833" y="1964266"/>
            <a:ext cx="19309673" cy="9889067"/>
          </a:xfrm>
        </p:spPr>
        <p:txBody>
          <a:bodyPr>
            <a:normAutofit fontScale="92500" lnSpcReduction="10000"/>
          </a:bodyPr>
          <a:lstStyle/>
          <a:p>
            <a:r>
              <a:rPr lang="en-US" dirty="0"/>
              <a:t>MIRI LRS requires very accurate placement of the target in the slit to achieve the best calibration. Investigate the best TA settings using the dedicated “Target Acquisition” calculation in the ETC. For best results, you should aim for </a:t>
            </a:r>
            <a:r>
              <a:rPr lang="en-US" dirty="0">
                <a:solidFill>
                  <a:srgbClr val="CA7872"/>
                </a:solidFill>
              </a:rPr>
              <a:t>SNR &gt; 20 </a:t>
            </a:r>
            <a:r>
              <a:rPr lang="en-US" dirty="0"/>
              <a:t>on the TA image.</a:t>
            </a:r>
            <a:br>
              <a:rPr lang="en-US" dirty="0"/>
            </a:br>
            <a:endParaRPr lang="en-US" dirty="0"/>
          </a:p>
          <a:p>
            <a:r>
              <a:rPr lang="en-US" dirty="0"/>
              <a:t>Instrument setup:</a:t>
            </a:r>
          </a:p>
          <a:p>
            <a:pPr lvl="1"/>
            <a:r>
              <a:rPr lang="en-US" dirty="0">
                <a:solidFill>
                  <a:srgbClr val="CA7872"/>
                </a:solidFill>
              </a:rPr>
              <a:t>TA for LRS slit, MRS and LRS slitless</a:t>
            </a:r>
          </a:p>
          <a:p>
            <a:pPr lvl="1"/>
            <a:r>
              <a:rPr lang="en-US" dirty="0"/>
              <a:t>Filter: F560W</a:t>
            </a:r>
            <a:br>
              <a:rPr lang="en-US" dirty="0"/>
            </a:br>
            <a:endParaRPr lang="en-US" dirty="0"/>
          </a:p>
          <a:p>
            <a:r>
              <a:rPr lang="en-US" dirty="0"/>
              <a:t>Choose an appropriate readout mode and number of groups from the available lists to reach SNR &gt; 20. </a:t>
            </a:r>
            <a:br>
              <a:rPr lang="en-US" dirty="0"/>
            </a:br>
            <a:endParaRPr lang="en-US" dirty="0"/>
          </a:p>
          <a:p>
            <a:r>
              <a:rPr lang="en-US" dirty="0">
                <a:solidFill>
                  <a:srgbClr val="CA7872"/>
                </a:solidFill>
              </a:rPr>
              <a:t>Conclusion: </a:t>
            </a:r>
            <a:r>
              <a:rPr lang="en-US" dirty="0"/>
              <a:t>can this target be used for TA, or should we find a nearby offset target?</a:t>
            </a:r>
          </a:p>
        </p:txBody>
      </p:sp>
      <p:sp>
        <p:nvSpPr>
          <p:cNvPr id="3" name="Title 2"/>
          <p:cNvSpPr>
            <a:spLocks noGrp="1"/>
          </p:cNvSpPr>
          <p:nvPr>
            <p:ph type="title"/>
          </p:nvPr>
        </p:nvSpPr>
        <p:spPr/>
        <p:txBody>
          <a:bodyPr/>
          <a:lstStyle/>
          <a:p>
            <a:r>
              <a:rPr lang="en-US" dirty="0"/>
              <a:t>Target Acquisition</a:t>
            </a:r>
          </a:p>
        </p:txBody>
      </p:sp>
    </p:spTree>
    <p:extLst>
      <p:ext uri="{BB962C8B-B14F-4D97-AF65-F5344CB8AC3E}">
        <p14:creationId xmlns:p14="http://schemas.microsoft.com/office/powerpoint/2010/main" val="125865508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Case 2: Multi-Object Spectroscopy of a Deep Field of Distant Galaxies</a:t>
            </a:r>
          </a:p>
        </p:txBody>
      </p:sp>
    </p:spTree>
    <p:extLst>
      <p:ext uri="{BB962C8B-B14F-4D97-AF65-F5344CB8AC3E}">
        <p14:creationId xmlns:p14="http://schemas.microsoft.com/office/powerpoint/2010/main" val="2802145958"/>
      </p:ext>
    </p:extLst>
  </p:cSld>
  <p:clrMapOvr>
    <a:masterClrMapping/>
  </p:clrMapOvr>
  <p:transition spd="med"/>
</p:sld>
</file>

<file path=ppt/theme/theme1.xml><?xml version="1.0" encoding="utf-8"?>
<a:theme xmlns:a="http://schemas.openxmlformats.org/drawingml/2006/main" name="ESA_MC">
  <a:themeElements>
    <a:clrScheme name="White">
      <a:dk1>
        <a:srgbClr val="5E5E5E"/>
      </a:dk1>
      <a:lt1>
        <a:srgbClr val="FFFFFF"/>
      </a:lt1>
      <a:dk2>
        <a:srgbClr val="FFFFFF"/>
      </a:dk2>
      <a:lt2>
        <a:srgbClr val="E9C674"/>
      </a:lt2>
      <a:accent1>
        <a:srgbClr val="3D6A80"/>
      </a:accent1>
      <a:accent2>
        <a:srgbClr val="9A762F"/>
      </a:accent2>
      <a:accent3>
        <a:srgbClr val="CA7872"/>
      </a:accent3>
      <a:accent4>
        <a:srgbClr val="929292"/>
      </a:accent4>
      <a:accent5>
        <a:srgbClr val="212121"/>
      </a:accent5>
      <a:accent6>
        <a:srgbClr val="929000"/>
      </a:accent6>
      <a:hlink>
        <a:srgbClr val="0000FF"/>
      </a:hlink>
      <a:folHlink>
        <a:srgbClr val="FF00FF"/>
      </a:folHlink>
    </a:clrScheme>
    <a:fontScheme name="White">
      <a:majorFont>
        <a:latin typeface="Avenir Roman"/>
        <a:ea typeface="Avenir Roman"/>
        <a:cs typeface="Avenir Roman"/>
      </a:majorFont>
      <a:minorFont>
        <a:latin typeface="Avenir Book"/>
        <a:ea typeface="Avenir Book"/>
        <a:cs typeface="Avenir Book"/>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2591"/>
          </a:schemeClr>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76200" cap="flat">
          <a:solidFill>
            <a:schemeClr val="accent5">
              <a:lumOff val="13067"/>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ESA_MC" id="{4796CE98-8332-414F-8347-7D6D449E6423}" vid="{3B3D3567-5074-6A4A-883E-431F7B015F25}"/>
    </a:ext>
  </a:extLst>
</a:theme>
</file>

<file path=ppt/theme/theme2.xml><?xml version="1.0" encoding="utf-8"?>
<a:theme xmlns:a="http://schemas.openxmlformats.org/drawingml/2006/main" name="White">
  <a:themeElements>
    <a:clrScheme name="White">
      <a:dk1>
        <a:srgbClr val="000000"/>
      </a:dk1>
      <a:lt1>
        <a:srgbClr val="FFFFFF"/>
      </a:lt1>
      <a:dk2>
        <a:srgbClr val="FFFFFF"/>
      </a:dk2>
      <a:lt2>
        <a:srgbClr val="E9C674"/>
      </a:lt2>
      <a:accent1>
        <a:srgbClr val="3D6A80"/>
      </a:accent1>
      <a:accent2>
        <a:srgbClr val="9A762F"/>
      </a:accent2>
      <a:accent3>
        <a:srgbClr val="CA7872"/>
      </a:accent3>
      <a:accent4>
        <a:srgbClr val="929292"/>
      </a:accent4>
      <a:accent5>
        <a:srgbClr val="212121"/>
      </a:accent5>
      <a:accent6>
        <a:srgbClr val="929000"/>
      </a:accent6>
      <a:hlink>
        <a:srgbClr val="0000FF"/>
      </a:hlink>
      <a:folHlink>
        <a:srgbClr val="FF00FF"/>
      </a:folHlink>
    </a:clrScheme>
    <a:fontScheme name="White">
      <a:majorFont>
        <a:latin typeface="Avenir Roman"/>
        <a:ea typeface="Avenir Roman"/>
        <a:cs typeface="Avenir Roman"/>
      </a:majorFont>
      <a:minorFont>
        <a:latin typeface="Avenir Book"/>
        <a:ea typeface="Avenir Book"/>
        <a:cs typeface="Avenir Book"/>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2591"/>
          </a:schemeClr>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76200" cap="flat">
          <a:solidFill>
            <a:schemeClr val="accent5">
              <a:lumOff val="13067"/>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825500" rtl="0" fontAlgn="auto" latinLnBrk="0" hangingPunct="0">
          <a:lnSpc>
            <a:spcPct val="100000"/>
          </a:lnSpc>
          <a:spcBef>
            <a:spcPts val="1000"/>
          </a:spcBef>
          <a:spcAft>
            <a:spcPts val="0"/>
          </a:spcAft>
          <a:buClrTx/>
          <a:buSzTx/>
          <a:buFontTx/>
          <a:buNone/>
          <a:tabLst/>
          <a:defRPr kumimoji="0" sz="4800" b="0" i="0" u="none" strike="noStrike" cap="none" spc="0" normalizeH="0" baseline="0">
            <a:ln>
              <a:noFill/>
            </a:ln>
            <a:solidFill>
              <a:schemeClr val="accent4">
                <a:hueOff val="-3600000"/>
                <a:lumOff val="-20194"/>
              </a:schemeClr>
            </a:solidFill>
            <a:effectLst/>
            <a:uFillTx/>
            <a:latin typeface="+mn-lt"/>
            <a:ea typeface="+mn-ea"/>
            <a:cs typeface="+mn-cs"/>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ESA_MC</Template>
  <TotalTime>15789</TotalTime>
  <Words>1308</Words>
  <Application>Microsoft Macintosh PowerPoint</Application>
  <PresentationFormat>Custom</PresentationFormat>
  <Paragraphs>108</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Avenir Book</vt:lpstr>
      <vt:lpstr>Avenir Heavy</vt:lpstr>
      <vt:lpstr>Avenir Roman</vt:lpstr>
      <vt:lpstr>Helvetica Neue</vt:lpstr>
      <vt:lpstr>Helvetica Neue Light</vt:lpstr>
      <vt:lpstr>ESA_MC</vt:lpstr>
      <vt:lpstr>ETC hands-on</vt:lpstr>
      <vt:lpstr>Case 1: Mid-IR spectroscopy of a Y dwarf </vt:lpstr>
      <vt:lpstr>MIRI low-resolution spectroscopy of a Y dwarf</vt:lpstr>
      <vt:lpstr>Observational setup/ Source and Scene</vt:lpstr>
      <vt:lpstr>Instrument &amp; Detector </vt:lpstr>
      <vt:lpstr>Tips</vt:lpstr>
      <vt:lpstr>PowerPoint Presentation</vt:lpstr>
      <vt:lpstr>Target Acquisition</vt:lpstr>
      <vt:lpstr>Case 2: Multi-Object Spectroscopy of a Deep Field of Distant Galaxies</vt:lpstr>
      <vt:lpstr>NIRSpec Multi-Object Spectroscopy of distant galaxies</vt:lpstr>
      <vt:lpstr>Exercise overview</vt:lpstr>
      <vt:lpstr>Instrument Configuration</vt:lpstr>
      <vt:lpstr>Observation strategy: Basic building block</vt:lpstr>
      <vt:lpstr>ETC Calculations </vt:lpstr>
      <vt:lpstr>ETC I: Low-resolution spectroscopy</vt:lpstr>
      <vt:lpstr>ETC I: Low-resolution spectroscopy </vt:lpstr>
      <vt:lpstr>ETC II: S/N for emission lines</vt:lpstr>
      <vt:lpstr>Emission line properties</vt:lpstr>
      <vt:lpstr>Emission lines ETC calculations</vt:lpstr>
      <vt:lpstr>Further reading</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Marco Sirianni</cp:lastModifiedBy>
  <cp:revision>40</cp:revision>
  <dcterms:modified xsi:type="dcterms:W3CDTF">2020-09-14T20:46:37Z</dcterms:modified>
</cp:coreProperties>
</file>