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2"/>
  </p:notesMasterIdLst>
  <p:sldIdLst>
    <p:sldId id="256" r:id="rId2"/>
    <p:sldId id="258" r:id="rId3"/>
    <p:sldId id="268" r:id="rId4"/>
    <p:sldId id="280" r:id="rId5"/>
    <p:sldId id="267" r:id="rId6"/>
    <p:sldId id="282" r:id="rId7"/>
    <p:sldId id="281" r:id="rId8"/>
    <p:sldId id="270" r:id="rId9"/>
    <p:sldId id="269" r:id="rId10"/>
    <p:sldId id="263" r:id="rId11"/>
    <p:sldId id="265" r:id="rId12"/>
    <p:sldId id="271" r:id="rId13"/>
    <p:sldId id="272" r:id="rId14"/>
    <p:sldId id="273" r:id="rId15"/>
    <p:sldId id="275" r:id="rId16"/>
    <p:sldId id="276" r:id="rId17"/>
    <p:sldId id="277" r:id="rId18"/>
    <p:sldId id="274" r:id="rId19"/>
    <p:sldId id="278" r:id="rId20"/>
    <p:sldId id="279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1pPr>
    <a:lvl2pPr marL="0" marR="0" indent="228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2pPr>
    <a:lvl3pPr marL="0" marR="0" indent="457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3pPr>
    <a:lvl4pPr marL="0" marR="0" indent="685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4pPr>
    <a:lvl5pPr marL="0" marR="0" indent="9144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5pPr>
    <a:lvl6pPr marL="0" marR="0" indent="11430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6pPr>
    <a:lvl7pPr marL="0" marR="0" indent="1371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7pPr>
    <a:lvl8pPr marL="0" marR="0" indent="1600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8pPr>
    <a:lvl9pPr marL="0" marR="0" indent="1828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25"/>
    <a:srgbClr val="34ED29"/>
    <a:srgbClr val="BE9846"/>
    <a:srgbClr val="F1C358"/>
    <a:srgbClr val="5F5F5F"/>
    <a:srgbClr val="41D7EE"/>
    <a:srgbClr val="33ED2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chemeClr val="accent5">
            <a:hueOff val="-8881752"/>
            <a:lumOff val="-12984"/>
          </a:schemeClr>
        </a:fontRef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E9E8"/>
          </a:solidFill>
        </a:fill>
      </a:tcStyle>
    </a:wholeTbl>
    <a:band2H>
      <a:tcTxStyle/>
      <a:tcStyle>
        <a:tcBdr/>
        <a:fill>
          <a:solidFill>
            <a:srgbClr val="F4F4F4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>
              <a:hueOff val="-3600000"/>
              <a:lumOff val="-20194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38"/>
    <p:restoredTop sz="91640"/>
  </p:normalViewPr>
  <p:slideViewPr>
    <p:cSldViewPr snapToGrid="0" snapToObjects="1">
      <p:cViewPr varScale="1">
        <p:scale>
          <a:sx n="76" d="100"/>
          <a:sy n="76" d="100"/>
        </p:scale>
        <p:origin x="688" y="224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807179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219242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85201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900382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900382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244876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870734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/>
              <a:t>ETC informs the SNR reached by a certain exposure time. APT helps visualizing the coverage with Aladdin.</a:t>
            </a:r>
          </a:p>
        </p:txBody>
      </p:sp>
    </p:spTree>
    <p:extLst>
      <p:ext uri="{BB962C8B-B14F-4D97-AF65-F5344CB8AC3E}">
        <p14:creationId xmlns:p14="http://schemas.microsoft.com/office/powerpoint/2010/main" val="13086639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899292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/>
              <a:t>Subarrays ending in "P" only use a single detector in the short wavelength channel. The other subarrays use all four short wavelength detectors; the resulting images include 4–5" gaps along the center of both axes. Note that NIRISS does not offer imager subarrays. </a:t>
            </a:r>
          </a:p>
        </p:txBody>
      </p:sp>
    </p:spTree>
    <p:extLst>
      <p:ext uri="{BB962C8B-B14F-4D97-AF65-F5344CB8AC3E}">
        <p14:creationId xmlns:p14="http://schemas.microsoft.com/office/powerpoint/2010/main" val="1926284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9" name="jwst_20170515.jpg" descr="jwst_201705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8467" y="889000"/>
            <a:ext cx="24400934" cy="13716000"/>
          </a:xfrm>
          <a:prstGeom prst="rect">
            <a:avLst/>
          </a:prstGeom>
          <a:solidFill>
            <a:srgbClr val="C49732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524933" y="4922175"/>
            <a:ext cx="15620108" cy="2693592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Off val="22769"/>
                  </a:schemeClr>
                </a:solidFill>
              </a:defRPr>
            </a:lvl1pPr>
            <a:lvl2pPr>
              <a:defRPr>
                <a:solidFill>
                  <a:schemeClr val="accent4">
                    <a:lumOff val="22769"/>
                  </a:schemeClr>
                </a:solidFill>
              </a:defRPr>
            </a:lvl2pPr>
            <a:lvl3pPr>
              <a:defRPr>
                <a:solidFill>
                  <a:schemeClr val="accent4">
                    <a:lumOff val="22769"/>
                  </a:schemeClr>
                </a:solidFill>
              </a:defRPr>
            </a:lvl3pPr>
            <a:lvl4pPr>
              <a:defRPr>
                <a:solidFill>
                  <a:schemeClr val="accent4">
                    <a:lumOff val="22769"/>
                  </a:schemeClr>
                </a:solidFill>
              </a:defRPr>
            </a:lvl4pPr>
            <a:lvl5pPr>
              <a:defRPr>
                <a:solidFill>
                  <a:schemeClr val="accent4">
                    <a:lumOff val="22769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23" name="master_class_logo_final.png" descr="master_class_logo_fi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79557" y="3278716"/>
            <a:ext cx="6539310" cy="653931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rgbClr val="91929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rgbClr val="27465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ESA JWST Master Class"/>
          <p:cNvSpPr txBox="1"/>
          <p:nvPr/>
        </p:nvSpPr>
        <p:spPr>
          <a:xfrm>
            <a:off x="519752" y="3232150"/>
            <a:ext cx="10221164" cy="134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7200">
                <a:solidFill>
                  <a:schemeClr val="accent1">
                    <a:lumOff val="-1259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</a:t>
            </a:r>
          </a:p>
        </p:txBody>
      </p:sp>
      <p:sp>
        <p:nvSpPr>
          <p:cNvPr id="29" name="ESA JWST Master Class, ESAC, Madrid Spain, 3-5 February 2020"/>
          <p:cNvSpPr txBox="1"/>
          <p:nvPr/>
        </p:nvSpPr>
        <p:spPr>
          <a:xfrm>
            <a:off x="493585" y="126110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>
                    <a:lumOff val="22769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pic>
        <p:nvPicPr>
          <p:cNvPr id="30" name="ESA_LOGO_grey.png" descr="ESA_LOGO_gre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399500" y="12515850"/>
            <a:ext cx="2247900" cy="8128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115732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09361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42031" y="256116"/>
            <a:ext cx="2910236" cy="291023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8467" y="-4234"/>
            <a:ext cx="773775" cy="13720235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1248833" y="128396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31348" y="12839700"/>
            <a:ext cx="565405" cy="62230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1248833" y="1964266"/>
            <a:ext cx="19309673" cy="9296401"/>
          </a:xfrm>
          <a:prstGeom prst="rect">
            <a:avLst/>
          </a:prstGeom>
        </p:spPr>
        <p:txBody>
          <a:bodyPr/>
          <a:lstStyle>
            <a:lvl1pPr marL="63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•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marL="127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‣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marL="190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-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marL="254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74000"/>
              <a:buChar char="★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marL="317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93000"/>
              <a:buChar char="❖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248833" y="169333"/>
            <a:ext cx="19309673" cy="1587038"/>
          </a:xfrm>
          <a:prstGeom prst="rect">
            <a:avLst/>
          </a:prstGeom>
        </p:spPr>
        <p:txBody>
          <a:bodyPr/>
          <a:lstStyle>
            <a:lvl1pPr algn="l">
              <a:defRPr sz="84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214630" y="12859965"/>
            <a:ext cx="1608957" cy="5817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458377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jwst_20170515.jpg" descr="jwst_20170515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1224" y="652726"/>
            <a:ext cx="24386448" cy="13716001"/>
          </a:xfrm>
          <a:prstGeom prst="rect">
            <a:avLst/>
          </a:prstGeom>
          <a:solidFill>
            <a:schemeClr val="accent1">
              <a:lumOff val="-12591"/>
              <a:alpha val="8345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1778000" y="4888309"/>
            <a:ext cx="20828000" cy="2693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chemeClr val="accent1">
              <a:lumOff val="-1259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chemeClr val="accent2">
              <a:lumOff val="1063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524933" y="7959592"/>
            <a:ext cx="20636013" cy="2810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solidFill>
                  <a:schemeClr val="accent5">
                    <a:hueOff val="-8881752"/>
                    <a:lumOff val="-12984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203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ransition spd="med"/>
  <p:txStyles>
    <p:title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1pPr>
      <a:lvl2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2pPr>
      <a:lvl3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3pPr>
      <a:lvl4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4pPr>
      <a:lvl5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5pPr>
      <a:lvl6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6pPr>
      <a:lvl7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7pPr>
      <a:lvl8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8pPr>
      <a:lvl9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9pPr>
    </p:titleStyle>
    <p:bodyStyle>
      <a:lvl1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1pPr>
      <a:lvl2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2pPr>
      <a:lvl3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3pPr>
      <a:lvl4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4pPr>
      <a:lvl5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5pPr>
      <a:lvl6pPr marL="0" marR="0" indent="355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6pPr>
      <a:lvl7pPr marL="0" marR="0" indent="711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7pPr>
      <a:lvl8pPr marL="0" marR="0" indent="1066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8pPr>
      <a:lvl9pPr marL="0" marR="0" indent="14224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9pPr>
    </p:bodyStyle>
    <p:other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jwst-docs.stsci.edu/mid-infrared-instrument/miri-observing-strategies/miri-imaging-recommended-strategies" TargetMode="External"/><Relationship Id="rId2" Type="http://schemas.openxmlformats.org/officeDocument/2006/relationships/hyperlink" Target="https://jwst-docs.stsci.edu/mid-infrared-instrument/miri-operations/miri-dithering/miri-imaging-ditheri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jwst-docs.stsci.edu/mid-infrared-instrument/miri-operations/miri-target-acquisition/miri-imaging-target-acquisition" TargetMode="External"/><Relationship Id="rId5" Type="http://schemas.openxmlformats.org/officeDocument/2006/relationships/hyperlink" Target="https://jwst-docs.stsci.edu/mid-infrared-instrument/miri-instrumentation/miri-detector-overview/miri-detector-subarrays%23MIRIDetectorSubarrays-Imaging" TargetMode="External"/><Relationship Id="rId4" Type="http://schemas.openxmlformats.org/officeDocument/2006/relationships/hyperlink" Target="https://jwst-docs.stsci.edu/mid-infrared-instrument/miri-observing-strategies/miri-cross-mode-recommended-strategies%23MIRICross-ModeRecommendedStrategies-MIRIbackgroundBackgroundobservationsrecommendation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jwst-docs.stsci.edu/near-infrared-camera/nircam-observing-strategies/nircam-imaging-recommended-strategies%23NIRCamImagingRecommendedStrategies-ditheringDitherpattern" TargetMode="External"/><Relationship Id="rId2" Type="http://schemas.openxmlformats.org/officeDocument/2006/relationships/hyperlink" Target="https://jwst-docs.stsci.edu/near-infrared-camera/nircam-instrumentation/nircam-detector-overview/nircam-detector-readout-patterns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jwst-docs.stsci.edu/near-infrared-camera/nircam-operations/nircam-dithers-and-mosaics" TargetMode="External"/><Relationship Id="rId5" Type="http://schemas.openxmlformats.org/officeDocument/2006/relationships/hyperlink" Target="https://jwst-docs.stsci.edu/near-infrared-camera/nircam-operations/nircam-dithers-and-mosaics/nircam-mosaics" TargetMode="External"/><Relationship Id="rId4" Type="http://schemas.openxmlformats.org/officeDocument/2006/relationships/hyperlink" Target="https://jwst-docs.stsci.edu/near-infrared-camera/nircam-instrumentation/nircam-detector-overview/nircam-detector-subarray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jwst-docs.stsci.edu/near-infrared-imager-and-slitless-spectrograph/niriss-operations/niriss-dithers/niriss-imaging-dithers" TargetMode="External"/><Relationship Id="rId2" Type="http://schemas.openxmlformats.org/officeDocument/2006/relationships/hyperlink" Target="https://jwst-docs.stsci.edu/near-infrared-imager-and-slitless-spectrograph/niriss-instrumentation/niriss-detector-overview/niriss-detector-readout-patterns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jwst-docs.stsci.edu/near-infrared-imager-and-slitless-spectrograph/niriss-observing-strategies/niriss-imaging-recommended-strategi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jwst-docs.stsci.edu/mid-infrared-instrument/miri-observing-strategies/miri-cross-mode-recommended-strategies%23MIRICross-ModeRecommendedStrategies-HowManyHowmanygroupsandintegrationsshouldIuse?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hyperlink" Target="https://jwst-docs.stsci.edu/near-infrared-camera/nircam-predicted-performance/nircam-imaging-sensitivit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sci.edu/files/live/sites/www/files/home/jwst/documentation/technical-documents/_documents/JWST-STScI-002100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"/>
          <p:cNvSpPr txBox="1">
            <a:spLocks noGrp="1"/>
          </p:cNvSpPr>
          <p:nvPr>
            <p:ph type="ctrTitle"/>
          </p:nvPr>
        </p:nvSpPr>
        <p:spPr>
          <a:xfrm>
            <a:off x="524932" y="4922175"/>
            <a:ext cx="16781985" cy="26935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Imaging: </a:t>
            </a:r>
            <a:br>
              <a:rPr lang="en-US" dirty="0"/>
            </a:br>
            <a:r>
              <a:rPr lang="en-US" dirty="0"/>
              <a:t>Strategies and Hands-On</a:t>
            </a:r>
            <a:endParaRPr dirty="0"/>
          </a:p>
        </p:txBody>
      </p:sp>
      <p:sp>
        <p:nvSpPr>
          <p:cNvPr id="67" name="Body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Macarena Garcia Marin, ESA</a:t>
            </a:r>
          </a:p>
          <a:p>
            <a:r>
              <a:rPr lang="en-US"/>
              <a:t>Tom Greene, NASA/AMES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3234242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MIRI imaging subarrays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2BEBCEF8-486D-1B4E-9169-429B412C9DFF}"/>
              </a:ext>
            </a:extLst>
          </p:cNvPr>
          <p:cNvSpPr txBox="1">
            <a:spLocks/>
          </p:cNvSpPr>
          <p:nvPr/>
        </p:nvSpPr>
        <p:spPr>
          <a:xfrm>
            <a:off x="2187885" y="1771028"/>
            <a:ext cx="19065735" cy="268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Autofit/>
          </a:bodyPr>
          <a:lstStyle>
            <a:lvl1pPr marL="63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1pPr>
            <a:lvl2pPr marL="127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‣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2pPr>
            <a:lvl3pPr marL="190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-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3pPr>
            <a:lvl4pPr marL="254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74000"/>
              <a:buFontTx/>
              <a:buChar char="★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4pPr>
            <a:lvl5pPr marL="317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93000"/>
              <a:buFontTx/>
              <a:buChar char="❖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5pPr>
            <a:lvl6pPr marL="0" marR="0" indent="3556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6pPr>
            <a:lvl7pPr marL="0" marR="0" indent="7112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7pPr>
            <a:lvl8pPr marL="0" marR="0" indent="10668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8pPr>
            <a:lvl9pPr marL="0" marR="0" indent="14224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9pPr>
          </a:lstStyle>
          <a:p>
            <a:pPr hangingPunct="1"/>
            <a:r>
              <a:rPr lang="en-US" sz="3800" dirty="0"/>
              <a:t>Four different imager subarrays with group times ranging from 0.867 to 0.085 s.</a:t>
            </a:r>
          </a:p>
          <a:p>
            <a:pPr hangingPunct="1"/>
            <a:r>
              <a:rPr lang="en-US" sz="3800" i="1" dirty="0">
                <a:solidFill>
                  <a:srgbClr val="0070C0"/>
                </a:solidFill>
              </a:rPr>
              <a:t>For MIRI use subarrays only if required for bright sources/high backgrounds, not just to image small targets.  </a:t>
            </a:r>
          </a:p>
          <a:p>
            <a:pPr marL="0" indent="0" hangingPunct="1">
              <a:buNone/>
            </a:pPr>
            <a:endParaRPr lang="en-US" sz="38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5BBC87F-EB18-F745-A701-5C21395351D1}"/>
              </a:ext>
            </a:extLst>
          </p:cNvPr>
          <p:cNvGrpSpPr/>
          <p:nvPr/>
        </p:nvGrpSpPr>
        <p:grpSpPr>
          <a:xfrm>
            <a:off x="1413809" y="4242410"/>
            <a:ext cx="9569517" cy="8336767"/>
            <a:chOff x="2649488" y="4242410"/>
            <a:chExt cx="9569517" cy="833676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65A6AB7-4411-F042-BF9A-847177E2707A}"/>
                </a:ext>
              </a:extLst>
            </p:cNvPr>
            <p:cNvGrpSpPr/>
            <p:nvPr/>
          </p:nvGrpSpPr>
          <p:grpSpPr>
            <a:xfrm>
              <a:off x="2649488" y="4242410"/>
              <a:ext cx="8481083" cy="8336767"/>
              <a:chOff x="12077422" y="4143556"/>
              <a:chExt cx="8481083" cy="8336767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2A3B73D-C426-954F-9FB3-6158EA59835F}"/>
                  </a:ext>
                </a:extLst>
              </p:cNvPr>
              <p:cNvSpPr/>
              <p:nvPr/>
            </p:nvSpPr>
            <p:spPr>
              <a:xfrm>
                <a:off x="12077422" y="4143556"/>
                <a:ext cx="8481083" cy="8336767"/>
              </a:xfrm>
              <a:prstGeom prst="rect">
                <a:avLst/>
              </a:prstGeom>
              <a:solidFill>
                <a:srgbClr val="41D7EE">
                  <a:alpha val="20000"/>
                </a:srgbClr>
              </a:solidFill>
              <a:ln w="28575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Book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A0B91A3-37E0-1E4E-89F5-060CA4305242}"/>
                  </a:ext>
                </a:extLst>
              </p:cNvPr>
              <p:cNvSpPr/>
              <p:nvPr/>
            </p:nvSpPr>
            <p:spPr>
              <a:xfrm>
                <a:off x="15817850" y="7912100"/>
                <a:ext cx="4216400" cy="4191000"/>
              </a:xfrm>
              <a:prstGeom prst="rect">
                <a:avLst/>
              </a:prstGeom>
              <a:solidFill>
                <a:srgbClr val="34ED29">
                  <a:alpha val="50196"/>
                </a:srgbClr>
              </a:solidFill>
              <a:ln w="28575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Book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6CE06A5-D37B-A94D-AEA6-6D5659653E83}"/>
                  </a:ext>
                </a:extLst>
              </p:cNvPr>
              <p:cNvSpPr/>
              <p:nvPr/>
            </p:nvSpPr>
            <p:spPr>
              <a:xfrm>
                <a:off x="15470716" y="9999133"/>
                <a:ext cx="2093383" cy="2103967"/>
              </a:xfrm>
              <a:prstGeom prst="rect">
                <a:avLst/>
              </a:prstGeom>
              <a:solidFill>
                <a:srgbClr val="00B0F0">
                  <a:alpha val="50196"/>
                </a:srgbClr>
              </a:solidFill>
              <a:ln w="28575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Book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73DDBE1-002B-914D-A533-36D4EE7B6DA7}"/>
                  </a:ext>
                </a:extLst>
              </p:cNvPr>
              <p:cNvSpPr/>
              <p:nvPr/>
            </p:nvSpPr>
            <p:spPr>
              <a:xfrm>
                <a:off x="12098867" y="4143557"/>
                <a:ext cx="1075266" cy="1122709"/>
              </a:xfrm>
              <a:prstGeom prst="rect">
                <a:avLst/>
              </a:prstGeom>
              <a:solidFill>
                <a:srgbClr val="7030A0">
                  <a:alpha val="50196"/>
                </a:srgbClr>
              </a:solidFill>
              <a:ln w="28575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Book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26296F5-B00C-514D-B49E-5B5A0DC5F110}"/>
                  </a:ext>
                </a:extLst>
              </p:cNvPr>
              <p:cNvSpPr/>
              <p:nvPr/>
            </p:nvSpPr>
            <p:spPr>
              <a:xfrm>
                <a:off x="12086166" y="5645208"/>
                <a:ext cx="518583" cy="514292"/>
              </a:xfrm>
              <a:prstGeom prst="rect">
                <a:avLst/>
              </a:prstGeom>
              <a:solidFill>
                <a:srgbClr val="002060">
                  <a:alpha val="50196"/>
                </a:srgbClr>
              </a:solidFill>
              <a:ln w="28575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Avenir Book"/>
                </a:endParaRPr>
              </a:p>
            </p:txBody>
          </p:sp>
          <p:sp>
            <p:nvSpPr>
              <p:cNvPr id="24" name="Text Placeholder 1">
                <a:extLst>
                  <a:ext uri="{FF2B5EF4-FFF2-40B4-BE49-F238E27FC236}">
                    <a16:creationId xmlns:a16="http://schemas.microsoft.com/office/drawing/2014/main" id="{8DC6FE00-B1E3-E145-B7AE-35DF0B00E0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925855" y="6385986"/>
                <a:ext cx="1276487" cy="66504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noAutofit/>
              </a:bodyPr>
              <a:lstStyle>
                <a:lvl1pPr marL="63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•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1pPr>
                <a:lvl2pPr marL="127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‣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2pPr>
                <a:lvl3pPr marL="190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-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3pPr>
                <a:lvl4pPr marL="254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74000"/>
                  <a:buFontTx/>
                  <a:buChar char="★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4pPr>
                <a:lvl5pPr marL="317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93000"/>
                  <a:buFontTx/>
                  <a:buChar char="❖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5pPr>
                <a:lvl6pPr marL="0" marR="0" indent="3556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6pPr>
                <a:lvl7pPr marL="0" marR="0" indent="7112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7pPr>
                <a:lvl8pPr marL="0" marR="0" indent="10668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8pPr>
                <a:lvl9pPr marL="0" marR="0" indent="14224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9pPr>
              </a:lstStyle>
              <a:p>
                <a:pPr marL="0" indent="0" hangingPunct="1">
                  <a:buNone/>
                </a:pPr>
                <a:r>
                  <a:rPr lang="en-US" sz="3800" b="1" dirty="0"/>
                  <a:t>FULL</a:t>
                </a:r>
              </a:p>
              <a:p>
                <a:pPr marL="0" indent="0" hangingPunct="1">
                  <a:buNone/>
                </a:pPr>
                <a:endParaRPr lang="en-US" sz="3800" b="1" dirty="0"/>
              </a:p>
            </p:txBody>
          </p:sp>
          <p:sp>
            <p:nvSpPr>
              <p:cNvPr id="25" name="Text Placeholder 1">
                <a:extLst>
                  <a:ext uri="{FF2B5EF4-FFF2-40B4-BE49-F238E27FC236}">
                    <a16:creationId xmlns:a16="http://schemas.microsoft.com/office/drawing/2014/main" id="{A6E291F7-E6C4-8C46-98A4-F5DDB60DE1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794447" y="9261632"/>
                <a:ext cx="2865360" cy="66504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noAutofit/>
              </a:bodyPr>
              <a:lstStyle>
                <a:lvl1pPr marL="63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•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1pPr>
                <a:lvl2pPr marL="127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‣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2pPr>
                <a:lvl3pPr marL="190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-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3pPr>
                <a:lvl4pPr marL="254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74000"/>
                  <a:buFontTx/>
                  <a:buChar char="★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4pPr>
                <a:lvl5pPr marL="317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93000"/>
                  <a:buFontTx/>
                  <a:buChar char="❖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5pPr>
                <a:lvl6pPr marL="0" marR="0" indent="3556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6pPr>
                <a:lvl7pPr marL="0" marR="0" indent="7112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7pPr>
                <a:lvl8pPr marL="0" marR="0" indent="10668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8pPr>
                <a:lvl9pPr marL="0" marR="0" indent="14224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9pPr>
              </a:lstStyle>
              <a:p>
                <a:pPr marL="0" indent="0" hangingPunct="1">
                  <a:buNone/>
                </a:pPr>
                <a:r>
                  <a:rPr lang="en-US" sz="3400" b="1" dirty="0"/>
                  <a:t>BRIGHTSKY</a:t>
                </a:r>
              </a:p>
              <a:p>
                <a:pPr marL="0" indent="0" hangingPunct="1">
                  <a:buNone/>
                </a:pPr>
                <a:endParaRPr lang="en-US" sz="3400" b="1" dirty="0"/>
              </a:p>
            </p:txBody>
          </p:sp>
          <p:sp>
            <p:nvSpPr>
              <p:cNvPr id="26" name="Text Placeholder 1">
                <a:extLst>
                  <a:ext uri="{FF2B5EF4-FFF2-40B4-BE49-F238E27FC236}">
                    <a16:creationId xmlns:a16="http://schemas.microsoft.com/office/drawing/2014/main" id="{37DE9956-2473-4D4B-BAB8-D2FB82B419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765023" y="10792736"/>
                <a:ext cx="2865360" cy="66504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noAutofit/>
              </a:bodyPr>
              <a:lstStyle>
                <a:lvl1pPr marL="63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•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1pPr>
                <a:lvl2pPr marL="127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‣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2pPr>
                <a:lvl3pPr marL="190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-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3pPr>
                <a:lvl4pPr marL="254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74000"/>
                  <a:buFontTx/>
                  <a:buChar char="★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4pPr>
                <a:lvl5pPr marL="317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93000"/>
                  <a:buFontTx/>
                  <a:buChar char="❖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5pPr>
                <a:lvl6pPr marL="0" marR="0" indent="3556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6pPr>
                <a:lvl7pPr marL="0" marR="0" indent="7112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7pPr>
                <a:lvl8pPr marL="0" marR="0" indent="10668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8pPr>
                <a:lvl9pPr marL="0" marR="0" indent="14224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9pPr>
              </a:lstStyle>
              <a:p>
                <a:pPr marL="0" indent="0" hangingPunct="1">
                  <a:buNone/>
                </a:pPr>
                <a:r>
                  <a:rPr lang="en-US" sz="3000" b="1" dirty="0"/>
                  <a:t>SUB256</a:t>
                </a:r>
              </a:p>
              <a:p>
                <a:pPr marL="0" indent="0" hangingPunct="1">
                  <a:buNone/>
                </a:pPr>
                <a:endParaRPr lang="en-US" sz="3000" b="1" dirty="0"/>
              </a:p>
            </p:txBody>
          </p:sp>
          <p:sp>
            <p:nvSpPr>
              <p:cNvPr id="27" name="Text Placeholder 1">
                <a:extLst>
                  <a:ext uri="{FF2B5EF4-FFF2-40B4-BE49-F238E27FC236}">
                    <a16:creationId xmlns:a16="http://schemas.microsoft.com/office/drawing/2014/main" id="{A3BA75C1-60EC-7348-BC9C-9E693BC2F5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093656" y="4548603"/>
                <a:ext cx="2865360" cy="66504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noAutofit/>
              </a:bodyPr>
              <a:lstStyle>
                <a:lvl1pPr marL="63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•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1pPr>
                <a:lvl2pPr marL="127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‣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2pPr>
                <a:lvl3pPr marL="190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-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3pPr>
                <a:lvl4pPr marL="254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74000"/>
                  <a:buFontTx/>
                  <a:buChar char="★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4pPr>
                <a:lvl5pPr marL="317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93000"/>
                  <a:buFontTx/>
                  <a:buChar char="❖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5pPr>
                <a:lvl6pPr marL="0" marR="0" indent="3556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6pPr>
                <a:lvl7pPr marL="0" marR="0" indent="7112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7pPr>
                <a:lvl8pPr marL="0" marR="0" indent="10668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8pPr>
                <a:lvl9pPr marL="0" marR="0" indent="14224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9pPr>
              </a:lstStyle>
              <a:p>
                <a:pPr marL="0" indent="0" hangingPunct="1">
                  <a:buNone/>
                </a:pPr>
                <a:r>
                  <a:rPr lang="en-US" sz="2200" b="1" dirty="0">
                    <a:solidFill>
                      <a:schemeClr val="bg1"/>
                    </a:solidFill>
                  </a:rPr>
                  <a:t>SUB128</a:t>
                </a:r>
              </a:p>
              <a:p>
                <a:pPr marL="0" indent="0" hangingPunct="1">
                  <a:buNone/>
                </a:pPr>
                <a:endParaRPr lang="en-US" sz="2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 Placeholder 1">
                <a:extLst>
                  <a:ext uri="{FF2B5EF4-FFF2-40B4-BE49-F238E27FC236}">
                    <a16:creationId xmlns:a16="http://schemas.microsoft.com/office/drawing/2014/main" id="{9D84235E-DEF3-7A4C-BCB2-3E138D4D1C9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00992" y="5754590"/>
                <a:ext cx="2865360" cy="66504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noAutofit/>
              </a:bodyPr>
              <a:lstStyle>
                <a:lvl1pPr marL="63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•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1pPr>
                <a:lvl2pPr marL="127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‣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2pPr>
                <a:lvl3pPr marL="190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125000"/>
                  <a:buFontTx/>
                  <a:buChar char="-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3pPr>
                <a:lvl4pPr marL="2540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74000"/>
                  <a:buFontTx/>
                  <a:buChar char="★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4pPr>
                <a:lvl5pPr marL="3175000" marR="0" indent="-635000" algn="l" defTabSz="825500" latinLnBrk="0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chemeClr val="accent1">
                      <a:lumOff val="-12591"/>
                    </a:schemeClr>
                  </a:buClr>
                  <a:buSzPct val="93000"/>
                  <a:buFontTx/>
                  <a:buChar char="❖"/>
                  <a:tabLst/>
                  <a:defRPr sz="4800" b="0" i="0" u="none" strike="noStrike" cap="none" spc="0" baseline="0">
                    <a:solidFill>
                      <a:schemeClr val="accent4">
                        <a:hueOff val="-3600000"/>
                        <a:lumOff val="-20194"/>
                      </a:schemeClr>
                    </a:solidFill>
                    <a:uFillTx/>
                    <a:latin typeface="+mn-lt"/>
                    <a:ea typeface="+mn-ea"/>
                    <a:cs typeface="+mn-cs"/>
                    <a:sym typeface="Avenir Book"/>
                  </a:defRPr>
                </a:lvl5pPr>
                <a:lvl6pPr marL="0" marR="0" indent="3556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6pPr>
                <a:lvl7pPr marL="0" marR="0" indent="7112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7pPr>
                <a:lvl8pPr marL="0" marR="0" indent="10668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8pPr>
                <a:lvl9pPr marL="0" marR="0" indent="1422400" algn="l" defTabSz="8255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900" b="0" i="0" u="none" strike="noStrike" cap="none" spc="0" baseline="0">
                    <a:solidFill>
                      <a:srgbClr val="D5D5D5"/>
                    </a:solidFill>
                    <a:uFillTx/>
                    <a:latin typeface="Avenir Heavy"/>
                    <a:ea typeface="Avenir Heavy"/>
                    <a:cs typeface="Avenir Heavy"/>
                    <a:sym typeface="Avenir Heavy"/>
                  </a:defRPr>
                </a:lvl9pPr>
              </a:lstStyle>
              <a:p>
                <a:pPr marL="0" indent="0" hangingPunct="1">
                  <a:buNone/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64</a:t>
                </a:r>
              </a:p>
              <a:p>
                <a:pPr marL="0" indent="0" hangingPunct="1">
                  <a:buNone/>
                </a:pP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599CD51-FD98-6244-8A3F-B7D1686E6B06}"/>
                </a:ext>
              </a:extLst>
            </p:cNvPr>
            <p:cNvCxnSpPr/>
            <p:nvPr/>
          </p:nvCxnSpPr>
          <p:spPr>
            <a:xfrm>
              <a:off x="11392930" y="4242410"/>
              <a:ext cx="0" cy="8336767"/>
            </a:xfrm>
            <a:prstGeom prst="straightConnector1">
              <a:avLst/>
            </a:prstGeom>
            <a:noFill/>
            <a:ln w="76200" cap="flat">
              <a:solidFill>
                <a:schemeClr val="accent5">
                  <a:lumMod val="50000"/>
                  <a:lumOff val="50000"/>
                </a:schemeClr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2" name="Text Placeholder 1">
              <a:extLst>
                <a:ext uri="{FF2B5EF4-FFF2-40B4-BE49-F238E27FC236}">
                  <a16:creationId xmlns:a16="http://schemas.microsoft.com/office/drawing/2014/main" id="{8F5755CE-29CE-F246-8B23-94A27F37DE28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10642797" y="7396005"/>
              <a:ext cx="2487374" cy="66504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50800" tIns="50800" rIns="50800" bIns="50800">
              <a:noAutofit/>
            </a:bodyPr>
            <a:lstStyle>
              <a:lvl1pPr marL="635000" marR="0" indent="-635000" algn="l" defTabSz="825500" latinLnBrk="0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>
                    <a:lumOff val="-12591"/>
                  </a:schemeClr>
                </a:buClr>
                <a:buSzPct val="125000"/>
                <a:buFontTx/>
                <a:buChar char="•"/>
                <a:tabLst/>
                <a:defRPr sz="4800" b="0" i="0" u="none" strike="noStrike" cap="none" spc="0" baseline="0">
                  <a:solidFill>
                    <a:schemeClr val="accent4">
                      <a:hueOff val="-3600000"/>
                      <a:lumOff val="-20194"/>
                    </a:schemeClr>
                  </a:solidFill>
                  <a:uFillTx/>
                  <a:latin typeface="+mn-lt"/>
                  <a:ea typeface="+mn-ea"/>
                  <a:cs typeface="+mn-cs"/>
                  <a:sym typeface="Avenir Book"/>
                </a:defRPr>
              </a:lvl1pPr>
              <a:lvl2pPr marL="1270000" marR="0" indent="-635000" algn="l" defTabSz="825500" latinLnBrk="0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>
                    <a:lumOff val="-12591"/>
                  </a:schemeClr>
                </a:buClr>
                <a:buSzPct val="125000"/>
                <a:buFontTx/>
                <a:buChar char="‣"/>
                <a:tabLst/>
                <a:defRPr sz="4800" b="0" i="0" u="none" strike="noStrike" cap="none" spc="0" baseline="0">
                  <a:solidFill>
                    <a:schemeClr val="accent4">
                      <a:hueOff val="-3600000"/>
                      <a:lumOff val="-20194"/>
                    </a:schemeClr>
                  </a:solidFill>
                  <a:uFillTx/>
                  <a:latin typeface="+mn-lt"/>
                  <a:ea typeface="+mn-ea"/>
                  <a:cs typeface="+mn-cs"/>
                  <a:sym typeface="Avenir Book"/>
                </a:defRPr>
              </a:lvl2pPr>
              <a:lvl3pPr marL="1905000" marR="0" indent="-635000" algn="l" defTabSz="825500" latinLnBrk="0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>
                    <a:lumOff val="-12591"/>
                  </a:schemeClr>
                </a:buClr>
                <a:buSzPct val="125000"/>
                <a:buFontTx/>
                <a:buChar char="-"/>
                <a:tabLst/>
                <a:defRPr sz="4800" b="0" i="0" u="none" strike="noStrike" cap="none" spc="0" baseline="0">
                  <a:solidFill>
                    <a:schemeClr val="accent4">
                      <a:hueOff val="-3600000"/>
                      <a:lumOff val="-20194"/>
                    </a:schemeClr>
                  </a:solidFill>
                  <a:uFillTx/>
                  <a:latin typeface="+mn-lt"/>
                  <a:ea typeface="+mn-ea"/>
                  <a:cs typeface="+mn-cs"/>
                  <a:sym typeface="Avenir Book"/>
                </a:defRPr>
              </a:lvl3pPr>
              <a:lvl4pPr marL="2540000" marR="0" indent="-635000" algn="l" defTabSz="825500" latinLnBrk="0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>
                    <a:lumOff val="-12591"/>
                  </a:schemeClr>
                </a:buClr>
                <a:buSzPct val="74000"/>
                <a:buFontTx/>
                <a:buChar char="★"/>
                <a:tabLst/>
                <a:defRPr sz="4800" b="0" i="0" u="none" strike="noStrike" cap="none" spc="0" baseline="0">
                  <a:solidFill>
                    <a:schemeClr val="accent4">
                      <a:hueOff val="-3600000"/>
                      <a:lumOff val="-20194"/>
                    </a:schemeClr>
                  </a:solidFill>
                  <a:uFillTx/>
                  <a:latin typeface="+mn-lt"/>
                  <a:ea typeface="+mn-ea"/>
                  <a:cs typeface="+mn-cs"/>
                  <a:sym typeface="Avenir Book"/>
                </a:defRPr>
              </a:lvl4pPr>
              <a:lvl5pPr marL="3175000" marR="0" indent="-635000" algn="l" defTabSz="825500" latinLnBrk="0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>
                    <a:lumOff val="-12591"/>
                  </a:schemeClr>
                </a:buClr>
                <a:buSzPct val="93000"/>
                <a:buFontTx/>
                <a:buChar char="❖"/>
                <a:tabLst/>
                <a:defRPr sz="4800" b="0" i="0" u="none" strike="noStrike" cap="none" spc="0" baseline="0">
                  <a:solidFill>
                    <a:schemeClr val="accent4">
                      <a:hueOff val="-3600000"/>
                      <a:lumOff val="-20194"/>
                    </a:schemeClr>
                  </a:solidFill>
                  <a:uFillTx/>
                  <a:latin typeface="+mn-lt"/>
                  <a:ea typeface="+mn-ea"/>
                  <a:cs typeface="+mn-cs"/>
                  <a:sym typeface="Avenir Book"/>
                </a:defRPr>
              </a:lvl5pPr>
              <a:lvl6pPr marL="0" marR="0" indent="355600" algn="l" defTabSz="8255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900" b="0" i="0" u="none" strike="noStrike" cap="none" spc="0" baseline="0">
                  <a:solidFill>
                    <a:srgbClr val="D5D5D5"/>
                  </a:solidFill>
                  <a:uFillTx/>
                  <a:latin typeface="Avenir Heavy"/>
                  <a:ea typeface="Avenir Heavy"/>
                  <a:cs typeface="Avenir Heavy"/>
                  <a:sym typeface="Avenir Heavy"/>
                </a:defRPr>
              </a:lvl6pPr>
              <a:lvl7pPr marL="0" marR="0" indent="711200" algn="l" defTabSz="8255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900" b="0" i="0" u="none" strike="noStrike" cap="none" spc="0" baseline="0">
                  <a:solidFill>
                    <a:srgbClr val="D5D5D5"/>
                  </a:solidFill>
                  <a:uFillTx/>
                  <a:latin typeface="Avenir Heavy"/>
                  <a:ea typeface="Avenir Heavy"/>
                  <a:cs typeface="Avenir Heavy"/>
                  <a:sym typeface="Avenir Heavy"/>
                </a:defRPr>
              </a:lvl7pPr>
              <a:lvl8pPr marL="0" marR="0" indent="1066800" algn="l" defTabSz="8255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900" b="0" i="0" u="none" strike="noStrike" cap="none" spc="0" baseline="0">
                  <a:solidFill>
                    <a:srgbClr val="D5D5D5"/>
                  </a:solidFill>
                  <a:uFillTx/>
                  <a:latin typeface="Avenir Heavy"/>
                  <a:ea typeface="Avenir Heavy"/>
                  <a:cs typeface="Avenir Heavy"/>
                  <a:sym typeface="Avenir Heavy"/>
                </a:defRPr>
              </a:lvl8pPr>
              <a:lvl9pPr marL="0" marR="0" indent="1422400" algn="l" defTabSz="8255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900" b="0" i="0" u="none" strike="noStrike" cap="none" spc="0" baseline="0">
                  <a:solidFill>
                    <a:srgbClr val="D5D5D5"/>
                  </a:solidFill>
                  <a:uFillTx/>
                  <a:latin typeface="Avenir Heavy"/>
                  <a:ea typeface="Avenir Heavy"/>
                  <a:cs typeface="Avenir Heavy"/>
                  <a:sym typeface="Avenir Heavy"/>
                </a:defRPr>
              </a:lvl9pPr>
            </a:lstStyle>
            <a:p>
              <a:pPr marL="0" indent="0" hangingPunct="1">
                <a:buNone/>
              </a:pPr>
              <a:r>
                <a:rPr lang="en-US" sz="3800" b="1" dirty="0"/>
                <a:t>112.6”</a:t>
              </a:r>
            </a:p>
            <a:p>
              <a:pPr marL="0" indent="0" hangingPunct="1">
                <a:buNone/>
              </a:pPr>
              <a:endParaRPr lang="en-US" sz="3800" b="1" dirty="0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1225A954-475A-8C41-9BBF-1AAA687CA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1561" y="5365120"/>
            <a:ext cx="12855299" cy="4462659"/>
          </a:xfrm>
          <a:prstGeom prst="rect">
            <a:avLst/>
          </a:prstGeom>
        </p:spPr>
      </p:pic>
      <p:sp>
        <p:nvSpPr>
          <p:cNvPr id="35" name="Text Placeholder 1">
            <a:extLst>
              <a:ext uri="{FF2B5EF4-FFF2-40B4-BE49-F238E27FC236}">
                <a16:creationId xmlns:a16="http://schemas.microsoft.com/office/drawing/2014/main" id="{0D3A5793-5BC9-0D43-AF5C-E25091CCAC94}"/>
              </a:ext>
            </a:extLst>
          </p:cNvPr>
          <p:cNvSpPr txBox="1">
            <a:spLocks/>
          </p:cNvSpPr>
          <p:nvPr/>
        </p:nvSpPr>
        <p:spPr>
          <a:xfrm>
            <a:off x="12616910" y="4514503"/>
            <a:ext cx="10663483" cy="1086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Autofit/>
          </a:bodyPr>
          <a:lstStyle>
            <a:lvl1pPr marL="63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1pPr>
            <a:lvl2pPr marL="127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‣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2pPr>
            <a:lvl3pPr marL="190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-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3pPr>
            <a:lvl4pPr marL="254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74000"/>
              <a:buFontTx/>
              <a:buChar char="★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4pPr>
            <a:lvl5pPr marL="317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93000"/>
              <a:buFontTx/>
              <a:buChar char="❖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5pPr>
            <a:lvl6pPr marL="0" marR="0" indent="3556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6pPr>
            <a:lvl7pPr marL="0" marR="0" indent="7112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7pPr>
            <a:lvl8pPr marL="0" marR="0" indent="10668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8pPr>
            <a:lvl9pPr marL="0" marR="0" indent="14224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9pPr>
          </a:lstStyle>
          <a:p>
            <a:pPr marL="0" indent="0" hangingPunct="1">
              <a:buNone/>
            </a:pPr>
            <a:endParaRPr lang="en-US" sz="3800" dirty="0"/>
          </a:p>
        </p:txBody>
      </p:sp>
      <p:sp>
        <p:nvSpPr>
          <p:cNvPr id="37" name="Text Placeholder 1">
            <a:extLst>
              <a:ext uri="{FF2B5EF4-FFF2-40B4-BE49-F238E27FC236}">
                <a16:creationId xmlns:a16="http://schemas.microsoft.com/office/drawing/2014/main" id="{3B3F6B1E-0A58-A84E-9DDC-3ED605FB97EA}"/>
              </a:ext>
            </a:extLst>
          </p:cNvPr>
          <p:cNvSpPr txBox="1">
            <a:spLocks/>
          </p:cNvSpPr>
          <p:nvPr/>
        </p:nvSpPr>
        <p:spPr>
          <a:xfrm>
            <a:off x="11281561" y="9884028"/>
            <a:ext cx="12632873" cy="199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Autofit/>
          </a:bodyPr>
          <a:lstStyle>
            <a:lvl1pPr marL="63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1pPr>
            <a:lvl2pPr marL="127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‣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2pPr>
            <a:lvl3pPr marL="190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-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3pPr>
            <a:lvl4pPr marL="254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74000"/>
              <a:buFontTx/>
              <a:buChar char="★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4pPr>
            <a:lvl5pPr marL="317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93000"/>
              <a:buFontTx/>
              <a:buChar char="❖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5pPr>
            <a:lvl6pPr marL="0" marR="0" indent="3556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6pPr>
            <a:lvl7pPr marL="0" marR="0" indent="7112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7pPr>
            <a:lvl8pPr marL="0" marR="0" indent="10668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8pPr>
            <a:lvl9pPr marL="0" marR="0" indent="14224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9pPr>
          </a:lstStyle>
          <a:p>
            <a:pPr marL="0" indent="0" hangingPunct="1">
              <a:buNone/>
            </a:pPr>
            <a:r>
              <a:rPr lang="en-US" sz="3000" b="1" i="1" dirty="0"/>
              <a:t>Remember the group time (i.e. APT and ETC parameters) and frame time is the same for MIRI.</a:t>
            </a:r>
          </a:p>
        </p:txBody>
      </p:sp>
    </p:spTree>
    <p:extLst>
      <p:ext uri="{BB962C8B-B14F-4D97-AF65-F5344CB8AC3E}">
        <p14:creationId xmlns:p14="http://schemas.microsoft.com/office/powerpoint/2010/main" val="251326930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NIRCam</a:t>
            </a:r>
            <a:r>
              <a:rPr lang="en-US" dirty="0"/>
              <a:t> imaging subarrays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2BEBCEF8-486D-1B4E-9169-429B412C9DFF}"/>
              </a:ext>
            </a:extLst>
          </p:cNvPr>
          <p:cNvSpPr txBox="1">
            <a:spLocks/>
          </p:cNvSpPr>
          <p:nvPr/>
        </p:nvSpPr>
        <p:spPr>
          <a:xfrm>
            <a:off x="1372403" y="1911623"/>
            <a:ext cx="20255172" cy="268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Autofit/>
          </a:bodyPr>
          <a:lstStyle>
            <a:lvl1pPr marL="63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1pPr>
            <a:lvl2pPr marL="127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‣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2pPr>
            <a:lvl3pPr marL="190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-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3pPr>
            <a:lvl4pPr marL="254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74000"/>
              <a:buFontTx/>
              <a:buChar char="★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4pPr>
            <a:lvl5pPr marL="317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93000"/>
              <a:buFontTx/>
              <a:buChar char="❖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5pPr>
            <a:lvl6pPr marL="0" marR="0" indent="3556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6pPr>
            <a:lvl7pPr marL="0" marR="0" indent="7112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7pPr>
            <a:lvl8pPr marL="0" marR="0" indent="10668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8pPr>
            <a:lvl9pPr marL="0" marR="0" indent="14224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9pPr>
          </a:lstStyle>
          <a:p>
            <a:pPr hangingPunct="1"/>
            <a:r>
              <a:rPr lang="en-US" sz="3800" dirty="0"/>
              <a:t>All defined in module B. Subarrays ending in "P" only use a single detector in the short wavelength channel. The other subarrays are read in all 5 detectors of the module. The resulting images include 4–5" gaps along the center of both axes.</a:t>
            </a:r>
          </a:p>
          <a:p>
            <a:pPr marL="0" indent="0" hangingPunct="1">
              <a:buNone/>
            </a:pPr>
            <a:endParaRPr lang="en-US" sz="3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208B0C-1C85-C344-BAF4-219D87A975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"/>
          <a:stretch/>
        </p:blipFill>
        <p:spPr>
          <a:xfrm>
            <a:off x="10504662" y="4257594"/>
            <a:ext cx="13253746" cy="661857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5FE9231-7B10-A148-859D-B8A54D5F90F1}"/>
              </a:ext>
            </a:extLst>
          </p:cNvPr>
          <p:cNvGrpSpPr/>
          <p:nvPr/>
        </p:nvGrpSpPr>
        <p:grpSpPr>
          <a:xfrm>
            <a:off x="1026345" y="4735149"/>
            <a:ext cx="8873105" cy="7826965"/>
            <a:chOff x="2187886" y="4735149"/>
            <a:chExt cx="8873105" cy="78269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BA104C7-439F-024D-A38C-5971B130C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7886" y="4778688"/>
              <a:ext cx="8873105" cy="7783426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CFD5924-537F-174E-973D-26285919E351}"/>
                </a:ext>
              </a:extLst>
            </p:cNvPr>
            <p:cNvSpPr/>
            <p:nvPr/>
          </p:nvSpPr>
          <p:spPr>
            <a:xfrm>
              <a:off x="5312227" y="7097486"/>
              <a:ext cx="1132115" cy="326571"/>
            </a:xfrm>
            <a:prstGeom prst="rect">
              <a:avLst/>
            </a:prstGeom>
            <a:solidFill>
              <a:srgbClr val="FFFF00">
                <a:alpha val="32157"/>
              </a:srgbClr>
            </a:solidFill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2A75D96-3898-A840-99A9-A4CF1F49444F}"/>
                </a:ext>
              </a:extLst>
            </p:cNvPr>
            <p:cNvSpPr/>
            <p:nvPr/>
          </p:nvSpPr>
          <p:spPr>
            <a:xfrm>
              <a:off x="8926287" y="4735149"/>
              <a:ext cx="1328058" cy="359369"/>
            </a:xfrm>
            <a:prstGeom prst="rect">
              <a:avLst/>
            </a:prstGeom>
            <a:solidFill>
              <a:srgbClr val="FFFF00">
                <a:alpha val="32157"/>
              </a:srgbClr>
            </a:solidFill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endParaRPr>
            </a:p>
          </p:txBody>
        </p:sp>
      </p:grp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E08B7D00-E027-0A41-AF01-1A0604C0F560}"/>
              </a:ext>
            </a:extLst>
          </p:cNvPr>
          <p:cNvSpPr txBox="1">
            <a:spLocks/>
          </p:cNvSpPr>
          <p:nvPr/>
        </p:nvSpPr>
        <p:spPr>
          <a:xfrm>
            <a:off x="10504662" y="10876166"/>
            <a:ext cx="13253746" cy="199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Autofit/>
          </a:bodyPr>
          <a:lstStyle>
            <a:lvl1pPr marL="63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1pPr>
            <a:lvl2pPr marL="127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‣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2pPr>
            <a:lvl3pPr marL="190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-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3pPr>
            <a:lvl4pPr marL="254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74000"/>
              <a:buFontTx/>
              <a:buChar char="★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4pPr>
            <a:lvl5pPr marL="317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93000"/>
              <a:buFontTx/>
              <a:buChar char="❖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5pPr>
            <a:lvl6pPr marL="0" marR="0" indent="3556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6pPr>
            <a:lvl7pPr marL="0" marR="0" indent="7112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7pPr>
            <a:lvl8pPr marL="0" marR="0" indent="10668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8pPr>
            <a:lvl9pPr marL="0" marR="0" indent="14224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9pPr>
          </a:lstStyle>
          <a:p>
            <a:pPr marL="0" indent="0" hangingPunct="1">
              <a:buNone/>
            </a:pPr>
            <a:r>
              <a:rPr lang="en-US" sz="3000" b="1" i="1" dirty="0"/>
              <a:t>Remember the group time (i.e. APT and ETC parameters) will depend not only on the frame time, but on other detector parameters. It will change with the readout mode.</a:t>
            </a:r>
          </a:p>
        </p:txBody>
      </p:sp>
    </p:spTree>
    <p:extLst>
      <p:ext uri="{BB962C8B-B14F-4D97-AF65-F5344CB8AC3E}">
        <p14:creationId xmlns:p14="http://schemas.microsoft.com/office/powerpoint/2010/main" val="3926220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72" name="Body"/>
          <p:cNvSpPr>
            <a:spLocks noGrp="1"/>
          </p:cNvSpPr>
          <p:nvPr>
            <p:ph type="body" idx="1"/>
          </p:nvPr>
        </p:nvSpPr>
        <p:spPr>
          <a:xfrm>
            <a:off x="1146842" y="2209799"/>
            <a:ext cx="20573199" cy="92964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Is generally not required for imaging observations, as the blind pointing ability of the telescope (0.10” is expected, 1-</a:t>
            </a:r>
            <a:r>
              <a:rPr lang="el-GR" dirty="0"/>
              <a:t>σ </a:t>
            </a:r>
            <a:r>
              <a:rPr lang="en-US" dirty="0"/>
              <a:t>error, per axis ) is sufficiently accurate to center the target in the imager field or subarray. For the special case of high precision photometry of bright sources, TA may be desired.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		</a:t>
            </a:r>
            <a:r>
              <a:rPr lang="en-US" b="1" i="1" dirty="0">
                <a:solidFill>
                  <a:srgbClr val="0070C0"/>
                </a:solidFill>
              </a:rPr>
              <a:t>Imaging TA is currently not supported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MIRI might offer imaging TA in cycle 2 (mostly for the small subarrays).</a:t>
            </a:r>
          </a:p>
          <a:p>
            <a:pPr marL="0" indent="0">
              <a:buNone/>
            </a:pPr>
            <a:endParaRPr dirty="0"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Target acquisition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848850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72" name="Body"/>
          <p:cNvSpPr>
            <a:spLocks noGrp="1"/>
          </p:cNvSpPr>
          <p:nvPr>
            <p:ph type="body" idx="1"/>
          </p:nvPr>
        </p:nvSpPr>
        <p:spPr>
          <a:xfrm>
            <a:off x="1905400" y="2522856"/>
            <a:ext cx="20573199" cy="9296401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Dithering is highly recommended in all imaging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70C0"/>
                </a:solidFill>
              </a:rPr>
              <a:t>observations:</a:t>
            </a:r>
          </a:p>
          <a:p>
            <a:pPr lvl="1"/>
            <a:r>
              <a:rPr lang="en-US" dirty="0"/>
              <a:t>It allows good PSF sampling—this is mostly relevant when using the F560W filter in MIRI (Nyquist sampled at longer wavelengths), and for most </a:t>
            </a:r>
            <a:r>
              <a:rPr lang="en-US" dirty="0" err="1"/>
              <a:t>NIRCam</a:t>
            </a:r>
            <a:r>
              <a:rPr lang="en-US" dirty="0"/>
              <a:t> and NIRISS filters.</a:t>
            </a:r>
          </a:p>
          <a:p>
            <a:pPr lvl="1"/>
            <a:r>
              <a:rPr lang="en-US" dirty="0"/>
              <a:t>It minimizes detector cosmetics and defects</a:t>
            </a:r>
          </a:p>
          <a:p>
            <a:pPr lvl="1"/>
            <a:r>
              <a:rPr lang="en-US" dirty="0"/>
              <a:t>It makes possible accurate background measurements for point sources, and at longer (MIRI) wavelengths permits tracking of potential telescope thermal emission variations.</a:t>
            </a:r>
          </a:p>
          <a:p>
            <a:pPr lvl="1"/>
            <a:r>
              <a:rPr lang="en-US" dirty="0"/>
              <a:t>It mitigates the impact of bad pixels.</a:t>
            </a:r>
          </a:p>
          <a:p>
            <a:pPr lvl="1"/>
            <a:r>
              <a:rPr lang="en-US" dirty="0"/>
              <a:t>It allows tracking detector drifts.</a:t>
            </a:r>
          </a:p>
          <a:p>
            <a:pPr marL="635000" lvl="1" indent="0">
              <a:buNone/>
            </a:pPr>
            <a:endParaRPr lang="en-US" dirty="0"/>
          </a:p>
          <a:p>
            <a:r>
              <a:rPr lang="en-US" i="1" dirty="0">
                <a:solidFill>
                  <a:srgbClr val="0070C0"/>
                </a:solidFill>
              </a:rPr>
              <a:t>In </a:t>
            </a:r>
            <a:r>
              <a:rPr lang="en-US" i="1" dirty="0" err="1">
                <a:solidFill>
                  <a:srgbClr val="0070C0"/>
                </a:solidFill>
              </a:rPr>
              <a:t>NIRCam</a:t>
            </a:r>
            <a:r>
              <a:rPr lang="en-US" i="1" dirty="0">
                <a:solidFill>
                  <a:srgbClr val="0070C0"/>
                </a:solidFill>
              </a:rPr>
              <a:t> larger primary dithers are useful to fill gaps in sky coverage. Smaller subpixel dithers are optimized to improve sampling in stacked images. </a:t>
            </a:r>
          </a:p>
          <a:p>
            <a:r>
              <a:rPr lang="en-US" i="1" dirty="0">
                <a:solidFill>
                  <a:srgbClr val="0070C0"/>
                </a:solidFill>
              </a:rPr>
              <a:t>Dedicated dithers for </a:t>
            </a:r>
            <a:r>
              <a:rPr lang="en-US" i="1" dirty="0" err="1">
                <a:solidFill>
                  <a:srgbClr val="0070C0"/>
                </a:solidFill>
              </a:rPr>
              <a:t>NIRCam</a:t>
            </a:r>
            <a:r>
              <a:rPr lang="en-US" i="1" dirty="0">
                <a:solidFill>
                  <a:srgbClr val="0070C0"/>
                </a:solidFill>
              </a:rPr>
              <a:t>/NIRISS parallel observations.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Dithering</a:t>
            </a:r>
            <a:endParaRPr dirty="0"/>
          </a:p>
        </p:txBody>
      </p:sp>
      <p:sp>
        <p:nvSpPr>
          <p:cNvPr id="6" name="5-Point Star 5">
            <a:extLst>
              <a:ext uri="{FF2B5EF4-FFF2-40B4-BE49-F238E27FC236}">
                <a16:creationId xmlns:a16="http://schemas.microsoft.com/office/drawing/2014/main" id="{64597288-933C-4B45-91A0-AD4975DC11CE}"/>
              </a:ext>
            </a:extLst>
          </p:cNvPr>
          <p:cNvSpPr/>
          <p:nvPr/>
        </p:nvSpPr>
        <p:spPr>
          <a:xfrm>
            <a:off x="16403218" y="982343"/>
            <a:ext cx="914400" cy="914400"/>
          </a:xfrm>
          <a:prstGeom prst="star5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62D49ECF-179A-7E49-BF67-D20F90E843C6}"/>
              </a:ext>
            </a:extLst>
          </p:cNvPr>
          <p:cNvSpPr/>
          <p:nvPr/>
        </p:nvSpPr>
        <p:spPr>
          <a:xfrm>
            <a:off x="15750073" y="531432"/>
            <a:ext cx="1903445" cy="1851052"/>
          </a:xfrm>
          <a:prstGeom prst="frame">
            <a:avLst>
              <a:gd name="adj1" fmla="val 3427"/>
            </a:avLst>
          </a:prstGeom>
          <a:solidFill>
            <a:schemeClr val="accent1">
              <a:lumOff val="-12591"/>
            </a:schemeClr>
          </a:solidFill>
          <a:ln w="3175" cap="flat">
            <a:solidFill>
              <a:srgbClr val="00B0F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499C6102-71EE-B44C-90C8-AD68BF68B61A}"/>
              </a:ext>
            </a:extLst>
          </p:cNvPr>
          <p:cNvSpPr/>
          <p:nvPr/>
        </p:nvSpPr>
        <p:spPr>
          <a:xfrm>
            <a:off x="16054872" y="313061"/>
            <a:ext cx="1903445" cy="1851052"/>
          </a:xfrm>
          <a:prstGeom prst="frame">
            <a:avLst>
              <a:gd name="adj1" fmla="val 3427"/>
            </a:avLst>
          </a:prstGeom>
          <a:solidFill>
            <a:schemeClr val="accent1">
              <a:lumOff val="-12591"/>
            </a:schemeClr>
          </a:solidFill>
          <a:ln w="3175" cap="flat">
            <a:solidFill>
              <a:srgbClr val="00B0F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71D4EF0F-759E-274E-99DE-DCFB3FD263DF}"/>
              </a:ext>
            </a:extLst>
          </p:cNvPr>
          <p:cNvSpPr/>
          <p:nvPr/>
        </p:nvSpPr>
        <p:spPr>
          <a:xfrm>
            <a:off x="15902472" y="830845"/>
            <a:ext cx="1903445" cy="1851052"/>
          </a:xfrm>
          <a:prstGeom prst="frame">
            <a:avLst>
              <a:gd name="adj1" fmla="val 3427"/>
            </a:avLst>
          </a:prstGeom>
          <a:solidFill>
            <a:schemeClr val="accent1">
              <a:lumOff val="-12591"/>
            </a:schemeClr>
          </a:solidFill>
          <a:ln w="3175" cap="flat">
            <a:solidFill>
              <a:srgbClr val="00B0F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13" name="Frame 12">
            <a:extLst>
              <a:ext uri="{FF2B5EF4-FFF2-40B4-BE49-F238E27FC236}">
                <a16:creationId xmlns:a16="http://schemas.microsoft.com/office/drawing/2014/main" id="{6C34090F-7877-774E-A7D0-938582077B9D}"/>
              </a:ext>
            </a:extLst>
          </p:cNvPr>
          <p:cNvSpPr/>
          <p:nvPr/>
        </p:nvSpPr>
        <p:spPr>
          <a:xfrm>
            <a:off x="16275466" y="671804"/>
            <a:ext cx="1903445" cy="1851052"/>
          </a:xfrm>
          <a:prstGeom prst="frame">
            <a:avLst>
              <a:gd name="adj1" fmla="val 3427"/>
            </a:avLst>
          </a:prstGeom>
          <a:solidFill>
            <a:schemeClr val="accent1">
              <a:lumOff val="-12591"/>
            </a:schemeClr>
          </a:solidFill>
          <a:ln w="3175" cap="flat">
            <a:solidFill>
              <a:srgbClr val="00B0F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68594296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Dithering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3333E6-A59D-1A49-8915-062D0C851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525" y="2102361"/>
            <a:ext cx="17849826" cy="10470301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E008CFAF-5A1B-D244-9E9A-3B1147B674D6}"/>
              </a:ext>
            </a:extLst>
          </p:cNvPr>
          <p:cNvSpPr txBox="1">
            <a:spLocks/>
          </p:cNvSpPr>
          <p:nvPr/>
        </p:nvSpPr>
        <p:spPr>
          <a:xfrm>
            <a:off x="6339755" y="1449752"/>
            <a:ext cx="19065735" cy="268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Autofit/>
          </a:bodyPr>
          <a:lstStyle>
            <a:lvl1pPr marL="63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•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1pPr>
            <a:lvl2pPr marL="127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‣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2pPr>
            <a:lvl3pPr marL="190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125000"/>
              <a:buFontTx/>
              <a:buChar char="-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3pPr>
            <a:lvl4pPr marL="2540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74000"/>
              <a:buFontTx/>
              <a:buChar char="★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4pPr>
            <a:lvl5pPr marL="3175000" marR="0" indent="-635000" algn="l" defTabSz="825500" latinLnBrk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>
                  <a:lumOff val="-12591"/>
                </a:schemeClr>
              </a:buClr>
              <a:buSzPct val="93000"/>
              <a:buFontTx/>
              <a:buChar char="❖"/>
              <a:tabLst/>
              <a:defRPr sz="4800" b="0" i="0" u="none" strike="noStrike" cap="none" spc="0" baseline="0">
                <a:solidFill>
                  <a:schemeClr val="accent4">
                    <a:hueOff val="-3600000"/>
                    <a:lumOff val="-20194"/>
                  </a:schemeClr>
                </a:solidFill>
                <a:uFillTx/>
                <a:latin typeface="+mn-lt"/>
                <a:ea typeface="+mn-ea"/>
                <a:cs typeface="+mn-cs"/>
                <a:sym typeface="Avenir Book"/>
              </a:defRPr>
            </a:lvl5pPr>
            <a:lvl6pPr marL="0" marR="0" indent="3556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6pPr>
            <a:lvl7pPr marL="0" marR="0" indent="7112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7pPr>
            <a:lvl8pPr marL="0" marR="0" indent="10668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8pPr>
            <a:lvl9pPr marL="0" marR="0" indent="1422400" algn="l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 b="0" i="0" u="none" strike="noStrike" cap="none" spc="0" baseline="0">
                <a:solidFill>
                  <a:srgbClr val="D5D5D5"/>
                </a:solidFill>
                <a:uFillTx/>
                <a:latin typeface="Avenir Heavy"/>
                <a:ea typeface="Avenir Heavy"/>
                <a:cs typeface="Avenir Heavy"/>
                <a:sym typeface="Avenir Heavy"/>
              </a:defRPr>
            </a:lvl9pPr>
          </a:lstStyle>
          <a:p>
            <a:pPr marL="0" indent="0" hangingPunct="1">
              <a:buNone/>
            </a:pPr>
            <a:r>
              <a:rPr lang="en-US" sz="3800" dirty="0"/>
              <a:t>Example coverage of several MIRI imaging dithers</a:t>
            </a:r>
          </a:p>
        </p:txBody>
      </p:sp>
    </p:spTree>
    <p:extLst>
      <p:ext uri="{BB962C8B-B14F-4D97-AF65-F5344CB8AC3E}">
        <p14:creationId xmlns:p14="http://schemas.microsoft.com/office/powerpoint/2010/main" val="397363495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72" name="Body"/>
          <p:cNvSpPr>
            <a:spLocks noGrp="1"/>
          </p:cNvSpPr>
          <p:nvPr>
            <p:ph type="body" idx="1"/>
          </p:nvPr>
        </p:nvSpPr>
        <p:spPr>
          <a:xfrm>
            <a:off x="1668963" y="1756371"/>
            <a:ext cx="20642397" cy="92964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500" dirty="0"/>
              <a:t>Used to cover areas larger than the nominal FOV: 5.1' × 2.2' </a:t>
            </a:r>
            <a:r>
              <a:rPr lang="en-US" sz="3500" dirty="0" err="1"/>
              <a:t>NIRCam</a:t>
            </a:r>
            <a:r>
              <a:rPr lang="en-US" sz="3500" dirty="0"/>
              <a:t> and 1.8’x1.2’ for MIRI.</a:t>
            </a:r>
          </a:p>
          <a:p>
            <a:r>
              <a:rPr lang="en-US" sz="3500" dirty="0"/>
              <a:t>Depending on the </a:t>
            </a:r>
            <a:r>
              <a:rPr lang="en-US" sz="3500" dirty="0" err="1"/>
              <a:t>NIRCam</a:t>
            </a:r>
            <a:r>
              <a:rPr lang="en-US" sz="3500" dirty="0"/>
              <a:t> module/subarray and overlap, mosaics may have module and      detector gaps. </a:t>
            </a:r>
          </a:p>
          <a:p>
            <a:r>
              <a:rPr lang="en-US" sz="3500" dirty="0">
                <a:solidFill>
                  <a:srgbClr val="3366FF"/>
                </a:solidFill>
              </a:rPr>
              <a:t>To obtain a roughly even observing depth over large areas, consider using the </a:t>
            </a:r>
            <a:r>
              <a:rPr lang="en-US" sz="3500" dirty="0" err="1">
                <a:solidFill>
                  <a:srgbClr val="3366FF"/>
                </a:solidFill>
              </a:rPr>
              <a:t>NIRCam</a:t>
            </a:r>
            <a:r>
              <a:rPr lang="en-US" sz="3500" dirty="0">
                <a:solidFill>
                  <a:srgbClr val="3366FF"/>
                </a:solidFill>
              </a:rPr>
              <a:t> FULL primary dither patterns in conjunction with mosaics with tile spacings of 5.8' × 2.25’. </a:t>
            </a:r>
          </a:p>
          <a:p>
            <a:r>
              <a:rPr lang="en-US" sz="3500" dirty="0">
                <a:solidFill>
                  <a:srgbClr val="3366FF"/>
                </a:solidFill>
              </a:rPr>
              <a:t>For MIRI a minimum of 10% overlap is suggested, larger overlaps will facilitate image combinations.</a:t>
            </a:r>
            <a:r>
              <a:rPr lang="en-US" sz="3500" dirty="0"/>
              <a:t> </a:t>
            </a:r>
          </a:p>
          <a:p>
            <a:r>
              <a:rPr lang="en-US" sz="3500" dirty="0"/>
              <a:t>Users are encouraged to use </a:t>
            </a:r>
            <a:r>
              <a:rPr lang="en-US" sz="3500" dirty="0" err="1"/>
              <a:t>Aladin</a:t>
            </a:r>
            <a:r>
              <a:rPr lang="en-US" sz="3500" dirty="0"/>
              <a:t> to verify source placement in different orientations, as well as APT shift rows and columns, to ensure that science requirements are always met</a:t>
            </a:r>
            <a:endParaRPr sz="3500" dirty="0"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Mosaics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CEEB0B-3B62-574B-8A07-05DC390F1E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001" y="6566906"/>
            <a:ext cx="12417572" cy="627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9721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37E21D-3000-A848-8F4C-505F89879C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8318" y="2209799"/>
            <a:ext cx="20087167" cy="9296401"/>
          </a:xfrm>
        </p:spPr>
        <p:txBody>
          <a:bodyPr/>
          <a:lstStyle/>
          <a:p>
            <a:r>
              <a:rPr lang="en-US" dirty="0"/>
              <a:t>JWST imagers cover a large spectral region, roughly from 0.6 to 28 microns. </a:t>
            </a:r>
          </a:p>
          <a:p>
            <a:pPr lvl="1"/>
            <a:r>
              <a:rPr lang="en-US" dirty="0"/>
              <a:t>For &lt;15 </a:t>
            </a:r>
            <a:r>
              <a:rPr lang="el-GR" dirty="0"/>
              <a:t>μ</a:t>
            </a:r>
            <a:r>
              <a:rPr lang="en-US" dirty="0"/>
              <a:t>m, in-field zodiacal background dominates the background.</a:t>
            </a:r>
          </a:p>
          <a:p>
            <a:pPr lvl="1"/>
            <a:r>
              <a:rPr lang="en-US" dirty="0"/>
              <a:t>At longer wavelengths, thermal emission from JWST itself is the dominant source of background. This component only affects MIRI.</a:t>
            </a:r>
          </a:p>
          <a:p>
            <a:pPr lvl="1"/>
            <a:r>
              <a:rPr lang="en-US" dirty="0"/>
              <a:t>The ETC can be used to assess if observations are background limited; the </a:t>
            </a:r>
            <a:r>
              <a:rPr lang="en-US" b="1" i="1" dirty="0"/>
              <a:t>Background Limited</a:t>
            </a:r>
            <a:r>
              <a:rPr lang="en-US" dirty="0"/>
              <a:t> special requirement in APT will limit scheduling to when the background is relatively low.</a:t>
            </a:r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Background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017462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wn Arrow 7">
            <a:extLst>
              <a:ext uri="{FF2B5EF4-FFF2-40B4-BE49-F238E27FC236}">
                <a16:creationId xmlns:a16="http://schemas.microsoft.com/office/drawing/2014/main" id="{9E45E792-8F6E-6D40-B5C7-1E9DD9FAF53A}"/>
              </a:ext>
            </a:extLst>
          </p:cNvPr>
          <p:cNvSpPr/>
          <p:nvPr/>
        </p:nvSpPr>
        <p:spPr>
          <a:xfrm>
            <a:off x="13336556" y="5683621"/>
            <a:ext cx="783770" cy="2308324"/>
          </a:xfrm>
          <a:prstGeom prst="downArrow">
            <a:avLst>
              <a:gd name="adj1" fmla="val 50000"/>
              <a:gd name="adj2" fmla="val 76190"/>
            </a:avLst>
          </a:prstGeom>
          <a:solidFill>
            <a:schemeClr val="accent1">
              <a:lumOff val="-12591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88732CB7-133B-C44B-B150-BADB0EB18F97}"/>
              </a:ext>
            </a:extLst>
          </p:cNvPr>
          <p:cNvSpPr/>
          <p:nvPr/>
        </p:nvSpPr>
        <p:spPr>
          <a:xfrm>
            <a:off x="5197153" y="5624584"/>
            <a:ext cx="783770" cy="2308324"/>
          </a:xfrm>
          <a:prstGeom prst="downArrow">
            <a:avLst>
              <a:gd name="adj1" fmla="val 50000"/>
              <a:gd name="adj2" fmla="val 78572"/>
            </a:avLst>
          </a:prstGeom>
          <a:solidFill>
            <a:schemeClr val="accent1">
              <a:lumOff val="-12591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Background observations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668C85-9C91-D142-A44B-2BA769698447}"/>
              </a:ext>
            </a:extLst>
          </p:cNvPr>
          <p:cNvSpPr/>
          <p:nvPr/>
        </p:nvSpPr>
        <p:spPr>
          <a:xfrm>
            <a:off x="2988906" y="3523918"/>
            <a:ext cx="5573486" cy="2308324"/>
          </a:xfrm>
          <a:prstGeom prst="rect">
            <a:avLst/>
          </a:prstGeom>
          <a:solidFill>
            <a:srgbClr val="BE9846"/>
          </a:solidFill>
          <a:ln w="5715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Point sources</a:t>
            </a:r>
            <a:endParaRPr lang="en-US" sz="5000" dirty="0">
              <a:solidFill>
                <a:srgbClr val="FFFFFF"/>
              </a:solidFill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7958E2-3666-6849-B81A-5743039BA1D9}"/>
              </a:ext>
            </a:extLst>
          </p:cNvPr>
          <p:cNvSpPr/>
          <p:nvPr/>
        </p:nvSpPr>
        <p:spPr>
          <a:xfrm>
            <a:off x="10394303" y="3218451"/>
            <a:ext cx="6668276" cy="3077766"/>
          </a:xfrm>
          <a:prstGeom prst="rect">
            <a:avLst/>
          </a:prstGeom>
          <a:solidFill>
            <a:srgbClr val="BE9846"/>
          </a:solidFill>
          <a:ln w="5715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Extended sources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5000" dirty="0">
                <a:solidFill>
                  <a:srgbClr val="FFFFFF"/>
                </a:solidFill>
              </a:rPr>
              <a:t>(covering entire FOV)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5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C2C4D8-4B22-374A-BD08-CF03F994437A}"/>
              </a:ext>
            </a:extLst>
          </p:cNvPr>
          <p:cNvSpPr/>
          <p:nvPr/>
        </p:nvSpPr>
        <p:spPr>
          <a:xfrm>
            <a:off x="2254899" y="7991945"/>
            <a:ext cx="66682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/>
              <a:t>No background observations needed. In high background observations, the flat field uncertainty will affect the SNR.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9BCAB8-24E0-FA45-B5CD-E55457C4AF73}"/>
              </a:ext>
            </a:extLst>
          </p:cNvPr>
          <p:cNvSpPr/>
          <p:nvPr/>
        </p:nvSpPr>
        <p:spPr>
          <a:xfrm>
            <a:off x="10394303" y="7991945"/>
            <a:ext cx="66682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Advised to obtain background data in every spectral configuration used by the science data. </a:t>
            </a:r>
            <a:endParaRPr lang="en-US" sz="3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F26467-BE51-6D40-A673-B3B2DEE4E4E1}"/>
              </a:ext>
            </a:extLst>
          </p:cNvPr>
          <p:cNvCxnSpPr>
            <a:cxnSpLocks/>
          </p:cNvCxnSpPr>
          <p:nvPr/>
        </p:nvCxnSpPr>
        <p:spPr>
          <a:xfrm>
            <a:off x="17367382" y="8774227"/>
            <a:ext cx="1716831" cy="1704661"/>
          </a:xfrm>
          <a:prstGeom prst="straightConnector1">
            <a:avLst/>
          </a:prstGeom>
          <a:noFill/>
          <a:ln w="76200" cap="flat">
            <a:solidFill>
              <a:schemeClr val="accent5">
                <a:lumOff val="13067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982FE5-2B36-6342-8937-DEA277913189}"/>
              </a:ext>
            </a:extLst>
          </p:cNvPr>
          <p:cNvCxnSpPr>
            <a:cxnSpLocks/>
          </p:cNvCxnSpPr>
          <p:nvPr/>
        </p:nvCxnSpPr>
        <p:spPr>
          <a:xfrm flipV="1">
            <a:off x="17367381" y="6587412"/>
            <a:ext cx="1368488" cy="2189363"/>
          </a:xfrm>
          <a:prstGeom prst="straightConnector1">
            <a:avLst/>
          </a:prstGeom>
          <a:noFill/>
          <a:ln w="76200" cap="flat">
            <a:solidFill>
              <a:schemeClr val="accent5">
                <a:lumOff val="13067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58C28B85-7216-8C47-A7F4-942EA9EE768C}"/>
              </a:ext>
            </a:extLst>
          </p:cNvPr>
          <p:cNvSpPr/>
          <p:nvPr/>
        </p:nvSpPr>
        <p:spPr>
          <a:xfrm>
            <a:off x="18735869" y="6069608"/>
            <a:ext cx="39717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3366FF"/>
                </a:solidFill>
              </a:rPr>
              <a:t>As part of a mosaic (Recommended)</a:t>
            </a:r>
            <a:endParaRPr lang="en-US" sz="3000" dirty="0">
              <a:solidFill>
                <a:srgbClr val="3366F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52BE39-9C60-9146-A2B9-FD86E120A40E}"/>
              </a:ext>
            </a:extLst>
          </p:cNvPr>
          <p:cNvSpPr/>
          <p:nvPr/>
        </p:nvSpPr>
        <p:spPr>
          <a:xfrm>
            <a:off x="19059333" y="10186500"/>
            <a:ext cx="39717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Off-source target</a:t>
            </a:r>
            <a:endParaRPr lang="en-US" sz="3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5AA16BE-4810-8C42-BF96-811A0D1B3D0F}"/>
              </a:ext>
            </a:extLst>
          </p:cNvPr>
          <p:cNvSpPr/>
          <p:nvPr/>
        </p:nvSpPr>
        <p:spPr>
          <a:xfrm>
            <a:off x="4553340" y="10898265"/>
            <a:ext cx="1375954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dirty="0"/>
              <a:t>As a ”rule of thumb” the background will change for different observing periods.</a:t>
            </a:r>
          </a:p>
        </p:txBody>
      </p:sp>
    </p:spTree>
    <p:extLst>
      <p:ext uri="{BB962C8B-B14F-4D97-AF65-F5344CB8AC3E}">
        <p14:creationId xmlns:p14="http://schemas.microsoft.com/office/powerpoint/2010/main" val="60582169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Useful </a:t>
            </a:r>
            <a:r>
              <a:rPr lang="en-US" dirty="0" err="1"/>
              <a:t>JDox</a:t>
            </a:r>
            <a:r>
              <a:rPr lang="en-US" dirty="0"/>
              <a:t> links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D53B15-76D5-784B-A06A-C40D21A9847F}"/>
              </a:ext>
            </a:extLst>
          </p:cNvPr>
          <p:cNvSpPr/>
          <p:nvPr/>
        </p:nvSpPr>
        <p:spPr>
          <a:xfrm>
            <a:off x="1869989" y="1756371"/>
            <a:ext cx="20644022" cy="901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dirty="0"/>
              <a:t>MIRI</a:t>
            </a:r>
            <a:endParaRPr lang="en-US" sz="4000" dirty="0"/>
          </a:p>
          <a:p>
            <a:r>
              <a:rPr lang="en-US" sz="4000" dirty="0">
                <a:hlinkClick r:id="rId2"/>
              </a:rPr>
              <a:t>https://jwst-docs.stsci.edu/mid-infrared-instrument/miri-operations/miri-dithering/miri-imaging-dithering</a:t>
            </a:r>
            <a:endParaRPr lang="en-US" sz="4000" dirty="0"/>
          </a:p>
          <a:p>
            <a:r>
              <a:rPr lang="en-US" sz="4000" dirty="0">
                <a:hlinkClick r:id="rId3"/>
              </a:rPr>
              <a:t>https://jwst-docs.stsci.edu/mid-infrared-instrument/miri-observing-strategies/miri-imaging-recommended-strategies</a:t>
            </a:r>
            <a:endParaRPr lang="en-US" sz="4000" dirty="0"/>
          </a:p>
          <a:p>
            <a:r>
              <a:rPr lang="en-US" sz="4000" dirty="0">
                <a:hlinkClick r:id="rId4"/>
              </a:rPr>
              <a:t>https://jwst-docs.stsci.edu/mid-infrared-instrument/miri-observing-strategies/miri-cross-mode-recommended-strategies#MIRICross-ModeRecommendedStrategies-MIRIbackgroundBackgroundobservationsrecommendations</a:t>
            </a:r>
            <a:endParaRPr lang="en-US" sz="4000" dirty="0"/>
          </a:p>
          <a:p>
            <a:r>
              <a:rPr lang="en-US" sz="4000" dirty="0">
                <a:hlinkClick r:id="rId5"/>
              </a:rPr>
              <a:t>https://jwst-docs.stsci.edu/mid-infrared-instrument/miri-instrumentation/miri-detector-overview/miri-detector-subarrays#MIRIDetectorSubarrays-Imaging</a:t>
            </a:r>
            <a:endParaRPr lang="en-US" sz="4000" dirty="0"/>
          </a:p>
          <a:p>
            <a:r>
              <a:rPr lang="en-US" sz="4000" dirty="0">
                <a:hlinkClick r:id="rId6"/>
              </a:rPr>
              <a:t>https://jwst-docs.stsci.edu/mid-infrared-instrument/miri-operations/miri-target-acquisition/miri-imaging-target-acquisition</a:t>
            </a:r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0328568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Useful </a:t>
            </a:r>
            <a:r>
              <a:rPr lang="en-US" dirty="0" err="1"/>
              <a:t>JDox</a:t>
            </a:r>
            <a:r>
              <a:rPr lang="en-US" dirty="0"/>
              <a:t> links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D53B15-76D5-784B-A06A-C40D21A9847F}"/>
              </a:ext>
            </a:extLst>
          </p:cNvPr>
          <p:cNvSpPr/>
          <p:nvPr/>
        </p:nvSpPr>
        <p:spPr>
          <a:xfrm>
            <a:off x="1869989" y="1977176"/>
            <a:ext cx="20644022" cy="9761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dirty="0" err="1"/>
              <a:t>NIRCam</a:t>
            </a:r>
            <a:endParaRPr lang="en-US" sz="4000" dirty="0"/>
          </a:p>
          <a:p>
            <a:r>
              <a:rPr lang="en-US" sz="4000" dirty="0">
                <a:hlinkClick r:id="rId2"/>
              </a:rPr>
              <a:t>https://jwst-docs.stsci.edu/near-infrared-camera/nircam-instrumentation/nircam-detector-overview/nircam-detector-readout-patterns</a:t>
            </a:r>
            <a:endParaRPr lang="en-US" sz="4000" dirty="0"/>
          </a:p>
          <a:p>
            <a:r>
              <a:rPr lang="en-US" sz="4000" dirty="0">
                <a:hlinkClick r:id="rId3"/>
              </a:rPr>
              <a:t>https://jwst-docs.stsci.edu/near-infrared-camera/nircam-observing-strategies/nircam-imaging-recommended-strategies#NIRCamImagingRecommendedStrategies-ditheringDitherpattern</a:t>
            </a:r>
            <a:endParaRPr lang="en-US" sz="4000" dirty="0"/>
          </a:p>
          <a:p>
            <a:r>
              <a:rPr lang="en-US" sz="4000" dirty="0">
                <a:hlinkClick r:id="rId4"/>
              </a:rPr>
              <a:t>https://jwst-docs.stsci.edu/near-infrared-camera/nircam-instrumentation/nircam-detector-overview/nircam-detector-subarrays</a:t>
            </a:r>
            <a:endParaRPr lang="en-US" sz="4000" dirty="0"/>
          </a:p>
          <a:p>
            <a:r>
              <a:rPr lang="en-US" sz="4000" dirty="0">
                <a:hlinkClick r:id="rId5"/>
              </a:rPr>
              <a:t>https://jwst-docs.stsci.edu/near-infrared-camera/nircam-operations/nircam-dithers-and-mosaics/nircam-mosaics</a:t>
            </a:r>
            <a:endParaRPr lang="en-US" sz="4000" dirty="0"/>
          </a:p>
          <a:p>
            <a:r>
              <a:rPr lang="en-US" sz="4000" dirty="0">
                <a:hlinkClick r:id="rId6"/>
              </a:rPr>
              <a:t>https://jwst-docs.stsci.edu/near-infrared-camera/nircam-operations/nircam-dithers-and-mosaics</a:t>
            </a:r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4825348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72" name="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In preparation for the Imaging hands-on exercise, in these slides we go over general imaging observing strategies, including: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Readout modes selection.</a:t>
            </a:r>
          </a:p>
          <a:p>
            <a:pPr lvl="1"/>
            <a:r>
              <a:rPr lang="en-US" dirty="0"/>
              <a:t>Subarrays usage.</a:t>
            </a:r>
          </a:p>
          <a:p>
            <a:pPr lvl="1"/>
            <a:r>
              <a:rPr lang="en-US" dirty="0"/>
              <a:t>Target acquisition.</a:t>
            </a:r>
          </a:p>
          <a:p>
            <a:pPr lvl="1"/>
            <a:r>
              <a:rPr lang="en-US" dirty="0"/>
              <a:t>Dithers and mosaics.</a:t>
            </a:r>
          </a:p>
          <a:p>
            <a:pPr lvl="1"/>
            <a:r>
              <a:rPr lang="en-US" dirty="0"/>
              <a:t>Background strategies.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focus of the hands-on exercise will be MIRI and </a:t>
            </a:r>
            <a:r>
              <a:rPr lang="en-US" dirty="0" err="1"/>
              <a:t>NIRCam</a:t>
            </a:r>
            <a:r>
              <a:rPr lang="en-US" dirty="0"/>
              <a:t>, but here we review NIRISS as well. NIRISS imaging is only offered in parallel with </a:t>
            </a:r>
            <a:r>
              <a:rPr lang="en-US" dirty="0" err="1"/>
              <a:t>NIRCam</a:t>
            </a:r>
            <a:r>
              <a:rPr lang="en-US" dirty="0"/>
              <a:t> imaging.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dirty="0"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Introduction</a:t>
            </a:r>
            <a:endParaRPr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Useful </a:t>
            </a:r>
            <a:r>
              <a:rPr lang="en-US" dirty="0" err="1"/>
              <a:t>JDox</a:t>
            </a:r>
            <a:r>
              <a:rPr lang="en-US" dirty="0"/>
              <a:t> links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D53B15-76D5-784B-A06A-C40D21A9847F}"/>
              </a:ext>
            </a:extLst>
          </p:cNvPr>
          <p:cNvSpPr/>
          <p:nvPr/>
        </p:nvSpPr>
        <p:spPr>
          <a:xfrm>
            <a:off x="1869989" y="1756371"/>
            <a:ext cx="2064402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dirty="0"/>
              <a:t>NIRISS</a:t>
            </a:r>
          </a:p>
          <a:p>
            <a:r>
              <a:rPr lang="en-US" sz="4000" dirty="0">
                <a:hlinkClick r:id="rId2"/>
              </a:rPr>
              <a:t>https://jwst-docs.stsci.edu/near-infrared-imager-and-slitless-spectrograph/niriss-instrumentation/niriss-detector-overview/niriss-detector-readout-patterns</a:t>
            </a:r>
            <a:endParaRPr lang="en-US" sz="4000" dirty="0"/>
          </a:p>
          <a:p>
            <a:r>
              <a:rPr lang="en-US" sz="4000" dirty="0">
                <a:hlinkClick r:id="rId3"/>
              </a:rPr>
              <a:t>https://jwst-docs.stsci.edu/near-infrared-imager-and-slitless-spectrograph/niriss-operations/niriss-dithers/niriss-imaging-dithers</a:t>
            </a:r>
            <a:endParaRPr lang="en-US" sz="4000" dirty="0"/>
          </a:p>
          <a:p>
            <a:r>
              <a:rPr lang="en-US" sz="4000" dirty="0">
                <a:hlinkClick r:id="rId4"/>
              </a:rPr>
              <a:t>https://jwst-docs.stsci.edu/near-infrared-imager-and-slitless-spectrograph/niriss-observing-strategies/niriss-imaging-recommended-strategies</a:t>
            </a:r>
            <a:endParaRPr lang="en-US" sz="4000" dirty="0"/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7073022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modes: MIRI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C30245-AC5B-4C4F-937A-789526C7E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023066"/>
              </p:ext>
            </p:extLst>
          </p:nvPr>
        </p:nvGraphicFramePr>
        <p:xfrm>
          <a:off x="2344792" y="2057163"/>
          <a:ext cx="18359880" cy="441151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589970">
                  <a:extLst>
                    <a:ext uri="{9D8B030D-6E8A-4147-A177-3AD203B41FA5}">
                      <a16:colId xmlns:a16="http://schemas.microsoft.com/office/drawing/2014/main" val="1510121891"/>
                    </a:ext>
                  </a:extLst>
                </a:gridCol>
                <a:gridCol w="4589970">
                  <a:extLst>
                    <a:ext uri="{9D8B030D-6E8A-4147-A177-3AD203B41FA5}">
                      <a16:colId xmlns:a16="http://schemas.microsoft.com/office/drawing/2014/main" val="1856000543"/>
                    </a:ext>
                  </a:extLst>
                </a:gridCol>
                <a:gridCol w="4589970">
                  <a:extLst>
                    <a:ext uri="{9D8B030D-6E8A-4147-A177-3AD203B41FA5}">
                      <a16:colId xmlns:a16="http://schemas.microsoft.com/office/drawing/2014/main" val="3562877535"/>
                    </a:ext>
                  </a:extLst>
                </a:gridCol>
                <a:gridCol w="4589970">
                  <a:extLst>
                    <a:ext uri="{9D8B030D-6E8A-4147-A177-3AD203B41FA5}">
                      <a16:colId xmlns:a16="http://schemas.microsoft.com/office/drawing/2014/main" val="1437424084"/>
                    </a:ext>
                  </a:extLst>
                </a:gridCol>
              </a:tblGrid>
              <a:tr h="1291358">
                <a:tc>
                  <a:txBody>
                    <a:bodyPr/>
                    <a:lstStyle/>
                    <a:p>
                      <a:r>
                        <a:rPr lang="en-US" sz="3500" dirty="0"/>
                        <a:t>READOUT Mode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500" dirty="0"/>
                        <a:t>Group Time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500" dirty="0"/>
                        <a:t>Used 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500" dirty="0"/>
                        <a:t>Recommended for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5F5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897904"/>
                  </a:ext>
                </a:extLst>
              </a:tr>
              <a:tr h="1291358">
                <a:tc>
                  <a:txBody>
                    <a:bodyPr/>
                    <a:lstStyle/>
                    <a:p>
                      <a:r>
                        <a:rPr lang="en-US" sz="3800" dirty="0"/>
                        <a:t>FAST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2.775 (in FULL array)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FULL and subarray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b="1" i="1" dirty="0"/>
                        <a:t>All MIRI imaging prime observations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383843"/>
                  </a:ext>
                </a:extLst>
              </a:tr>
              <a:tr h="1291358">
                <a:tc>
                  <a:txBody>
                    <a:bodyPr/>
                    <a:lstStyle/>
                    <a:p>
                      <a:r>
                        <a:rPr lang="en-US" sz="3800" dirty="0"/>
                        <a:t>SLOW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23.889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Full array only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b="1" i="1" dirty="0"/>
                        <a:t>Parallel observations to reduce data volume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229772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C5C16B01-59D9-4E47-9EC7-ACD6394CCE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1994" y="6858000"/>
            <a:ext cx="12848967" cy="57737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9550926-A121-824F-87C6-48D5557D2FB5}"/>
              </a:ext>
            </a:extLst>
          </p:cNvPr>
          <p:cNvSpPr/>
          <p:nvPr/>
        </p:nvSpPr>
        <p:spPr>
          <a:xfrm>
            <a:off x="1248833" y="7839107"/>
            <a:ext cx="9549713" cy="3144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sz="3800" dirty="0"/>
              <a:t>FAST mode offers finer time sampling. Compared to SLOW mode, 9x less time loss in case of a cosmic ray hit.</a:t>
            </a:r>
          </a:p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sz="3800" dirty="0"/>
              <a:t>SLOW mode provides ~9x less data volume</a:t>
            </a:r>
          </a:p>
        </p:txBody>
      </p:sp>
    </p:spTree>
    <p:extLst>
      <p:ext uri="{BB962C8B-B14F-4D97-AF65-F5344CB8AC3E}">
        <p14:creationId xmlns:p14="http://schemas.microsoft.com/office/powerpoint/2010/main" val="423231732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modes: MIRI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C4D1A2-7FA5-EB46-9892-8618F0EBFF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25" y="2455843"/>
            <a:ext cx="16926350" cy="102371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719C27C-1423-F24E-8A63-C7EAA4880B1B}"/>
              </a:ext>
            </a:extLst>
          </p:cNvPr>
          <p:cNvSpPr/>
          <p:nvPr/>
        </p:nvSpPr>
        <p:spPr>
          <a:xfrm>
            <a:off x="1548710" y="1594069"/>
            <a:ext cx="2005089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 hangingPunct="1"/>
            <a:r>
              <a:rPr lang="en-US" sz="5000" dirty="0"/>
              <a:t>How many groups and integrations?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8710" y="12087725"/>
            <a:ext cx="9385398" cy="64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500" dirty="0">
                <a:hlinkClick r:id="rId4"/>
              </a:rPr>
              <a:t>Jdox MIRI detector Usage Reccommendations</a:t>
            </a:r>
            <a:endParaRPr kumimoji="0" lang="en-US" sz="3500" b="0" i="0" u="none" strike="noStrike" cap="none" spc="0" normalizeH="0" baseline="0" dirty="0">
              <a:ln>
                <a:noFill/>
              </a:ln>
              <a:solidFill>
                <a:schemeClr val="accent4">
                  <a:hueOff val="-3600000"/>
                  <a:lumOff val="-20194"/>
                </a:schemeClr>
              </a:solidFill>
              <a:effectLst/>
              <a:uFillTx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38824294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modes: </a:t>
            </a:r>
            <a:r>
              <a:rPr lang="en-US" dirty="0" err="1"/>
              <a:t>NIRCam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E73B82-05B1-2544-934A-1E604D951065}"/>
              </a:ext>
            </a:extLst>
          </p:cNvPr>
          <p:cNvSpPr/>
          <p:nvPr/>
        </p:nvSpPr>
        <p:spPr>
          <a:xfrm>
            <a:off x="1548710" y="2024956"/>
            <a:ext cx="2005089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sz="3800" u="sng" dirty="0" err="1"/>
              <a:t>NIRCam</a:t>
            </a:r>
            <a:r>
              <a:rPr lang="en-US" sz="3800" u="sng" dirty="0"/>
              <a:t> offers 9 different readout modes. </a:t>
            </a:r>
            <a:r>
              <a:rPr lang="en-US" sz="3800" dirty="0"/>
              <a:t>This combination of readout modes and subarrays (see next section) provides a broad variety of group times (e.g. ~86 s to 0.1 s)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7C6109-B022-5C42-8341-A2301AF1E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786" y="3763834"/>
            <a:ext cx="11489209" cy="861976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9FDBABD-BCB8-7645-8353-D012B021F6BA}"/>
              </a:ext>
            </a:extLst>
          </p:cNvPr>
          <p:cNvSpPr/>
          <p:nvPr/>
        </p:nvSpPr>
        <p:spPr>
          <a:xfrm>
            <a:off x="14227261" y="5385113"/>
            <a:ext cx="9469398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sz="3800" i="1" dirty="0"/>
              <a:t>Which readout mode? Names are indicative of the use cases, but users should be guided by the science case, ETC results and spatial coverage to choose a readout mode.</a:t>
            </a:r>
          </a:p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sz="3800" i="1" dirty="0"/>
              <a:t>Note the limitations in #groups (data volume) </a:t>
            </a:r>
          </a:p>
          <a:p>
            <a:pPr lvl="1" indent="0" hangingPunct="1"/>
            <a:endParaRPr lang="en-US" sz="3800" i="1" dirty="0"/>
          </a:p>
        </p:txBody>
      </p:sp>
    </p:spTree>
    <p:extLst>
      <p:ext uri="{BB962C8B-B14F-4D97-AF65-F5344CB8AC3E}">
        <p14:creationId xmlns:p14="http://schemas.microsoft.com/office/powerpoint/2010/main" val="219054846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modes: </a:t>
            </a:r>
            <a:r>
              <a:rPr lang="en-US" dirty="0" err="1"/>
              <a:t>NIRCam</a:t>
            </a:r>
            <a:endParaRPr lang="en-US" dirty="0"/>
          </a:p>
        </p:txBody>
      </p:sp>
      <p:pic>
        <p:nvPicPr>
          <p:cNvPr id="2" name="Picture 1" descr="NIRCam_SNR_readouts_mag29_4exposur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159" y="1756371"/>
            <a:ext cx="12481784" cy="94074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8594" y="11892233"/>
            <a:ext cx="6079279" cy="64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500" b="0" i="0" u="none" strike="noStrike" cap="none" spc="0" normalizeH="0" baseline="0" dirty="0">
                <a:ln>
                  <a:noFill/>
                </a:ln>
                <a:solidFill>
                  <a:schemeClr val="accent4">
                    <a:hueOff val="-3600000"/>
                    <a:lumOff val="-20194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  <a:hlinkClick r:id="rId4"/>
              </a:rPr>
              <a:t>See more</a:t>
            </a:r>
            <a:r>
              <a:rPr kumimoji="0" lang="en-US" sz="3500" b="0" i="0" u="none" strike="noStrike" cap="none" spc="0" normalizeH="0" dirty="0">
                <a:ln>
                  <a:noFill/>
                </a:ln>
                <a:solidFill>
                  <a:schemeClr val="accent4">
                    <a:hueOff val="-3600000"/>
                    <a:lumOff val="-20194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  <a:hlinkClick r:id="rId4"/>
              </a:rPr>
              <a:t> information in </a:t>
            </a:r>
            <a:r>
              <a:rPr kumimoji="0" lang="en-US" sz="3500" b="0" i="0" u="none" strike="noStrike" cap="none" spc="0" normalizeH="0" dirty="0" err="1">
                <a:ln>
                  <a:noFill/>
                </a:ln>
                <a:solidFill>
                  <a:schemeClr val="accent4">
                    <a:hueOff val="-3600000"/>
                    <a:lumOff val="-20194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  <a:hlinkClick r:id="rId4"/>
              </a:rPr>
              <a:t>JDox</a:t>
            </a:r>
            <a:endParaRPr kumimoji="0" lang="en-US" sz="3500" b="0" i="0" u="none" strike="noStrike" cap="none" spc="0" normalizeH="0" baseline="0" dirty="0">
              <a:ln>
                <a:noFill/>
              </a:ln>
              <a:solidFill>
                <a:schemeClr val="accent4">
                  <a:hueOff val="-3600000"/>
                  <a:lumOff val="-20194"/>
                </a:schemeClr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pic>
        <p:nvPicPr>
          <p:cNvPr id="5" name="Picture 4" descr="Screen Shot 2020-02-03 at 22.59.0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978" y="11177347"/>
            <a:ext cx="10793380" cy="237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35722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modes: </a:t>
            </a:r>
            <a:r>
              <a:rPr lang="en-US" dirty="0" err="1"/>
              <a:t>NIRCam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E73B82-05B1-2544-934A-1E604D951065}"/>
              </a:ext>
            </a:extLst>
          </p:cNvPr>
          <p:cNvSpPr/>
          <p:nvPr/>
        </p:nvSpPr>
        <p:spPr>
          <a:xfrm>
            <a:off x="1548710" y="2024956"/>
            <a:ext cx="2005089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 hangingPunct="1"/>
            <a:r>
              <a:rPr lang="en-US" sz="5000" dirty="0"/>
              <a:t>How do I do this? Basic guideline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FDBABD-BCB8-7645-8353-D012B021F6BA}"/>
              </a:ext>
            </a:extLst>
          </p:cNvPr>
          <p:cNvSpPr/>
          <p:nvPr/>
        </p:nvSpPr>
        <p:spPr>
          <a:xfrm>
            <a:off x="1548710" y="3477964"/>
            <a:ext cx="21843145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dirty="0"/>
              <a:t>RAPID, BRIGHT2, SHALLOW4, and MEDIUM8 </a:t>
            </a:r>
            <a:r>
              <a:rPr lang="en-US" sz="3800" i="1" dirty="0"/>
              <a:t>maximize signal-to-noise for a given integration time &lt; 1000 seconds. </a:t>
            </a:r>
          </a:p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sz="3800" b="1" i="1" dirty="0"/>
              <a:t>More groups are preferred to mitigate cosmic rays </a:t>
            </a:r>
            <a:r>
              <a:rPr lang="en-US" sz="3800" i="1" dirty="0"/>
              <a:t>for all pixels: e.g. 8 groups of SHALLOW4 rather than 4 groups of MEDIUM8. The minimum number should be 5 groups (although shorter allowed).</a:t>
            </a:r>
          </a:p>
          <a:p>
            <a:pPr marL="571500" lvl="1" indent="-571500" hangingPunct="1">
              <a:buFont typeface="Arial" panose="020B0604020202020204" pitchFamily="34" charset="0"/>
              <a:buChar char="•"/>
            </a:pPr>
            <a:r>
              <a:rPr lang="en-US" sz="3800" b="1" i="1" dirty="0"/>
              <a:t>1 integration at each dither position will be sufficient for most programs. </a:t>
            </a:r>
          </a:p>
          <a:p>
            <a:pPr marL="571500" lvl="1" indent="-571500" hangingPunct="1">
              <a:buFont typeface="Arial" panose="020B0604020202020204" pitchFamily="34" charset="0"/>
              <a:buChar char="•"/>
            </a:pPr>
            <a:endParaRPr lang="en-US" sz="3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156004" y="11605424"/>
            <a:ext cx="1895107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000" dirty="0">
                <a:hlinkClick r:id="rId3"/>
              </a:rPr>
              <a:t>If you want to know more here is a detailed report (warning: old cosmic ray model)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chemeClr val="accent4">
                  <a:hueOff val="-3600000"/>
                  <a:lumOff val="-20194"/>
                </a:schemeClr>
              </a:solidFill>
              <a:effectLst/>
              <a:uFillTx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45859512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 modes: NIRISS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8EACAA4-DB10-DA46-8E6C-1B336D6DD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505765"/>
              </p:ext>
            </p:extLst>
          </p:nvPr>
        </p:nvGraphicFramePr>
        <p:xfrm>
          <a:off x="1628100" y="3178683"/>
          <a:ext cx="20712916" cy="799695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5178229">
                  <a:extLst>
                    <a:ext uri="{9D8B030D-6E8A-4147-A177-3AD203B41FA5}">
                      <a16:colId xmlns:a16="http://schemas.microsoft.com/office/drawing/2014/main" val="1510121891"/>
                    </a:ext>
                  </a:extLst>
                </a:gridCol>
                <a:gridCol w="5178229">
                  <a:extLst>
                    <a:ext uri="{9D8B030D-6E8A-4147-A177-3AD203B41FA5}">
                      <a16:colId xmlns:a16="http://schemas.microsoft.com/office/drawing/2014/main" val="1856000543"/>
                    </a:ext>
                  </a:extLst>
                </a:gridCol>
                <a:gridCol w="5178229">
                  <a:extLst>
                    <a:ext uri="{9D8B030D-6E8A-4147-A177-3AD203B41FA5}">
                      <a16:colId xmlns:a16="http://schemas.microsoft.com/office/drawing/2014/main" val="3562877535"/>
                    </a:ext>
                  </a:extLst>
                </a:gridCol>
                <a:gridCol w="5178229">
                  <a:extLst>
                    <a:ext uri="{9D8B030D-6E8A-4147-A177-3AD203B41FA5}">
                      <a16:colId xmlns:a16="http://schemas.microsoft.com/office/drawing/2014/main" val="1437424084"/>
                    </a:ext>
                  </a:extLst>
                </a:gridCol>
              </a:tblGrid>
              <a:tr h="1291358">
                <a:tc>
                  <a:txBody>
                    <a:bodyPr/>
                    <a:lstStyle/>
                    <a:p>
                      <a:r>
                        <a:rPr lang="en-US" sz="3500" dirty="0"/>
                        <a:t>READOUT Mode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500" dirty="0"/>
                        <a:t>Group Time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500" dirty="0"/>
                        <a:t>Used 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5F5F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500" dirty="0"/>
                        <a:t>Recommended for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5F5F5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897904"/>
                  </a:ext>
                </a:extLst>
              </a:tr>
              <a:tr h="1291358">
                <a:tc>
                  <a:txBody>
                    <a:bodyPr/>
                    <a:lstStyle/>
                    <a:p>
                      <a:r>
                        <a:rPr lang="en-US" sz="3800" dirty="0"/>
                        <a:t>NISRAPID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21.474 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FULL array in imaging(*)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Bright targets, small #</a:t>
                      </a:r>
                      <a:r>
                        <a:rPr lang="en-US" sz="3800" dirty="0" err="1"/>
                        <a:t>ints</a:t>
                      </a:r>
                      <a:r>
                        <a:rPr lang="en-US" sz="3800" dirty="0"/>
                        <a:t> and no data volume issues. </a:t>
                      </a:r>
                      <a:r>
                        <a:rPr lang="en-US" sz="4000" dirty="0"/>
                        <a:t>best sampling is obtained in the parallel observations. Limit to about 25 groups</a:t>
                      </a:r>
                      <a:endParaRPr lang="en-US" sz="3800" dirty="0"/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383843"/>
                  </a:ext>
                </a:extLst>
              </a:tr>
              <a:tr h="1291358">
                <a:tc>
                  <a:txBody>
                    <a:bodyPr/>
                    <a:lstStyle/>
                    <a:p>
                      <a:r>
                        <a:rPr lang="en-US" sz="3800" dirty="0"/>
                        <a:t>NIS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53.684 s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FULL array in imaging 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Individual exposures longer than about 300 seconds. Limit of 30 groups</a:t>
                      </a:r>
                    </a:p>
                  </a:txBody>
                  <a:tcPr anchor="ctr">
                    <a:solidFill>
                      <a:srgbClr val="F1C358">
                        <a:alpha val="5607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229772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CBD354E6-027D-C242-84A1-AE4464992F66}"/>
              </a:ext>
            </a:extLst>
          </p:cNvPr>
          <p:cNvSpPr/>
          <p:nvPr/>
        </p:nvSpPr>
        <p:spPr>
          <a:xfrm>
            <a:off x="1579000" y="11175641"/>
            <a:ext cx="207620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 hangingPunct="1"/>
            <a:r>
              <a:rPr lang="en-US" sz="3800" dirty="0"/>
              <a:t>(*) NIRISS imaging only uses FULL array mode. Exposure time ”limited” by </a:t>
            </a:r>
            <a:r>
              <a:rPr lang="en-US" sz="3800" dirty="0" err="1"/>
              <a:t>NIRCam</a:t>
            </a:r>
            <a:r>
              <a:rPr lang="en-US" sz="3800" dirty="0"/>
              <a:t>, the prime instrument.</a:t>
            </a:r>
          </a:p>
        </p:txBody>
      </p:sp>
    </p:spTree>
    <p:extLst>
      <p:ext uri="{BB962C8B-B14F-4D97-AF65-F5344CB8AC3E}">
        <p14:creationId xmlns:p14="http://schemas.microsoft.com/office/powerpoint/2010/main" val="23206034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5E4016-8513-C94A-B997-48C23D66F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21698253" cy="9296401"/>
          </a:xfrm>
        </p:spPr>
        <p:txBody>
          <a:bodyPr/>
          <a:lstStyle/>
          <a:p>
            <a:r>
              <a:rPr lang="en-US" dirty="0"/>
              <a:t>In subarray only a portion of the detector is read out: </a:t>
            </a:r>
          </a:p>
          <a:p>
            <a:pPr lvl="1"/>
            <a:r>
              <a:rPr lang="en-US" dirty="0"/>
              <a:t>Readout time is reduced, enabling rapid observations of bright objects without saturation. </a:t>
            </a:r>
          </a:p>
          <a:p>
            <a:pPr lvl="1"/>
            <a:r>
              <a:rPr lang="en-US" dirty="0"/>
              <a:t>Data volume is reduced (most relevant for </a:t>
            </a:r>
            <a:r>
              <a:rPr lang="en-US" dirty="0" err="1"/>
              <a:t>NIRCam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To decide which subarray, users should consider the source brightness and size.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Using the ETC in conjunction with APT is key to decide which subarray is most suitable for your source. </a:t>
            </a:r>
          </a:p>
          <a:p>
            <a:pPr lvl="1"/>
            <a:r>
              <a:rPr lang="en-US" dirty="0"/>
              <a:t>Note that NIRISS imaging only uses full array.</a:t>
            </a:r>
          </a:p>
          <a:p>
            <a:pPr marL="63500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CFE0B9-D5F1-7D40-900E-ECD22C96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Subarrays Usage </a:t>
            </a:r>
          </a:p>
        </p:txBody>
      </p:sp>
    </p:spTree>
    <p:extLst>
      <p:ext uri="{BB962C8B-B14F-4D97-AF65-F5344CB8AC3E}">
        <p14:creationId xmlns:p14="http://schemas.microsoft.com/office/powerpoint/2010/main" val="71308358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SA_MC">
  <a:themeElements>
    <a:clrScheme name="White">
      <a:dk1>
        <a:srgbClr val="5E5E5E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SA_MC" id="{4796CE98-8332-414F-8347-7D6D449E6423}" vid="{3B3D3567-5074-6A4A-883E-431F7B015F25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ESA_MC</Template>
  <TotalTime>3084</TotalTime>
  <Words>1477</Words>
  <Application>Microsoft Macintosh PowerPoint</Application>
  <PresentationFormat>Custom</PresentationFormat>
  <Paragraphs>150</Paragraphs>
  <Slides>20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Avenir Book</vt:lpstr>
      <vt:lpstr>Avenir Heavy</vt:lpstr>
      <vt:lpstr>Avenir Roman</vt:lpstr>
      <vt:lpstr>Helvetica Neue</vt:lpstr>
      <vt:lpstr>Helvetica Neue Light</vt:lpstr>
      <vt:lpstr>ESA_MC</vt:lpstr>
      <vt:lpstr>Imaging:  Strategies and Hands-On</vt:lpstr>
      <vt:lpstr>Introduction</vt:lpstr>
      <vt:lpstr>Readout modes: MIRI</vt:lpstr>
      <vt:lpstr>Readout modes: MIRI </vt:lpstr>
      <vt:lpstr>Readout modes: NIRCam</vt:lpstr>
      <vt:lpstr>Readout modes: NIRCam</vt:lpstr>
      <vt:lpstr>Readout modes: NIRCam</vt:lpstr>
      <vt:lpstr>Readout modes: NIRISS</vt:lpstr>
      <vt:lpstr>Subarrays Usage </vt:lpstr>
      <vt:lpstr>MIRI imaging subarrays</vt:lpstr>
      <vt:lpstr>NIRCam imaging subarrays</vt:lpstr>
      <vt:lpstr>Target acquisition</vt:lpstr>
      <vt:lpstr>Dithering</vt:lpstr>
      <vt:lpstr>Dithering</vt:lpstr>
      <vt:lpstr>Mosaics</vt:lpstr>
      <vt:lpstr>Background</vt:lpstr>
      <vt:lpstr>Background observations</vt:lpstr>
      <vt:lpstr>Useful JDox links</vt:lpstr>
      <vt:lpstr>Useful JDox links</vt:lpstr>
      <vt:lpstr>Useful JDox links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Marco Sirianni</cp:lastModifiedBy>
  <cp:revision>77</cp:revision>
  <cp:lastPrinted>2020-01-18T13:24:45Z</cp:lastPrinted>
  <dcterms:modified xsi:type="dcterms:W3CDTF">2020-09-14T20:48:29Z</dcterms:modified>
</cp:coreProperties>
</file>