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7" r:id="rId1"/>
  </p:sldMasterIdLst>
  <p:notesMasterIdLst>
    <p:notesMasterId r:id="rId7"/>
  </p:notesMasterIdLst>
  <p:sldIdLst>
    <p:sldId id="256" r:id="rId2"/>
    <p:sldId id="258" r:id="rId3"/>
    <p:sldId id="260" r:id="rId4"/>
    <p:sldId id="261" r:id="rId5"/>
    <p:sldId id="262" r:id="rId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1pPr>
    <a:lvl2pPr marL="0" marR="0" indent="228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2pPr>
    <a:lvl3pPr marL="0" marR="0" indent="457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3pPr>
    <a:lvl4pPr marL="0" marR="0" indent="685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4pPr>
    <a:lvl5pPr marL="0" marR="0" indent="9144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5pPr>
    <a:lvl6pPr marL="0" marR="0" indent="11430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6pPr>
    <a:lvl7pPr marL="0" marR="0" indent="1371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7pPr>
    <a:lvl8pPr marL="0" marR="0" indent="1600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8pPr>
    <a:lvl9pPr marL="0" marR="0" indent="1828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F8C"/>
    <a:srgbClr val="FFFD00"/>
    <a:srgbClr val="FFFE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3BA23B1-9221-436E-865A-0063620EA4FD}" styleName="">
    <a:tblBg/>
    <a:wholeTbl>
      <a:tcTxStyle b="off" i="off">
        <a:font>
          <a:latin typeface="Helvetica Neue"/>
          <a:ea typeface="Helvetica Neue"/>
          <a:cs typeface="Helvetica Neue"/>
        </a:font>
        <a:schemeClr val="accent5">
          <a:hueOff val="-8881752"/>
          <a:lumOff val="-12984"/>
        </a:schemeClr>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5">
          <a:hueOff val="-8881752"/>
          <a:lumOff val="-12984"/>
        </a:schemeClr>
      </a:tcTxStyle>
      <a:tcStyle>
        <a:tcBdr>
          <a:left>
            <a:ln w="12700" cap="flat">
              <a:noFill/>
              <a:miter lim="400000"/>
            </a:ln>
          </a:left>
          <a:right>
            <a:ln w="12700" cap="flat">
              <a:solidFill>
                <a:schemeClr val="accent5">
                  <a:hueOff val="-8881752"/>
                  <a:lumOff val="-12984"/>
                </a:schemeClr>
              </a:solidFill>
              <a:prstDash val="solid"/>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Col>
    <a:la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prstDash val="solid"/>
              <a:miter lim="400000"/>
            </a:ln>
          </a:top>
          <a:bottom>
            <a:ln w="12700" cap="flat">
              <a:noFill/>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lastRow>
    <a:fir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noFill/>
              <a:miter lim="400000"/>
            </a:ln>
          </a:top>
          <a:bottom>
            <a:ln w="12700" cap="flat">
              <a:solidFill>
                <a:schemeClr val="accent5">
                  <a:hueOff val="-8881752"/>
                  <a:lumOff val="-12984"/>
                </a:schemeClr>
              </a:solidFill>
              <a:prstDash val="solid"/>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Row>
  </a:tblStyle>
  <a:tblStyle styleId="{8F44A2F1-9E1F-4B54-A3A2-5F16C0AD49E2}" styleName="">
    <a:tblBg/>
    <a:wholeTbl>
      <a:tcTxStyle b="off" i="off">
        <a:fontRef idx="minor">
          <a:schemeClr val="accent5">
            <a:hueOff val="-8881752"/>
            <a:lumOff val="-12984"/>
          </a:schemeClr>
        </a:fontRef>
        <a:schemeClr val="accent5">
          <a:hueOff val="-8881752"/>
          <a:lumOff val="-12984"/>
        </a:schemeClr>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E9E8"/>
          </a:solidFill>
        </a:fill>
      </a:tcStyle>
    </a:wholeTbl>
    <a:band2H>
      <a:tcTxStyle/>
      <a:tcStyle>
        <a:tcBdr/>
        <a:fill>
          <a:solidFill>
            <a:srgbClr val="F4F4F4"/>
          </a:solidFill>
        </a:fill>
      </a:tcStyle>
    </a:band2H>
    <a:firstCo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hueOff val="-3600000"/>
              <a:lumOff val="-20194"/>
            </a:schemeClr>
          </a:solidFill>
        </a:fill>
      </a:tcStyle>
    </a:firstCol>
    <a:la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lastRow>
    <a:fir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81"/>
    <p:restoredTop sz="94603"/>
  </p:normalViewPr>
  <p:slideViewPr>
    <p:cSldViewPr snapToGrid="0" snapToObjects="1">
      <p:cViewPr varScale="1">
        <p:scale>
          <a:sx n="79" d="100"/>
          <a:sy n="79" d="100"/>
        </p:scale>
        <p:origin x="456" y="216"/>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65509782"/>
      </p:ext>
    </p:extLst>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1pPr>
    <a:lvl2pPr indent="228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2pPr>
    <a:lvl3pPr indent="457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3pPr>
    <a:lvl4pPr indent="685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4pPr>
    <a:lvl5pPr indent="9144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Once your program is approved, and the rest of the normal GO programs have been submitted for the given cycle, parallel slots will be assigned to the pure parallel program. </a:t>
            </a:r>
          </a:p>
        </p:txBody>
      </p:sp>
    </p:spTree>
    <p:extLst>
      <p:ext uri="{BB962C8B-B14F-4D97-AF65-F5344CB8AC3E}">
        <p14:creationId xmlns:p14="http://schemas.microsoft.com/office/powerpoint/2010/main" val="3893972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his removes the </a:t>
            </a:r>
            <a:r>
              <a:rPr lang="en-US" i="1" dirty="0"/>
              <a:t>Targets</a:t>
            </a:r>
            <a:r>
              <a:rPr lang="en-US" dirty="0"/>
              <a:t> section of the APT file, and a value of "Parallel" is entered automatically into your example observations templates.  The proposer should fill out one or more observing templates in APT (one typical example for each observing mode being requested) to indicate the relevant parameters of the exposures being requested. </a:t>
            </a:r>
          </a:p>
          <a:p>
            <a:endParaRPr lang="en-US" dirty="0"/>
          </a:p>
          <a:p>
            <a:endParaRPr lang="en-US" dirty="0"/>
          </a:p>
        </p:txBody>
      </p:sp>
    </p:spTree>
    <p:extLst>
      <p:ext uri="{BB962C8B-B14F-4D97-AF65-F5344CB8AC3E}">
        <p14:creationId xmlns:p14="http://schemas.microsoft.com/office/powerpoint/2010/main" val="15492700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8"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19" name="jwst_20170515.jpg" descr="jwst_20170515.jpg"/>
          <p:cNvPicPr>
            <a:picLocks noChangeAspect="1"/>
          </p:cNvPicPr>
          <p:nvPr/>
        </p:nvPicPr>
        <p:blipFill>
          <a:blip r:embed="rId2">
            <a:extLst/>
          </a:blip>
          <a:stretch>
            <a:fillRect/>
          </a:stretch>
        </p:blipFill>
        <p:spPr>
          <a:xfrm>
            <a:off x="-978000" y="-1625599"/>
            <a:ext cx="24396067" cy="18272652"/>
          </a:xfrm>
          <a:prstGeom prst="rect">
            <a:avLst/>
          </a:prstGeom>
          <a:ln w="12700">
            <a:miter lim="400000"/>
          </a:ln>
        </p:spPr>
      </p:pic>
      <p:sp>
        <p:nvSpPr>
          <p:cNvPr id="20" name="Rectangle"/>
          <p:cNvSpPr/>
          <p:nvPr/>
        </p:nvSpPr>
        <p:spPr>
          <a:xfrm>
            <a:off x="-8467" y="889000"/>
            <a:ext cx="24400934" cy="13716000"/>
          </a:xfrm>
          <a:prstGeom prst="rect">
            <a:avLst/>
          </a:prstGeom>
          <a:solidFill>
            <a:srgbClr val="C49732">
              <a:alpha val="90000"/>
            </a:srgbClr>
          </a:solidFill>
          <a:ln w="12700">
            <a:miter lim="400000"/>
          </a:ln>
        </p:spPr>
        <p:txBody>
          <a:bodyPr lIns="0" tIns="0" rIns="0" bIns="0" anchor="ctr"/>
          <a:lstStyle/>
          <a:p>
            <a:pPr algn="ctr">
              <a:spcBef>
                <a:spcPts val="0"/>
              </a:spcBef>
              <a:defRPr sz="3200">
                <a:solidFill>
                  <a:srgbClr val="FFFFFF"/>
                </a:solidFill>
              </a:defRPr>
            </a:pPr>
            <a:endParaRPr/>
          </a:p>
        </p:txBody>
      </p:sp>
      <p:sp>
        <p:nvSpPr>
          <p:cNvPr id="21" name="Title Text"/>
          <p:cNvSpPr txBox="1">
            <a:spLocks noGrp="1"/>
          </p:cNvSpPr>
          <p:nvPr>
            <p:ph type="title"/>
          </p:nvPr>
        </p:nvSpPr>
        <p:spPr>
          <a:xfrm>
            <a:off x="524933" y="4922175"/>
            <a:ext cx="15620108" cy="2693592"/>
          </a:xfrm>
          <a:prstGeom prst="rect">
            <a:avLst/>
          </a:prstGeom>
        </p:spPr>
        <p:txBody>
          <a:bodyPr/>
          <a:lstStyle>
            <a:lvl1pPr algn="l">
              <a:defRPr>
                <a:solidFill>
                  <a:srgbClr val="FFFFFF"/>
                </a:solidFill>
              </a:defRPr>
            </a:lvl1pPr>
          </a:lstStyle>
          <a:p>
            <a:r>
              <a:rPr lang="en-US"/>
              <a:t>Click to edit Master title style</a:t>
            </a:r>
            <a:endParaRPr/>
          </a:p>
        </p:txBody>
      </p:sp>
      <p:sp>
        <p:nvSpPr>
          <p:cNvPr id="22" name="Body Level One…"/>
          <p:cNvSpPr txBox="1">
            <a:spLocks noGrp="1"/>
          </p:cNvSpPr>
          <p:nvPr>
            <p:ph type="body" sz="quarter" idx="1"/>
          </p:nvPr>
        </p:nvSpPr>
        <p:spPr>
          <a:prstGeom prst="rect">
            <a:avLst/>
          </a:prstGeom>
        </p:spPr>
        <p:txBody>
          <a:bodyPr/>
          <a:lstStyle>
            <a:lvl1pPr>
              <a:defRPr>
                <a:solidFill>
                  <a:schemeClr val="accent4">
                    <a:lumOff val="22769"/>
                  </a:schemeClr>
                </a:solidFill>
              </a:defRPr>
            </a:lvl1pPr>
            <a:lvl2pPr>
              <a:defRPr>
                <a:solidFill>
                  <a:schemeClr val="accent4">
                    <a:lumOff val="22769"/>
                  </a:schemeClr>
                </a:solidFill>
              </a:defRPr>
            </a:lvl2pPr>
            <a:lvl3pPr>
              <a:defRPr>
                <a:solidFill>
                  <a:schemeClr val="accent4">
                    <a:lumOff val="22769"/>
                  </a:schemeClr>
                </a:solidFill>
              </a:defRPr>
            </a:lvl3pPr>
            <a:lvl4pPr>
              <a:defRPr>
                <a:solidFill>
                  <a:schemeClr val="accent4">
                    <a:lumOff val="22769"/>
                  </a:schemeClr>
                </a:solidFill>
              </a:defRPr>
            </a:lvl4pPr>
            <a:lvl5pPr>
              <a:defRPr>
                <a:solidFill>
                  <a:schemeClr val="accent4">
                    <a:lumOff val="22769"/>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23" name="master_class_logo_final.png" descr="master_class_logo_final.png"/>
          <p:cNvPicPr>
            <a:picLocks noChangeAspect="1"/>
          </p:cNvPicPr>
          <p:nvPr/>
        </p:nvPicPr>
        <p:blipFill>
          <a:blip r:embed="rId3">
            <a:extLst/>
          </a:blip>
          <a:stretch>
            <a:fillRect/>
          </a:stretch>
        </p:blipFill>
        <p:spPr>
          <a:xfrm>
            <a:off x="16879557" y="3278716"/>
            <a:ext cx="6539310" cy="6539310"/>
          </a:xfrm>
          <a:prstGeom prst="rect">
            <a:avLst/>
          </a:prstGeom>
          <a:ln w="12700">
            <a:miter lim="400000"/>
          </a:ln>
        </p:spPr>
      </p:pic>
      <p:sp>
        <p:nvSpPr>
          <p:cNvPr id="24" name="Rectangle"/>
          <p:cNvSpPr/>
          <p:nvPr/>
        </p:nvSpPr>
        <p:spPr>
          <a:xfrm>
            <a:off x="-8467" y="11309217"/>
            <a:ext cx="24400934" cy="2406783"/>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5" name="Rectangle"/>
          <p:cNvSpPr/>
          <p:nvPr/>
        </p:nvSpPr>
        <p:spPr>
          <a:xfrm>
            <a:off x="-8467" y="11855846"/>
            <a:ext cx="24400934" cy="1860154"/>
          </a:xfrm>
          <a:prstGeom prst="rect">
            <a:avLst/>
          </a:prstGeom>
          <a:solidFill>
            <a:srgbClr val="919294"/>
          </a:solidFill>
          <a:ln w="12700">
            <a:miter lim="400000"/>
          </a:ln>
        </p:spPr>
        <p:txBody>
          <a:bodyPr lIns="0" tIns="0" rIns="0" bIns="0" anchor="ctr"/>
          <a:lstStyle/>
          <a:p>
            <a:pPr algn="ctr">
              <a:spcBef>
                <a:spcPts val="0"/>
              </a:spcBef>
              <a:defRPr sz="3200">
                <a:solidFill>
                  <a:srgbClr val="FFFFFF"/>
                </a:solidFill>
              </a:defRPr>
            </a:pPr>
            <a:endParaRPr/>
          </a:p>
        </p:txBody>
      </p:sp>
      <p:sp>
        <p:nvSpPr>
          <p:cNvPr id="26" name="Rectangle"/>
          <p:cNvSpPr/>
          <p:nvPr/>
        </p:nvSpPr>
        <p:spPr>
          <a:xfrm>
            <a:off x="-8467" y="12128500"/>
            <a:ext cx="24400934" cy="1587500"/>
          </a:xfrm>
          <a:prstGeom prst="rect">
            <a:avLst/>
          </a:prstGeom>
          <a:solidFill>
            <a:srgbClr val="274655"/>
          </a:solidFill>
          <a:ln w="12700">
            <a:miter lim="400000"/>
          </a:ln>
        </p:spPr>
        <p:txBody>
          <a:bodyPr lIns="0" tIns="0" rIns="0" bIns="0" anchor="ctr"/>
          <a:lstStyle/>
          <a:p>
            <a:pPr algn="ctr">
              <a:spcBef>
                <a:spcPts val="0"/>
              </a:spcBef>
              <a:defRPr sz="3200">
                <a:solidFill>
                  <a:srgbClr val="FFFFFF"/>
                </a:solidFill>
              </a:defRPr>
            </a:pPr>
            <a:endParaRPr/>
          </a:p>
        </p:txBody>
      </p:sp>
      <p:sp>
        <p:nvSpPr>
          <p:cNvPr id="27" name="Rectangle"/>
          <p:cNvSpPr/>
          <p:nvPr/>
        </p:nvSpPr>
        <p:spPr>
          <a:xfrm>
            <a:off x="-8467" y="-4234"/>
            <a:ext cx="24400934" cy="1587501"/>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8" name="ESA JWST Master Class"/>
          <p:cNvSpPr txBox="1"/>
          <p:nvPr/>
        </p:nvSpPr>
        <p:spPr>
          <a:xfrm>
            <a:off x="519752" y="3232150"/>
            <a:ext cx="10221164" cy="134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7200">
                <a:solidFill>
                  <a:schemeClr val="accent1">
                    <a:lumOff val="-12591"/>
                  </a:schemeClr>
                </a:solidFill>
                <a:latin typeface="Avenir Heavy"/>
                <a:ea typeface="Avenir Heavy"/>
                <a:cs typeface="Avenir Heavy"/>
                <a:sym typeface="Avenir Heavy"/>
              </a:defRPr>
            </a:lvl1pPr>
          </a:lstStyle>
          <a:p>
            <a:r>
              <a:t>ESA JWST Master Class</a:t>
            </a:r>
          </a:p>
        </p:txBody>
      </p:sp>
      <p:sp>
        <p:nvSpPr>
          <p:cNvPr id="29" name="ESA JWST Master Class, ESAC, Madrid Spain, 3-5 February 2020"/>
          <p:cNvSpPr txBox="1"/>
          <p:nvPr/>
        </p:nvSpPr>
        <p:spPr>
          <a:xfrm>
            <a:off x="493585" y="126110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lumOff val="22769"/>
                  </a:schemeClr>
                </a:solidFill>
                <a:latin typeface="Avenir Heavy"/>
                <a:ea typeface="Avenir Heavy"/>
                <a:cs typeface="Avenir Heavy"/>
                <a:sym typeface="Avenir Heavy"/>
              </a:defRPr>
            </a:lvl1pPr>
          </a:lstStyle>
          <a:p>
            <a:r>
              <a:t>ESA JWST Master Class, ESAC, Madrid Spain, 3-5 February 2020</a:t>
            </a:r>
          </a:p>
        </p:txBody>
      </p:sp>
      <p:pic>
        <p:nvPicPr>
          <p:cNvPr id="30" name="ESA_LOGO_grey.png" descr="ESA_LOGO_grey.png"/>
          <p:cNvPicPr>
            <a:picLocks noChangeAspect="1"/>
          </p:cNvPicPr>
          <p:nvPr/>
        </p:nvPicPr>
        <p:blipFill>
          <a:blip r:embed="rId4">
            <a:extLst/>
          </a:blip>
          <a:stretch>
            <a:fillRect/>
          </a:stretch>
        </p:blipFill>
        <p:spPr>
          <a:xfrm>
            <a:off x="21399500" y="12515850"/>
            <a:ext cx="2247900" cy="812800"/>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190330738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ubtitl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rPr lang="en-US"/>
              <a:t>Click to edit Master title style</a:t>
            </a: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116406423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 name="master_class_logo_final.png" descr="master_class_logo_final.png"/>
          <p:cNvPicPr>
            <a:picLocks noChangeAspect="1"/>
          </p:cNvPicPr>
          <p:nvPr/>
        </p:nvPicPr>
        <p:blipFill>
          <a:blip r:embed="rId2">
            <a:extLst/>
          </a:blip>
          <a:stretch>
            <a:fillRect/>
          </a:stretch>
        </p:blipFill>
        <p:spPr>
          <a:xfrm>
            <a:off x="21042031" y="256116"/>
            <a:ext cx="2910236" cy="2910236"/>
          </a:xfrm>
          <a:prstGeom prst="rect">
            <a:avLst/>
          </a:prstGeom>
          <a:ln w="12700">
            <a:miter lim="400000"/>
          </a:ln>
        </p:spPr>
      </p:pic>
      <p:grpSp>
        <p:nvGrpSpPr>
          <p:cNvPr id="52" name="Group"/>
          <p:cNvGrpSpPr/>
          <p:nvPr/>
        </p:nvGrpSpPr>
        <p:grpSpPr>
          <a:xfrm>
            <a:off x="-8467" y="-4234"/>
            <a:ext cx="773775" cy="13720235"/>
            <a:chOff x="0" y="0"/>
            <a:chExt cx="773774" cy="13720233"/>
          </a:xfrm>
        </p:grpSpPr>
        <p:sp>
          <p:nvSpPr>
            <p:cNvPr id="47" name="Rectangle"/>
            <p:cNvSpPr/>
            <p:nvPr/>
          </p:nvSpPr>
          <p:spPr>
            <a:xfrm>
              <a:off x="0" y="4233"/>
              <a:ext cx="773775" cy="13716001"/>
            </a:xfrm>
            <a:prstGeom prst="rect">
              <a:avLst/>
            </a:prstGeom>
            <a:solidFill>
              <a:srgbClr val="C49732"/>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8" name="Rectangle"/>
            <p:cNvSpPr/>
            <p:nvPr/>
          </p:nvSpPr>
          <p:spPr>
            <a:xfrm>
              <a:off x="-1" y="11313451"/>
              <a:ext cx="773776" cy="2406783"/>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9" name="Rectangle"/>
            <p:cNvSpPr/>
            <p:nvPr/>
          </p:nvSpPr>
          <p:spPr>
            <a:xfrm>
              <a:off x="0" y="11860080"/>
              <a:ext cx="773775" cy="1860154"/>
            </a:xfrm>
            <a:prstGeom prst="rect">
              <a:avLst/>
            </a:prstGeom>
            <a:solidFill>
              <a:srgbClr val="919294"/>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0" name="Rectangle"/>
            <p:cNvSpPr/>
            <p:nvPr/>
          </p:nvSpPr>
          <p:spPr>
            <a:xfrm>
              <a:off x="0" y="12132733"/>
              <a:ext cx="773775" cy="1587501"/>
            </a:xfrm>
            <a:prstGeom prst="rect">
              <a:avLst/>
            </a:prstGeom>
            <a:solidFill>
              <a:srgbClr val="274655"/>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1" name="Rectangle"/>
            <p:cNvSpPr/>
            <p:nvPr/>
          </p:nvSpPr>
          <p:spPr>
            <a:xfrm>
              <a:off x="0" y="0"/>
              <a:ext cx="773775" cy="1587501"/>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grpSp>
      <p:sp>
        <p:nvSpPr>
          <p:cNvPr id="53" name="ESA JWST Master Class, ESAC, Madrid Spain, 3-5 February 2020"/>
          <p:cNvSpPr txBox="1"/>
          <p:nvPr/>
        </p:nvSpPr>
        <p:spPr>
          <a:xfrm>
            <a:off x="1248833" y="128396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solidFill>
                <a:latin typeface="Avenir Heavy"/>
                <a:ea typeface="Avenir Heavy"/>
                <a:cs typeface="Avenir Heavy"/>
                <a:sym typeface="Avenir Heavy"/>
              </a:defRPr>
            </a:lvl1pPr>
          </a:lstStyle>
          <a:p>
            <a:r>
              <a:t>ESA JWST Master Class, ESAC, Madrid Spain, 3-5 February 2020</a:t>
            </a:r>
          </a:p>
        </p:txBody>
      </p:sp>
      <p:sp>
        <p:nvSpPr>
          <p:cNvPr id="54" name="Slide Number"/>
          <p:cNvSpPr txBox="1">
            <a:spLocks noGrp="1"/>
          </p:cNvSpPr>
          <p:nvPr>
            <p:ph type="sldNum" sz="quarter" idx="2"/>
          </p:nvPr>
        </p:nvSpPr>
        <p:spPr>
          <a:xfrm>
            <a:off x="23231348" y="12839700"/>
            <a:ext cx="565405" cy="622300"/>
          </a:xfrm>
          <a:prstGeom prst="rect">
            <a:avLst/>
          </a:prstGeom>
        </p:spPr>
        <p:txBody>
          <a:bodyPr/>
          <a:lstStyle>
            <a:lvl1pPr>
              <a:defRPr sz="3000">
                <a:solidFill>
                  <a:schemeClr val="accent4"/>
                </a:solidFill>
                <a:latin typeface="Avenir Heavy"/>
                <a:ea typeface="Avenir Heavy"/>
                <a:cs typeface="Avenir Heavy"/>
                <a:sym typeface="Avenir Heavy"/>
              </a:defRPr>
            </a:lvl1pPr>
          </a:lstStyle>
          <a:p>
            <a:fld id="{86CB4B4D-7CA3-9044-876B-883B54F8677D}" type="slidenum">
              <a:rPr lang="uk-UA" smtClean="0"/>
              <a:t>‹#›</a:t>
            </a:fld>
            <a:endParaRPr lang="uk-UA"/>
          </a:p>
        </p:txBody>
      </p:sp>
      <p:sp>
        <p:nvSpPr>
          <p:cNvPr id="55" name="Body Level One…"/>
          <p:cNvSpPr txBox="1">
            <a:spLocks noGrp="1"/>
          </p:cNvSpPr>
          <p:nvPr>
            <p:ph type="body" idx="1"/>
          </p:nvPr>
        </p:nvSpPr>
        <p:spPr>
          <a:xfrm>
            <a:off x="1248833" y="1964266"/>
            <a:ext cx="19309673" cy="9296401"/>
          </a:xfrm>
          <a:prstGeom prst="rect">
            <a:avLst/>
          </a:prstGeom>
        </p:spPr>
        <p:txBody>
          <a:bodyPr/>
          <a:lstStyle>
            <a:lvl1pPr marL="63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1pPr>
            <a:lvl2pPr marL="1270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2pPr>
            <a:lvl3pPr marL="190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3pPr>
            <a:lvl4pPr marL="2540000" indent="-635000">
              <a:spcBef>
                <a:spcPts val="1000"/>
              </a:spcBef>
              <a:buClr>
                <a:schemeClr val="accent1">
                  <a:lumOff val="-12591"/>
                </a:schemeClr>
              </a:buClr>
              <a:buSzPct val="74000"/>
              <a:buChar char="★"/>
              <a:defRPr sz="4800">
                <a:solidFill>
                  <a:schemeClr val="accent4">
                    <a:hueOff val="-3600000"/>
                    <a:lumOff val="-20194"/>
                  </a:schemeClr>
                </a:solidFill>
                <a:latin typeface="+mn-lt"/>
                <a:ea typeface="+mn-ea"/>
                <a:cs typeface="+mn-cs"/>
                <a:sym typeface="Avenir Book"/>
              </a:defRPr>
            </a:lvl4pPr>
            <a:lvl5pPr marL="3175000" indent="-635000">
              <a:spcBef>
                <a:spcPts val="1000"/>
              </a:spcBef>
              <a:buClr>
                <a:schemeClr val="accent1">
                  <a:lumOff val="-12591"/>
                </a:schemeClr>
              </a:buClr>
              <a:buSzPct val="93000"/>
              <a:buChar char="❖"/>
              <a:defRPr sz="4800">
                <a:solidFill>
                  <a:schemeClr val="accent4">
                    <a:hueOff val="-3600000"/>
                    <a:lumOff val="-20194"/>
                  </a:schemeClr>
                </a:solidFill>
                <a:latin typeface="+mn-lt"/>
                <a:ea typeface="+mn-ea"/>
                <a:cs typeface="+mn-cs"/>
                <a:sym typeface="Avenir Book"/>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6" name="Title Text"/>
          <p:cNvSpPr txBox="1">
            <a:spLocks noGrp="1"/>
          </p:cNvSpPr>
          <p:nvPr>
            <p:ph type="title"/>
          </p:nvPr>
        </p:nvSpPr>
        <p:spPr>
          <a:xfrm>
            <a:off x="1248833" y="169333"/>
            <a:ext cx="19309673" cy="1587038"/>
          </a:xfrm>
          <a:prstGeom prst="rect">
            <a:avLst/>
          </a:prstGeom>
        </p:spPr>
        <p:txBody>
          <a:bodyPr/>
          <a:lstStyle>
            <a:lvl1pPr algn="l">
              <a:defRPr sz="8400">
                <a:solidFill>
                  <a:schemeClr val="accent1">
                    <a:lumOff val="-12591"/>
                  </a:schemeClr>
                </a:solidFill>
                <a:latin typeface="+mn-lt"/>
                <a:ea typeface="+mn-ea"/>
                <a:cs typeface="+mn-cs"/>
                <a:sym typeface="Avenir Book"/>
              </a:defRPr>
            </a:lvl1pPr>
          </a:lstStyle>
          <a:p>
            <a:r>
              <a:rPr lang="en-US"/>
              <a:t>Click to edit Master title style</a:t>
            </a:r>
            <a:endParaRPr/>
          </a:p>
        </p:txBody>
      </p:sp>
      <p:pic>
        <p:nvPicPr>
          <p:cNvPr id="57" name="esa_dark_grey.png" descr="esa_dark_grey.png"/>
          <p:cNvPicPr>
            <a:picLocks noChangeAspect="1"/>
          </p:cNvPicPr>
          <p:nvPr/>
        </p:nvPicPr>
        <p:blipFill>
          <a:blip r:embed="rId3">
            <a:extLst/>
          </a:blip>
          <a:stretch>
            <a:fillRect/>
          </a:stretch>
        </p:blipFill>
        <p:spPr>
          <a:xfrm>
            <a:off x="21214630" y="12859965"/>
            <a:ext cx="1608957" cy="581770"/>
          </a:xfrm>
          <a:prstGeom prst="rect">
            <a:avLst/>
          </a:prstGeom>
          <a:ln w="12700">
            <a:miter lim="400000"/>
          </a:ln>
        </p:spPr>
      </p:pic>
    </p:spTree>
    <p:extLst>
      <p:ext uri="{BB962C8B-B14F-4D97-AF65-F5344CB8AC3E}">
        <p14:creationId xmlns:p14="http://schemas.microsoft.com/office/powerpoint/2010/main" val="61660657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3" name="jwst_20170515.jpg" descr="jwst_20170515.jpg"/>
          <p:cNvPicPr>
            <a:picLocks noChangeAspect="1"/>
          </p:cNvPicPr>
          <p:nvPr/>
        </p:nvPicPr>
        <p:blipFill>
          <a:blip r:embed="rId5">
            <a:extLst/>
          </a:blip>
          <a:stretch>
            <a:fillRect/>
          </a:stretch>
        </p:blipFill>
        <p:spPr>
          <a:xfrm>
            <a:off x="-978000" y="-1625599"/>
            <a:ext cx="24396067" cy="18272652"/>
          </a:xfrm>
          <a:prstGeom prst="rect">
            <a:avLst/>
          </a:prstGeom>
          <a:ln w="12700">
            <a:miter lim="400000"/>
          </a:ln>
        </p:spPr>
      </p:pic>
      <p:sp>
        <p:nvSpPr>
          <p:cNvPr id="4" name="Rectangle"/>
          <p:cNvSpPr/>
          <p:nvPr/>
        </p:nvSpPr>
        <p:spPr>
          <a:xfrm>
            <a:off x="-1224" y="652726"/>
            <a:ext cx="24386448" cy="13716001"/>
          </a:xfrm>
          <a:prstGeom prst="rect">
            <a:avLst/>
          </a:prstGeom>
          <a:solidFill>
            <a:schemeClr val="accent1">
              <a:lumOff val="-12591"/>
              <a:alpha val="83450"/>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5" name="Title Text"/>
          <p:cNvSpPr txBox="1">
            <a:spLocks noGrp="1"/>
          </p:cNvSpPr>
          <p:nvPr>
            <p:ph type="title"/>
          </p:nvPr>
        </p:nvSpPr>
        <p:spPr>
          <a:xfrm>
            <a:off x="1778000" y="4888309"/>
            <a:ext cx="20828000" cy="269359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6" name="Rectangle"/>
          <p:cNvSpPr/>
          <p:nvPr/>
        </p:nvSpPr>
        <p:spPr>
          <a:xfrm>
            <a:off x="-8467" y="11309217"/>
            <a:ext cx="24400934" cy="2406783"/>
          </a:xfrm>
          <a:prstGeom prst="rect">
            <a:avLst/>
          </a:prstGeom>
          <a:solidFill>
            <a:schemeClr val="accent4"/>
          </a:solidFill>
          <a:ln w="12700">
            <a:miter lim="400000"/>
          </a:ln>
        </p:spPr>
        <p:txBody>
          <a:bodyPr lIns="0" tIns="0" rIns="0" bIns="0" anchor="ctr"/>
          <a:lstStyle/>
          <a:p>
            <a:pPr algn="ctr">
              <a:spcBef>
                <a:spcPts val="0"/>
              </a:spcBef>
              <a:defRPr sz="3200">
                <a:solidFill>
                  <a:srgbClr val="FFFFFF"/>
                </a:solidFill>
              </a:defRPr>
            </a:pPr>
            <a:endParaRPr/>
          </a:p>
        </p:txBody>
      </p:sp>
      <p:sp>
        <p:nvSpPr>
          <p:cNvPr id="7" name="Rectangle"/>
          <p:cNvSpPr/>
          <p:nvPr/>
        </p:nvSpPr>
        <p:spPr>
          <a:xfrm>
            <a:off x="-8467" y="11855846"/>
            <a:ext cx="24400934" cy="1860154"/>
          </a:xfrm>
          <a:prstGeom prst="rect">
            <a:avLst/>
          </a:prstGeom>
          <a:solidFill>
            <a:schemeClr val="accent1">
              <a:lumOff val="-12591"/>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8" name="Rectangle"/>
          <p:cNvSpPr/>
          <p:nvPr/>
        </p:nvSpPr>
        <p:spPr>
          <a:xfrm>
            <a:off x="-8467" y="12128500"/>
            <a:ext cx="24400934" cy="1587500"/>
          </a:xfrm>
          <a:prstGeom prst="rect">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9" name="Rectangle"/>
          <p:cNvSpPr/>
          <p:nvPr/>
        </p:nvSpPr>
        <p:spPr>
          <a:xfrm>
            <a:off x="-8467" y="-4234"/>
            <a:ext cx="24400934" cy="1587501"/>
          </a:xfrm>
          <a:prstGeom prst="rect">
            <a:avLst/>
          </a:prstGeom>
          <a:solidFill>
            <a:schemeClr val="accent2"/>
          </a:solidFill>
          <a:ln w="12700">
            <a:miter lim="400000"/>
          </a:ln>
        </p:spPr>
        <p:txBody>
          <a:bodyPr lIns="0" tIns="0" rIns="0" bIns="0" anchor="ctr"/>
          <a:lstStyle/>
          <a:p>
            <a:pPr algn="ctr">
              <a:spcBef>
                <a:spcPts val="0"/>
              </a:spcBef>
              <a:defRPr sz="3200">
                <a:solidFill>
                  <a:srgbClr val="FFFFFF"/>
                </a:solidFill>
              </a:defRPr>
            </a:pPr>
            <a:endParaRPr/>
          </a:p>
        </p:txBody>
      </p:sp>
      <p:sp>
        <p:nvSpPr>
          <p:cNvPr id="10" name="Body Level One…"/>
          <p:cNvSpPr txBox="1">
            <a:spLocks noGrp="1"/>
          </p:cNvSpPr>
          <p:nvPr>
            <p:ph type="body" idx="1"/>
          </p:nvPr>
        </p:nvSpPr>
        <p:spPr>
          <a:xfrm>
            <a:off x="524933" y="7959592"/>
            <a:ext cx="20636013" cy="28101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solidFill>
                  <a:schemeClr val="accent5">
                    <a:hueOff val="-8881752"/>
                    <a:lumOff val="-12984"/>
                  </a:schemeClr>
                </a:solidFill>
                <a:latin typeface="Helvetica Neue Light"/>
                <a:ea typeface="Helvetica Neue Light"/>
                <a:cs typeface="Helvetica Neue Light"/>
                <a:sym typeface="Helvetica Neue Light"/>
              </a:defRPr>
            </a:lvl1pPr>
          </a:lstStyle>
          <a:p>
            <a:fld id="{86CB4B4D-7CA3-9044-876B-883B54F8677D}" type="slidenum">
              <a:rPr lang="uk-UA" smtClean="0"/>
              <a:t>‹#›</a:t>
            </a:fld>
            <a:endParaRPr lang="uk-UA"/>
          </a:p>
        </p:txBody>
      </p:sp>
    </p:spTree>
    <p:extLst>
      <p:ext uri="{BB962C8B-B14F-4D97-AF65-F5344CB8AC3E}">
        <p14:creationId xmlns:p14="http://schemas.microsoft.com/office/powerpoint/2010/main" val="375681984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ransition spd="med"/>
  <p:txStyles>
    <p:titleStyle>
      <a:lvl1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1pPr>
      <a:lvl2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2pPr>
      <a:lvl3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3pPr>
      <a:lvl4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4pPr>
      <a:lvl5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5pPr>
      <a:lvl6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6pPr>
      <a:lvl7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7pPr>
      <a:lvl8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8pPr>
      <a:lvl9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9pPr>
    </p:titleStyle>
    <p:bodyStyle>
      <a:lvl1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1pPr>
      <a:lvl2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2pPr>
      <a:lvl3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3pPr>
      <a:lvl4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4pPr>
      <a:lvl5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5pPr>
      <a:lvl6pPr marL="0" marR="0" indent="3556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p:bodyStyle>
    <p:otherStyle>
      <a:lvl1pPr marL="0" marR="0" indent="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jwst-docs.stsci.edu/jwst-astronomers-proposal-tool-overview/additional-apt-functionality/jwst-apt-pure-parallel-observations" TargetMode="External"/><Relationship Id="rId5" Type="http://schemas.openxmlformats.org/officeDocument/2006/relationships/hyperlink" Target="https://jwst-docs.stsci.edu/methods-and-roadmaps/jwst-parallel-observations%23JWSTParallelObservations-Pure_par"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p:cNvSpPr txBox="1">
            <a:spLocks noGrp="1"/>
          </p:cNvSpPr>
          <p:nvPr>
            <p:ph type="ctrTitle"/>
          </p:nvPr>
        </p:nvSpPr>
        <p:spPr>
          <a:xfrm>
            <a:off x="524932" y="4922175"/>
            <a:ext cx="16781985" cy="2693592"/>
          </a:xfrm>
          <a:prstGeom prst="rect">
            <a:avLst/>
          </a:prstGeom>
        </p:spPr>
        <p:txBody>
          <a:bodyPr>
            <a:normAutofit/>
          </a:bodyPr>
          <a:lstStyle/>
          <a:p>
            <a:r>
              <a:rPr lang="en-US" dirty="0"/>
              <a:t>Pure Parallels</a:t>
            </a:r>
            <a:endParaRPr dirty="0"/>
          </a:p>
        </p:txBody>
      </p:sp>
      <p:sp>
        <p:nvSpPr>
          <p:cNvPr id="67" name="Body"/>
          <p:cNvSpPr txBox="1">
            <a:spLocks noGrp="1"/>
          </p:cNvSpPr>
          <p:nvPr>
            <p:ph type="subTitle" sz="quarter" idx="1"/>
          </p:nvPr>
        </p:nvSpPr>
        <p:spPr>
          <a:prstGeom prst="rect">
            <a:avLst/>
          </a:prstGeom>
        </p:spPr>
        <p:txBody>
          <a:bodyPr/>
          <a:lstStyle/>
          <a:p>
            <a:r>
              <a:rPr lang="en-US" dirty="0"/>
              <a:t>Christopher </a:t>
            </a:r>
            <a:r>
              <a:rPr lang="en-US" dirty="0" err="1"/>
              <a:t>Willmer</a:t>
            </a:r>
            <a:r>
              <a:rPr lang="en-US" dirty="0"/>
              <a:t>, U. AZ</a:t>
            </a:r>
          </a:p>
          <a:p>
            <a:r>
              <a:rPr lang="en-US" dirty="0"/>
              <a:t>Christal </a:t>
            </a:r>
            <a:r>
              <a:rPr lang="en-US" dirty="0" err="1"/>
              <a:t>Mannfolk</a:t>
            </a:r>
            <a:r>
              <a:rPr lang="en-US"/>
              <a:t>, STScI</a:t>
            </a:r>
            <a:endParaRPr dirty="0"/>
          </a:p>
        </p:txBody>
      </p:sp>
    </p:spTree>
    <p:extLst>
      <p:ext uri="{BB962C8B-B14F-4D97-AF65-F5344CB8AC3E}">
        <p14:creationId xmlns:p14="http://schemas.microsoft.com/office/powerpoint/2010/main" val="71018843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73" name="Title"/>
          <p:cNvSpPr>
            <a:spLocks noGrp="1"/>
          </p:cNvSpPr>
          <p:nvPr>
            <p:ph type="title"/>
          </p:nvPr>
        </p:nvSpPr>
        <p:spPr>
          <a:prstGeom prst="rect">
            <a:avLst/>
          </a:prstGeom>
        </p:spPr>
        <p:txBody>
          <a:bodyPr>
            <a:noAutofit/>
          </a:bodyPr>
          <a:lstStyle/>
          <a:p>
            <a:r>
              <a:rPr lang="en-US" sz="6000" dirty="0"/>
              <a:t>JWST Science Parallels: Coordinated vs. Pure Parallels</a:t>
            </a:r>
            <a:endParaRPr sz="6000" dirty="0"/>
          </a:p>
        </p:txBody>
      </p:sp>
      <p:graphicFrame>
        <p:nvGraphicFramePr>
          <p:cNvPr id="7" name="Table 6">
            <a:extLst>
              <a:ext uri="{FF2B5EF4-FFF2-40B4-BE49-F238E27FC236}">
                <a16:creationId xmlns:a16="http://schemas.microsoft.com/office/drawing/2014/main" id="{BC6D8009-4D8E-1648-A9FC-829C8E260B13}"/>
              </a:ext>
            </a:extLst>
          </p:cNvPr>
          <p:cNvGraphicFramePr>
            <a:graphicFrameLocks noGrp="1"/>
          </p:cNvGraphicFramePr>
          <p:nvPr>
            <p:extLst>
              <p:ext uri="{D42A27DB-BD31-4B8C-83A1-F6EECF244321}">
                <p14:modId xmlns:p14="http://schemas.microsoft.com/office/powerpoint/2010/main" val="3151030689"/>
              </p:ext>
            </p:extLst>
          </p:nvPr>
        </p:nvGraphicFramePr>
        <p:xfrm>
          <a:off x="1474060" y="1756371"/>
          <a:ext cx="19309673" cy="9777189"/>
        </p:xfrm>
        <a:graphic>
          <a:graphicData uri="http://schemas.openxmlformats.org/drawingml/2006/table">
            <a:tbl>
              <a:tblPr firstRow="1" bandRow="1">
                <a:tableStyleId>{5C22544A-7EE6-4342-B048-85BDC9FD1C3A}</a:tableStyleId>
              </a:tblPr>
              <a:tblGrid>
                <a:gridCol w="9795028">
                  <a:extLst>
                    <a:ext uri="{9D8B030D-6E8A-4147-A177-3AD203B41FA5}">
                      <a16:colId xmlns:a16="http://schemas.microsoft.com/office/drawing/2014/main" val="99356778"/>
                    </a:ext>
                  </a:extLst>
                </a:gridCol>
                <a:gridCol w="9514645">
                  <a:extLst>
                    <a:ext uri="{9D8B030D-6E8A-4147-A177-3AD203B41FA5}">
                      <a16:colId xmlns:a16="http://schemas.microsoft.com/office/drawing/2014/main" val="1029744469"/>
                    </a:ext>
                  </a:extLst>
                </a:gridCol>
              </a:tblGrid>
              <a:tr h="633189">
                <a:tc>
                  <a:txBody>
                    <a:bodyPr/>
                    <a:lstStyle/>
                    <a:p>
                      <a:pPr algn="ctr"/>
                      <a:r>
                        <a:rPr lang="en-US" sz="3200" dirty="0"/>
                        <a:t>Coordinated Parallels</a:t>
                      </a:r>
                      <a:endParaRPr lang="en-US" sz="3200" dirty="0">
                        <a:solidFill>
                          <a:schemeClr val="bg1"/>
                        </a:solidFill>
                      </a:endParaRPr>
                    </a:p>
                  </a:txBody>
                  <a:tcPr anchor="ctr"/>
                </a:tc>
                <a:tc>
                  <a:txBody>
                    <a:bodyPr/>
                    <a:lstStyle/>
                    <a:p>
                      <a:pPr algn="ctr"/>
                      <a:r>
                        <a:rPr lang="en-US" sz="3200" dirty="0"/>
                        <a:t>Pure Parallels</a:t>
                      </a:r>
                      <a:endParaRPr lang="en-US" sz="3200" dirty="0">
                        <a:solidFill>
                          <a:schemeClr val="bg1"/>
                        </a:solidFill>
                      </a:endParaRPr>
                    </a:p>
                  </a:txBody>
                  <a:tcPr anchor="ctr"/>
                </a:tc>
                <a:extLst>
                  <a:ext uri="{0D108BD9-81ED-4DB2-BD59-A6C34878D82A}">
                    <a16:rowId xmlns:a16="http://schemas.microsoft.com/office/drawing/2014/main" val="3760993284"/>
                  </a:ext>
                </a:extLst>
              </a:tr>
              <a:tr h="1451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t>Science case in proposal needs to </a:t>
                      </a:r>
                      <a:r>
                        <a:rPr lang="en-US" sz="3200" b="1" dirty="0"/>
                        <a:t>justify parallel as well as prime observations</a:t>
                      </a:r>
                      <a:r>
                        <a:rPr lang="en-US" sz="3200" dirty="0"/>
                        <a:t>. Science goals need to call for both.</a:t>
                      </a:r>
                    </a:p>
                  </a:txBody>
                  <a:tcPr/>
                </a:tc>
                <a:tc>
                  <a:txBody>
                    <a:bodyPr/>
                    <a:lstStyle/>
                    <a:p>
                      <a:pPr algn="l"/>
                      <a:r>
                        <a:rPr lang="en-US" sz="3200" dirty="0"/>
                        <a:t>Distinct proposal type, </a:t>
                      </a:r>
                      <a:r>
                        <a:rPr lang="en-US" sz="3200" b="1" dirty="0"/>
                        <a:t>using parallel slots derived from separate (primary) programs</a:t>
                      </a:r>
                      <a:r>
                        <a:rPr lang="en-US" sz="3200" dirty="0"/>
                        <a:t>.</a:t>
                      </a:r>
                    </a:p>
                  </a:txBody>
                  <a:tcPr/>
                </a:tc>
                <a:extLst>
                  <a:ext uri="{0D108BD9-81ED-4DB2-BD59-A6C34878D82A}">
                    <a16:rowId xmlns:a16="http://schemas.microsoft.com/office/drawing/2014/main" val="3372863511"/>
                  </a:ext>
                </a:extLst>
              </a:tr>
              <a:tr h="17933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t>Proposer can craft exposure times, number of exposure specifications, dithers, etc. </a:t>
                      </a:r>
                      <a:r>
                        <a:rPr lang="en-US" sz="3200" dirty="0"/>
                        <a:t>to make things work for their science with the prime </a:t>
                      </a:r>
                      <a:r>
                        <a:rPr lang="en-US" sz="3200" b="1" i="1" dirty="0"/>
                        <a:t>and</a:t>
                      </a:r>
                      <a:r>
                        <a:rPr lang="en-US" sz="3200" dirty="0"/>
                        <a:t> parallel observations.</a:t>
                      </a:r>
                    </a:p>
                  </a:txBody>
                  <a:tcPr/>
                </a:tc>
                <a:tc>
                  <a:txBody>
                    <a:bodyPr/>
                    <a:lstStyle/>
                    <a:p>
                      <a:pPr algn="l"/>
                      <a:r>
                        <a:rPr lang="en-US" sz="3200" dirty="0"/>
                        <a:t>Pure parallel observations </a:t>
                      </a:r>
                      <a:r>
                        <a:rPr lang="en-US" sz="3200" b="1" dirty="0"/>
                        <a:t>cannot change the properties of primary observations </a:t>
                      </a:r>
                      <a:r>
                        <a:rPr lang="en-US" sz="3200" dirty="0"/>
                        <a:t>to which the proposed parallel ones will be attached. </a:t>
                      </a:r>
                    </a:p>
                  </a:txBody>
                  <a:tcPr/>
                </a:tc>
                <a:extLst>
                  <a:ext uri="{0D108BD9-81ED-4DB2-BD59-A6C34878D82A}">
                    <a16:rowId xmlns:a16="http://schemas.microsoft.com/office/drawing/2014/main" val="2147900315"/>
                  </a:ext>
                </a:extLst>
              </a:tr>
              <a:tr h="3501264">
                <a:tc>
                  <a:txBody>
                    <a:bodyPr/>
                    <a:lstStyle/>
                    <a:p>
                      <a:pPr algn="l"/>
                      <a:r>
                        <a:rPr lang="en-US" sz="3200" dirty="0"/>
                        <a:t>Coordinated parallel proposal specifies </a:t>
                      </a:r>
                      <a:r>
                        <a:rPr lang="en-US" sz="3200" b="1" i="1" dirty="0"/>
                        <a:t>all parallel exposures</a:t>
                      </a:r>
                      <a:r>
                        <a:rPr lang="en-US" sz="3200" dirty="0"/>
                        <a:t> in detail.</a:t>
                      </a:r>
                    </a:p>
                  </a:txBody>
                  <a:tcPr/>
                </a:tc>
                <a:tc>
                  <a:txBody>
                    <a:bodyPr/>
                    <a:lstStyle/>
                    <a:p>
                      <a:pPr marL="285750" indent="-285750" algn="l">
                        <a:buFont typeface="Arial" panose="020B0604020202020204" pitchFamily="34" charset="0"/>
                        <a:buChar char="•"/>
                      </a:pPr>
                      <a:r>
                        <a:rPr lang="en-US" sz="3200" dirty="0"/>
                        <a:t>Proposal specifies </a:t>
                      </a:r>
                      <a:r>
                        <a:rPr lang="en-US" sz="3200" b="1" dirty="0"/>
                        <a:t>one Observation per type of proposed exposure</a:t>
                      </a:r>
                      <a:r>
                        <a:rPr lang="en-US" sz="3200" dirty="0"/>
                        <a:t> (e.g., different filters or </a:t>
                      </a:r>
                      <a:r>
                        <a:rPr lang="en-US" sz="3200" dirty="0" err="1"/>
                        <a:t>grisms</a:t>
                      </a:r>
                      <a:r>
                        <a:rPr lang="en-US" sz="3200" dirty="0"/>
                        <a:t>). </a:t>
                      </a:r>
                    </a:p>
                    <a:p>
                      <a:pPr marL="285750" indent="-285750" algn="l">
                        <a:buFont typeface="Arial" panose="020B0604020202020204" pitchFamily="34" charset="0"/>
                        <a:buChar char="•"/>
                      </a:pPr>
                      <a:r>
                        <a:rPr lang="en-US" sz="3200" b="1" dirty="0"/>
                        <a:t>Exposure times need to specify the minimum allowable lengths </a:t>
                      </a:r>
                      <a:r>
                        <a:rPr lang="en-US" sz="3200" dirty="0"/>
                        <a:t>for the proposed science.</a:t>
                      </a:r>
                    </a:p>
                    <a:p>
                      <a:pPr marL="285750" indent="-285750" algn="l">
                        <a:buFont typeface="Arial" panose="020B0604020202020204" pitchFamily="34" charset="0"/>
                        <a:buChar char="•"/>
                      </a:pPr>
                      <a:r>
                        <a:rPr lang="en-US" sz="3200" dirty="0"/>
                        <a:t>Scientific Justification needs to </a:t>
                      </a:r>
                      <a:r>
                        <a:rPr lang="en-US" sz="3200" b="1" dirty="0"/>
                        <a:t>specify minimum number of distinct primary targets per observation</a:t>
                      </a:r>
                      <a:r>
                        <a:rPr lang="en-US" sz="3200" dirty="0"/>
                        <a:t> to fulfill science goals.</a:t>
                      </a:r>
                    </a:p>
                  </a:txBody>
                  <a:tcPr/>
                </a:tc>
                <a:extLst>
                  <a:ext uri="{0D108BD9-81ED-4DB2-BD59-A6C34878D82A}">
                    <a16:rowId xmlns:a16="http://schemas.microsoft.com/office/drawing/2014/main" val="1554590469"/>
                  </a:ext>
                </a:extLst>
              </a:tr>
              <a:tr h="1451744">
                <a:tc>
                  <a:txBody>
                    <a:bodyPr/>
                    <a:lstStyle/>
                    <a:p>
                      <a:pPr algn="l"/>
                      <a:r>
                        <a:rPr lang="en-US" sz="3200" dirty="0"/>
                        <a:t>APT templates for coordinated parallels are </a:t>
                      </a:r>
                      <a:r>
                        <a:rPr lang="en-US" sz="3200" b="1" dirty="0"/>
                        <a:t>based on the “normal” templates</a:t>
                      </a:r>
                      <a:r>
                        <a:rPr lang="en-US" sz="3200" dirty="0"/>
                        <a:t> of the prime observing modes.</a:t>
                      </a:r>
                    </a:p>
                  </a:txBody>
                  <a:tcPr/>
                </a:tc>
                <a:tc>
                  <a:txBody>
                    <a:bodyPr/>
                    <a:lstStyle/>
                    <a:p>
                      <a:pPr algn="l"/>
                      <a:r>
                        <a:rPr lang="en-US" sz="3200" dirty="0"/>
                        <a:t>APT templates for pure parallels are </a:t>
                      </a:r>
                      <a:r>
                        <a:rPr lang="en-US" sz="3200" b="1" dirty="0"/>
                        <a:t>distinct from the “normal” observing templates</a:t>
                      </a:r>
                      <a:r>
                        <a:rPr lang="en-US" sz="3200" dirty="0"/>
                        <a:t>, selected in Proposal Information section of APT.</a:t>
                      </a:r>
                    </a:p>
                  </a:txBody>
                  <a:tcPr/>
                </a:tc>
                <a:extLst>
                  <a:ext uri="{0D108BD9-81ED-4DB2-BD59-A6C34878D82A}">
                    <a16:rowId xmlns:a16="http://schemas.microsoft.com/office/drawing/2014/main" val="330375931"/>
                  </a:ext>
                </a:extLst>
              </a:tr>
            </a:tbl>
          </a:graphicData>
        </a:graphic>
      </p:graphicFrame>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3DCB56-A9AF-484F-80C3-F4065BA3A95A}"/>
              </a:ext>
            </a:extLst>
          </p:cNvPr>
          <p:cNvSpPr>
            <a:spLocks noGrp="1"/>
          </p:cNvSpPr>
          <p:nvPr>
            <p:ph type="title"/>
          </p:nvPr>
        </p:nvSpPr>
        <p:spPr/>
        <p:txBody>
          <a:bodyPr>
            <a:noAutofit/>
          </a:bodyPr>
          <a:lstStyle/>
          <a:p>
            <a:r>
              <a:rPr lang="en-US" sz="5400" dirty="0"/>
              <a:t>JWST Science Parallels: Proposing a Pure Parallel Program</a:t>
            </a:r>
          </a:p>
        </p:txBody>
      </p:sp>
      <p:grpSp>
        <p:nvGrpSpPr>
          <p:cNvPr id="7" name="Group 6">
            <a:extLst>
              <a:ext uri="{FF2B5EF4-FFF2-40B4-BE49-F238E27FC236}">
                <a16:creationId xmlns:a16="http://schemas.microsoft.com/office/drawing/2014/main" id="{BED40581-F799-A944-83A4-A9BC44BCFC09}"/>
              </a:ext>
            </a:extLst>
          </p:cNvPr>
          <p:cNvGrpSpPr/>
          <p:nvPr/>
        </p:nvGrpSpPr>
        <p:grpSpPr>
          <a:xfrm>
            <a:off x="2173327" y="2017627"/>
            <a:ext cx="17460683" cy="4354285"/>
            <a:chOff x="3097823" y="1952313"/>
            <a:chExt cx="17460683" cy="4354285"/>
          </a:xfrm>
        </p:grpSpPr>
        <p:pic>
          <p:nvPicPr>
            <p:cNvPr id="5" name="Picture 4">
              <a:extLst>
                <a:ext uri="{FF2B5EF4-FFF2-40B4-BE49-F238E27FC236}">
                  <a16:creationId xmlns:a16="http://schemas.microsoft.com/office/drawing/2014/main" id="{03617CCA-091F-4141-9367-51BE0C8754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7823" y="1952313"/>
              <a:ext cx="17460683" cy="4354285"/>
            </a:xfrm>
            <a:prstGeom prst="rect">
              <a:avLst/>
            </a:prstGeom>
            <a:ln>
              <a:solidFill>
                <a:schemeClr val="accent5"/>
              </a:solidFill>
            </a:ln>
          </p:spPr>
        </p:pic>
        <p:sp>
          <p:nvSpPr>
            <p:cNvPr id="6" name="Rectangle 5">
              <a:extLst>
                <a:ext uri="{FF2B5EF4-FFF2-40B4-BE49-F238E27FC236}">
                  <a16:creationId xmlns:a16="http://schemas.microsoft.com/office/drawing/2014/main" id="{7FF68E4B-A49B-4D42-A395-9D9C15FD1D96}"/>
                </a:ext>
              </a:extLst>
            </p:cNvPr>
            <p:cNvSpPr/>
            <p:nvPr/>
          </p:nvSpPr>
          <p:spPr>
            <a:xfrm>
              <a:off x="8160469" y="5784083"/>
              <a:ext cx="2743200" cy="522515"/>
            </a:xfrm>
            <a:prstGeom prst="rect">
              <a:avLst/>
            </a:prstGeom>
            <a:solidFill>
              <a:srgbClr val="FFFD00">
                <a:alpha val="45098"/>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grpSp>
      <p:grpSp>
        <p:nvGrpSpPr>
          <p:cNvPr id="11" name="Group 10">
            <a:extLst>
              <a:ext uri="{FF2B5EF4-FFF2-40B4-BE49-F238E27FC236}">
                <a16:creationId xmlns:a16="http://schemas.microsoft.com/office/drawing/2014/main" id="{E396F897-ED43-7B4B-AB7D-DFD70CF23639}"/>
              </a:ext>
            </a:extLst>
          </p:cNvPr>
          <p:cNvGrpSpPr/>
          <p:nvPr/>
        </p:nvGrpSpPr>
        <p:grpSpPr>
          <a:xfrm>
            <a:off x="1982038" y="1756371"/>
            <a:ext cx="18576468" cy="9499139"/>
            <a:chOff x="2173327" y="2108430"/>
            <a:chExt cx="18576468" cy="9499139"/>
          </a:xfrm>
        </p:grpSpPr>
        <p:pic>
          <p:nvPicPr>
            <p:cNvPr id="9" name="Picture 8">
              <a:extLst>
                <a:ext uri="{FF2B5EF4-FFF2-40B4-BE49-F238E27FC236}">
                  <a16:creationId xmlns:a16="http://schemas.microsoft.com/office/drawing/2014/main" id="{E069E17F-E3A4-7B4C-A6D9-C7A95F9B9B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3327" y="2108430"/>
              <a:ext cx="18576468" cy="9499139"/>
            </a:xfrm>
            <a:prstGeom prst="rect">
              <a:avLst/>
            </a:prstGeom>
            <a:ln>
              <a:solidFill>
                <a:schemeClr val="accent5"/>
              </a:solidFill>
            </a:ln>
          </p:spPr>
        </p:pic>
        <p:sp>
          <p:nvSpPr>
            <p:cNvPr id="10" name="Rectangle 9">
              <a:extLst>
                <a:ext uri="{FF2B5EF4-FFF2-40B4-BE49-F238E27FC236}">
                  <a16:creationId xmlns:a16="http://schemas.microsoft.com/office/drawing/2014/main" id="{F039C372-CDCA-A247-B132-05F4FC207846}"/>
                </a:ext>
              </a:extLst>
            </p:cNvPr>
            <p:cNvSpPr/>
            <p:nvPr/>
          </p:nvSpPr>
          <p:spPr>
            <a:xfrm>
              <a:off x="8160467" y="5542738"/>
              <a:ext cx="9017189" cy="522515"/>
            </a:xfrm>
            <a:prstGeom prst="rect">
              <a:avLst/>
            </a:prstGeom>
            <a:solidFill>
              <a:srgbClr val="FFFD00">
                <a:alpha val="45098"/>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grpSp>
      <p:sp>
        <p:nvSpPr>
          <p:cNvPr id="12" name="TextBox 11">
            <a:extLst>
              <a:ext uri="{FF2B5EF4-FFF2-40B4-BE49-F238E27FC236}">
                <a16:creationId xmlns:a16="http://schemas.microsoft.com/office/drawing/2014/main" id="{6E6AC3ED-C40C-8C4E-8D1C-F842E429E744}"/>
              </a:ext>
            </a:extLst>
          </p:cNvPr>
          <p:cNvSpPr txBox="1"/>
          <p:nvPr/>
        </p:nvSpPr>
        <p:spPr>
          <a:xfrm>
            <a:off x="13327254" y="11672476"/>
            <a:ext cx="7318226" cy="15953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dirty="0"/>
              <a:t>Additional Resource: </a:t>
            </a:r>
          </a:p>
          <a:p>
            <a:pPr marL="342900" indent="-342900">
              <a:buFont typeface="Arial" panose="020B0604020202020204" pitchFamily="34" charset="0"/>
              <a:buChar char="•"/>
            </a:pPr>
            <a:r>
              <a:rPr lang="en-US" sz="2400" dirty="0">
                <a:solidFill>
                  <a:srgbClr val="0000FF"/>
                </a:solidFill>
                <a:hlinkClick r:id="rId5"/>
              </a:rPr>
              <a:t>JDox Article: JWST Parallel Observations </a:t>
            </a:r>
            <a:r>
              <a:rPr lang="en-US" sz="2400" dirty="0">
                <a:solidFill>
                  <a:srgbClr val="0000FF"/>
                </a:solidFill>
                <a:hlinkClick r:id="rId6"/>
              </a:rPr>
              <a:t>JWST</a:t>
            </a:r>
          </a:p>
          <a:p>
            <a:pPr marL="342900" indent="-342900">
              <a:buFont typeface="Arial" panose="020B0604020202020204" pitchFamily="34" charset="0"/>
              <a:buChar char="•"/>
            </a:pPr>
            <a:r>
              <a:rPr lang="en-US" sz="2400" dirty="0">
                <a:solidFill>
                  <a:srgbClr val="0000FF"/>
                </a:solidFill>
                <a:hlinkClick r:id="rId6"/>
              </a:rPr>
              <a:t> JDox Article: APT Pure Parallel Observations</a:t>
            </a:r>
            <a:endParaRPr lang="en-US" sz="2400" dirty="0">
              <a:solidFill>
                <a:srgbClr val="0000FF"/>
              </a:solidFill>
            </a:endParaRPr>
          </a:p>
        </p:txBody>
      </p:sp>
    </p:spTree>
    <p:extLst>
      <p:ext uri="{BB962C8B-B14F-4D97-AF65-F5344CB8AC3E}">
        <p14:creationId xmlns:p14="http://schemas.microsoft.com/office/powerpoint/2010/main" val="5552499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24EDE3-EE0F-AB41-B508-BA1EF4077A26}"/>
              </a:ext>
            </a:extLst>
          </p:cNvPr>
          <p:cNvSpPr>
            <a:spLocks noGrp="1"/>
          </p:cNvSpPr>
          <p:nvPr>
            <p:ph type="title"/>
          </p:nvPr>
        </p:nvSpPr>
        <p:spPr/>
        <p:txBody>
          <a:bodyPr/>
          <a:lstStyle/>
          <a:p>
            <a:r>
              <a:rPr lang="en-US" dirty="0"/>
              <a:t>JWST Science Parallels: Phase II</a:t>
            </a:r>
          </a:p>
        </p:txBody>
      </p:sp>
      <p:pic>
        <p:nvPicPr>
          <p:cNvPr id="7" name="Picture 6">
            <a:extLst>
              <a:ext uri="{FF2B5EF4-FFF2-40B4-BE49-F238E27FC236}">
                <a16:creationId xmlns:a16="http://schemas.microsoft.com/office/drawing/2014/main" id="{08519C95-D545-C340-A264-765EA9440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5400" y="3289300"/>
            <a:ext cx="16366482" cy="9372600"/>
          </a:xfrm>
          <a:prstGeom prst="rect">
            <a:avLst/>
          </a:prstGeom>
          <a:ln>
            <a:solidFill>
              <a:schemeClr val="accent5"/>
            </a:solidFill>
          </a:ln>
        </p:spPr>
      </p:pic>
      <p:sp>
        <p:nvSpPr>
          <p:cNvPr id="8" name="Rectangle 7">
            <a:extLst>
              <a:ext uri="{FF2B5EF4-FFF2-40B4-BE49-F238E27FC236}">
                <a16:creationId xmlns:a16="http://schemas.microsoft.com/office/drawing/2014/main" id="{ACB2081B-E62A-B741-B058-40E851391BF2}"/>
              </a:ext>
            </a:extLst>
          </p:cNvPr>
          <p:cNvSpPr/>
          <p:nvPr/>
        </p:nvSpPr>
        <p:spPr>
          <a:xfrm>
            <a:off x="1248832" y="1845271"/>
            <a:ext cx="6117167" cy="11074827"/>
          </a:xfrm>
          <a:prstGeom prst="rect">
            <a:avLst/>
          </a:prstGeom>
        </p:spPr>
        <p:txBody>
          <a:bodyPr wrap="square">
            <a:spAutoFit/>
          </a:bodyPr>
          <a:lstStyle/>
          <a:p>
            <a:pPr marL="342900" indent="-342900">
              <a:buFont typeface="Arial" panose="020B0604020202020204" pitchFamily="34" charset="0"/>
              <a:buChar char="•"/>
            </a:pPr>
            <a:r>
              <a:rPr lang="en-US" sz="3200" b="1" dirty="0">
                <a:solidFill>
                  <a:schemeClr val="accent4">
                    <a:lumMod val="75000"/>
                  </a:schemeClr>
                </a:solidFill>
              </a:rPr>
              <a:t>After acceptance by the TAC, and when the available parallel slots are known, successful proposers will develop a “Phase II” APT proposal.</a:t>
            </a:r>
          </a:p>
          <a:p>
            <a:pPr marL="977900" lvl="1" indent="-342900">
              <a:buFont typeface="Arial" panose="020B0604020202020204" pitchFamily="34" charset="0"/>
              <a:buChar char="•"/>
            </a:pPr>
            <a:r>
              <a:rPr lang="en-US" sz="3200" dirty="0">
                <a:solidFill>
                  <a:schemeClr val="tx1"/>
                </a:solidFill>
              </a:rPr>
              <a:t>APT will show the available observing </a:t>
            </a:r>
            <a:r>
              <a:rPr lang="en-US" sz="3200" i="1" dirty="0">
                <a:solidFill>
                  <a:schemeClr val="tx1"/>
                </a:solidFill>
              </a:rPr>
              <a:t>slots</a:t>
            </a:r>
            <a:r>
              <a:rPr lang="en-US" sz="3200" dirty="0">
                <a:solidFill>
                  <a:schemeClr val="tx1"/>
                </a:solidFill>
              </a:rPr>
              <a:t> and their properties.</a:t>
            </a:r>
          </a:p>
          <a:p>
            <a:pPr marL="1028700" lvl="1" indent="-342900">
              <a:buFont typeface="Arial" panose="020B0604020202020204" pitchFamily="34" charset="0"/>
              <a:buChar char="•"/>
            </a:pPr>
            <a:r>
              <a:rPr lang="en-US" sz="3200" dirty="0">
                <a:solidFill>
                  <a:schemeClr val="tx1"/>
                </a:solidFill>
              </a:rPr>
              <a:t>Details will depend on the severity of competition for the available slots.</a:t>
            </a:r>
          </a:p>
          <a:p>
            <a:pPr marL="1028700" lvl="1" indent="-342900">
              <a:buFont typeface="Arial" panose="020B0604020202020204" pitchFamily="34" charset="0"/>
              <a:buChar char="•"/>
            </a:pPr>
            <a:r>
              <a:rPr lang="en-US" sz="3200" dirty="0">
                <a:solidFill>
                  <a:schemeClr val="tx1"/>
                </a:solidFill>
              </a:rPr>
              <a:t>Slot(s) can be selected and grouped so they can be attached to the parallel observation</a:t>
            </a:r>
          </a:p>
          <a:p>
            <a:pPr marL="1028700" lvl="1" indent="-342900">
              <a:buFont typeface="Arial" panose="020B0604020202020204" pitchFamily="34" charset="0"/>
              <a:buChar char="•"/>
            </a:pPr>
            <a:r>
              <a:rPr lang="en-US" sz="3200" dirty="0">
                <a:solidFill>
                  <a:schemeClr val="tx1"/>
                </a:solidFill>
              </a:rPr>
              <a:t>Slot Groups created are shown and can be given labels</a:t>
            </a:r>
          </a:p>
          <a:p>
            <a:pPr marL="1028700" lvl="1" indent="-342900">
              <a:buFont typeface="Arial" panose="020B0604020202020204" pitchFamily="34" charset="0"/>
              <a:buChar char="•"/>
            </a:pPr>
            <a:r>
              <a:rPr lang="en-US" sz="3200" i="1" dirty="0">
                <a:solidFill>
                  <a:schemeClr val="tx1"/>
                </a:solidFill>
              </a:rPr>
              <a:t>Slot Groups can contain one or more slots</a:t>
            </a:r>
          </a:p>
        </p:txBody>
      </p:sp>
      <p:cxnSp>
        <p:nvCxnSpPr>
          <p:cNvPr id="10" name="Straight Arrow Connector 9">
            <a:extLst>
              <a:ext uri="{FF2B5EF4-FFF2-40B4-BE49-F238E27FC236}">
                <a16:creationId xmlns:a16="http://schemas.microsoft.com/office/drawing/2014/main" id="{B384E156-AFEF-CE4E-8EA2-F83FA64EBBF3}"/>
              </a:ext>
            </a:extLst>
          </p:cNvPr>
          <p:cNvCxnSpPr>
            <a:cxnSpLocks/>
          </p:cNvCxnSpPr>
          <p:nvPr/>
        </p:nvCxnSpPr>
        <p:spPr>
          <a:xfrm flipV="1">
            <a:off x="7112000" y="4216400"/>
            <a:ext cx="939800" cy="1447800"/>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27F39D9E-CC15-F448-8847-DEE39FA34B7E}"/>
              </a:ext>
            </a:extLst>
          </p:cNvPr>
          <p:cNvCxnSpPr>
            <a:cxnSpLocks/>
          </p:cNvCxnSpPr>
          <p:nvPr/>
        </p:nvCxnSpPr>
        <p:spPr>
          <a:xfrm>
            <a:off x="6400800" y="7662041"/>
            <a:ext cx="4067503" cy="0"/>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6" name="Rectangle 15">
            <a:extLst>
              <a:ext uri="{FF2B5EF4-FFF2-40B4-BE49-F238E27FC236}">
                <a16:creationId xmlns:a16="http://schemas.microsoft.com/office/drawing/2014/main" id="{8DFD27A6-A941-CB49-9280-7467A48AF1FF}"/>
              </a:ext>
            </a:extLst>
          </p:cNvPr>
          <p:cNvSpPr/>
          <p:nvPr/>
        </p:nvSpPr>
        <p:spPr>
          <a:xfrm>
            <a:off x="10436772" y="5664200"/>
            <a:ext cx="13337628" cy="2754586"/>
          </a:xfrm>
          <a:prstGeom prst="rect">
            <a:avLst/>
          </a:prstGeom>
          <a:solidFill>
            <a:srgbClr val="F3FF8C">
              <a:alpha val="29804"/>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cxnSp>
        <p:nvCxnSpPr>
          <p:cNvPr id="17" name="Straight Arrow Connector 16">
            <a:extLst>
              <a:ext uri="{FF2B5EF4-FFF2-40B4-BE49-F238E27FC236}">
                <a16:creationId xmlns:a16="http://schemas.microsoft.com/office/drawing/2014/main" id="{875A20A5-B228-344D-8670-EAC0CF2545D3}"/>
              </a:ext>
            </a:extLst>
          </p:cNvPr>
          <p:cNvCxnSpPr>
            <a:cxnSpLocks/>
          </p:cNvCxnSpPr>
          <p:nvPr/>
        </p:nvCxnSpPr>
        <p:spPr>
          <a:xfrm flipV="1">
            <a:off x="6747641" y="8953526"/>
            <a:ext cx="3720662" cy="241445"/>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9" name="Rectangle 18">
            <a:extLst>
              <a:ext uri="{FF2B5EF4-FFF2-40B4-BE49-F238E27FC236}">
                <a16:creationId xmlns:a16="http://schemas.microsoft.com/office/drawing/2014/main" id="{21A24F42-7FDA-4C46-99B5-DA5D8A9F608F}"/>
              </a:ext>
            </a:extLst>
          </p:cNvPr>
          <p:cNvSpPr/>
          <p:nvPr/>
        </p:nvSpPr>
        <p:spPr>
          <a:xfrm>
            <a:off x="10286271" y="8673715"/>
            <a:ext cx="7898460" cy="559622"/>
          </a:xfrm>
          <a:prstGeom prst="rect">
            <a:avLst/>
          </a:prstGeom>
          <a:solidFill>
            <a:srgbClr val="F3FF8C">
              <a:alpha val="29804"/>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cxnSp>
        <p:nvCxnSpPr>
          <p:cNvPr id="22" name="Straight Arrow Connector 21">
            <a:extLst>
              <a:ext uri="{FF2B5EF4-FFF2-40B4-BE49-F238E27FC236}">
                <a16:creationId xmlns:a16="http://schemas.microsoft.com/office/drawing/2014/main" id="{83D121C4-E4C4-534F-A781-B2DBBB313F13}"/>
              </a:ext>
            </a:extLst>
          </p:cNvPr>
          <p:cNvCxnSpPr>
            <a:cxnSpLocks/>
          </p:cNvCxnSpPr>
          <p:nvPr/>
        </p:nvCxnSpPr>
        <p:spPr>
          <a:xfrm flipV="1">
            <a:off x="6747641" y="10036941"/>
            <a:ext cx="3689131" cy="982266"/>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3" name="Rectangle 22">
            <a:extLst>
              <a:ext uri="{FF2B5EF4-FFF2-40B4-BE49-F238E27FC236}">
                <a16:creationId xmlns:a16="http://schemas.microsoft.com/office/drawing/2014/main" id="{E5856B7F-92E7-A44D-9F5E-4140737F23B8}"/>
              </a:ext>
            </a:extLst>
          </p:cNvPr>
          <p:cNvSpPr/>
          <p:nvPr/>
        </p:nvSpPr>
        <p:spPr>
          <a:xfrm>
            <a:off x="10302912" y="9710183"/>
            <a:ext cx="13471488" cy="2324599"/>
          </a:xfrm>
          <a:prstGeom prst="rect">
            <a:avLst/>
          </a:prstGeom>
          <a:solidFill>
            <a:srgbClr val="F3FF8C">
              <a:alpha val="29804"/>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spTree>
    <p:extLst>
      <p:ext uri="{BB962C8B-B14F-4D97-AF65-F5344CB8AC3E}">
        <p14:creationId xmlns:p14="http://schemas.microsoft.com/office/powerpoint/2010/main" val="21884527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361816-D08D-DE46-8527-0E5BDC4E02DF}"/>
              </a:ext>
            </a:extLst>
          </p:cNvPr>
          <p:cNvSpPr>
            <a:spLocks noGrp="1"/>
          </p:cNvSpPr>
          <p:nvPr>
            <p:ph type="body" idx="1"/>
          </p:nvPr>
        </p:nvSpPr>
        <p:spPr>
          <a:xfrm>
            <a:off x="1248834" y="1964266"/>
            <a:ext cx="8178946" cy="10003616"/>
          </a:xfrm>
        </p:spPr>
        <p:txBody>
          <a:bodyPr>
            <a:normAutofit fontScale="92500" lnSpcReduction="10000"/>
          </a:bodyPr>
          <a:lstStyle/>
          <a:p>
            <a:r>
              <a:rPr lang="en-US" dirty="0">
                <a:solidFill>
                  <a:schemeClr val="tx1"/>
                </a:solidFill>
              </a:rPr>
              <a:t>Select an Observation, then select which </a:t>
            </a:r>
            <a:r>
              <a:rPr lang="en-US" i="1" dirty="0">
                <a:solidFill>
                  <a:schemeClr val="tx1"/>
                </a:solidFill>
              </a:rPr>
              <a:t>Parallel Slot Group </a:t>
            </a:r>
            <a:r>
              <a:rPr lang="en-US" dirty="0">
                <a:solidFill>
                  <a:schemeClr val="tx1"/>
                </a:solidFill>
              </a:rPr>
              <a:t>to attach</a:t>
            </a:r>
            <a:r>
              <a:rPr lang="en-US" i="1" dirty="0">
                <a:solidFill>
                  <a:schemeClr val="tx1"/>
                </a:solidFill>
              </a:rPr>
              <a:t>.</a:t>
            </a:r>
          </a:p>
          <a:p>
            <a:r>
              <a:rPr lang="en-US" dirty="0">
                <a:solidFill>
                  <a:schemeClr val="tx1"/>
                </a:solidFill>
              </a:rPr>
              <a:t>Update your exposure time to fit within the </a:t>
            </a:r>
            <a:r>
              <a:rPr lang="en-US" i="1" dirty="0">
                <a:solidFill>
                  <a:schemeClr val="tx1"/>
                </a:solidFill>
              </a:rPr>
              <a:t>Pure Parallel Slot Group</a:t>
            </a:r>
          </a:p>
          <a:p>
            <a:r>
              <a:rPr lang="en-US" dirty="0">
                <a:solidFill>
                  <a:schemeClr val="tx1"/>
                </a:solidFill>
              </a:rPr>
              <a:t>Open up the </a:t>
            </a:r>
            <a:r>
              <a:rPr lang="en-US" b="1" i="1" dirty="0">
                <a:solidFill>
                  <a:schemeClr val="tx1"/>
                </a:solidFill>
              </a:rPr>
              <a:t>Timeline Tool </a:t>
            </a:r>
            <a:r>
              <a:rPr lang="en-US" dirty="0">
                <a:solidFill>
                  <a:schemeClr val="tx1"/>
                </a:solidFill>
              </a:rPr>
              <a:t>to see how well your parallel observation fits into the attached prime observation</a:t>
            </a:r>
          </a:p>
          <a:p>
            <a:r>
              <a:rPr lang="en-US" dirty="0">
                <a:solidFill>
                  <a:schemeClr val="tx1"/>
                </a:solidFill>
              </a:rPr>
              <a:t>Note: Calibration Pure Parallels (i.e., darks) will get access to the parallel slots before science pure parallels do</a:t>
            </a:r>
          </a:p>
          <a:p>
            <a:endParaRPr lang="en-US" dirty="0"/>
          </a:p>
        </p:txBody>
      </p:sp>
      <p:sp>
        <p:nvSpPr>
          <p:cNvPr id="3" name="Title 2">
            <a:extLst>
              <a:ext uri="{FF2B5EF4-FFF2-40B4-BE49-F238E27FC236}">
                <a16:creationId xmlns:a16="http://schemas.microsoft.com/office/drawing/2014/main" id="{2671A377-EF0B-BA47-A166-176894715957}"/>
              </a:ext>
            </a:extLst>
          </p:cNvPr>
          <p:cNvSpPr>
            <a:spLocks noGrp="1"/>
          </p:cNvSpPr>
          <p:nvPr>
            <p:ph type="title"/>
          </p:nvPr>
        </p:nvSpPr>
        <p:spPr/>
        <p:txBody>
          <a:bodyPr/>
          <a:lstStyle/>
          <a:p>
            <a:r>
              <a:rPr lang="en-US" dirty="0"/>
              <a:t>JWST Science Parallels: Phase II</a:t>
            </a:r>
          </a:p>
        </p:txBody>
      </p:sp>
      <p:pic>
        <p:nvPicPr>
          <p:cNvPr id="5" name="Picture 4">
            <a:extLst>
              <a:ext uri="{FF2B5EF4-FFF2-40B4-BE49-F238E27FC236}">
                <a16:creationId xmlns:a16="http://schemas.microsoft.com/office/drawing/2014/main" id="{963FC970-2431-6E4D-B303-BA7836A6A6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8453" y="4997729"/>
            <a:ext cx="14465300" cy="3213100"/>
          </a:xfrm>
          <a:prstGeom prst="rect">
            <a:avLst/>
          </a:prstGeom>
          <a:ln>
            <a:solidFill>
              <a:schemeClr val="accent5"/>
            </a:solidFill>
          </a:ln>
        </p:spPr>
      </p:pic>
      <p:pic>
        <p:nvPicPr>
          <p:cNvPr id="7" name="Picture 6">
            <a:extLst>
              <a:ext uri="{FF2B5EF4-FFF2-40B4-BE49-F238E27FC236}">
                <a16:creationId xmlns:a16="http://schemas.microsoft.com/office/drawing/2014/main" id="{209C3771-7921-7748-912E-7866B9EFF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0609" y="3682014"/>
            <a:ext cx="14283161" cy="6351971"/>
          </a:xfrm>
          <a:prstGeom prst="rect">
            <a:avLst/>
          </a:prstGeom>
          <a:ln>
            <a:solidFill>
              <a:schemeClr val="accent5"/>
            </a:solidFill>
          </a:ln>
        </p:spPr>
      </p:pic>
      <p:sp>
        <p:nvSpPr>
          <p:cNvPr id="8" name="Rectangle 7">
            <a:extLst>
              <a:ext uri="{FF2B5EF4-FFF2-40B4-BE49-F238E27FC236}">
                <a16:creationId xmlns:a16="http://schemas.microsoft.com/office/drawing/2014/main" id="{B6441457-B4AC-9F45-8D47-8F4C0367F9B7}"/>
              </a:ext>
            </a:extLst>
          </p:cNvPr>
          <p:cNvSpPr/>
          <p:nvPr/>
        </p:nvSpPr>
        <p:spPr>
          <a:xfrm>
            <a:off x="13684468" y="8013784"/>
            <a:ext cx="10267753" cy="1587938"/>
          </a:xfrm>
          <a:prstGeom prst="rect">
            <a:avLst/>
          </a:prstGeom>
          <a:solidFill>
            <a:srgbClr val="F3FF8C">
              <a:alpha val="29804"/>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cxnSp>
        <p:nvCxnSpPr>
          <p:cNvPr id="9" name="Straight Arrow Connector 8">
            <a:extLst>
              <a:ext uri="{FF2B5EF4-FFF2-40B4-BE49-F238E27FC236}">
                <a16:creationId xmlns:a16="http://schemas.microsoft.com/office/drawing/2014/main" id="{D75ED1D4-C27B-2E4B-A8E3-BFE0E1E83F6A}"/>
              </a:ext>
            </a:extLst>
          </p:cNvPr>
          <p:cNvCxnSpPr>
            <a:cxnSpLocks/>
          </p:cNvCxnSpPr>
          <p:nvPr/>
        </p:nvCxnSpPr>
        <p:spPr>
          <a:xfrm>
            <a:off x="9049407" y="5328745"/>
            <a:ext cx="4603530" cy="3058510"/>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DE35C379-2C71-7A4C-81E5-93C32F0AF999}"/>
              </a:ext>
            </a:extLst>
          </p:cNvPr>
          <p:cNvCxnSpPr>
            <a:cxnSpLocks/>
          </p:cNvCxnSpPr>
          <p:nvPr/>
        </p:nvCxnSpPr>
        <p:spPr>
          <a:xfrm>
            <a:off x="8601904" y="2183507"/>
            <a:ext cx="1973331" cy="2814222"/>
          </a:xfrm>
          <a:prstGeom prst="straightConnector1">
            <a:avLst/>
          </a:prstGeom>
          <a:noFill/>
          <a:ln w="76200" cap="flat">
            <a:solidFill>
              <a:schemeClr val="accent5">
                <a:lumOff val="13067"/>
              </a:schemeClr>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1692403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2"/>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theme/theme1.xml><?xml version="1.0" encoding="utf-8"?>
<a:theme xmlns:a="http://schemas.openxmlformats.org/drawingml/2006/main" name="ESA_MC">
  <a:themeElements>
    <a:clrScheme name="White">
      <a:dk1>
        <a:srgbClr val="5E5E5E"/>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SA_MC" id="{4796CE98-8332-414F-8347-7D6D449E6423}" vid="{3B3D3567-5074-6A4A-883E-431F7B015F25}"/>
    </a:ext>
  </a:extLst>
</a:theme>
</file>

<file path=ppt/theme/theme2.xml><?xml version="1.0" encoding="utf-8"?>
<a:theme xmlns:a="http://schemas.openxmlformats.org/drawingml/2006/main" name="White">
  <a:themeElements>
    <a:clrScheme name="White">
      <a:dk1>
        <a:srgbClr val="000000"/>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ESA_MC</Template>
  <TotalTime>69</TotalTime>
  <Words>502</Words>
  <Application>Microsoft Macintosh PowerPoint</Application>
  <PresentationFormat>Custom</PresentationFormat>
  <Paragraphs>35</Paragraphs>
  <Slides>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Avenir Book</vt:lpstr>
      <vt:lpstr>Avenir Heavy</vt:lpstr>
      <vt:lpstr>Avenir Roman</vt:lpstr>
      <vt:lpstr>Helvetica Neue</vt:lpstr>
      <vt:lpstr>Helvetica Neue Light</vt:lpstr>
      <vt:lpstr>ESA_MC</vt:lpstr>
      <vt:lpstr>Pure Parallels</vt:lpstr>
      <vt:lpstr>JWST Science Parallels: Coordinated vs. Pure Parallels</vt:lpstr>
      <vt:lpstr>JWST Science Parallels: Proposing a Pure Parallel Program</vt:lpstr>
      <vt:lpstr>JWST Science Parallels: Phase II</vt:lpstr>
      <vt:lpstr>JWST Science Parallels: Phase II</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Marco Sirianni</cp:lastModifiedBy>
  <cp:revision>11</cp:revision>
  <dcterms:modified xsi:type="dcterms:W3CDTF">2020-09-14T20:52:07Z</dcterms:modified>
</cp:coreProperties>
</file>