
<file path=[Content_Types].xml><?xml version="1.0" encoding="utf-8"?>
<Types xmlns="http://schemas.openxmlformats.org/package/2006/content-types">
  <Default Extension="png" ContentType="image/png"/>
  <Default Extension="mpg" ContentType="vide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7" r:id="rId1"/>
  </p:sldMasterIdLst>
  <p:notesMasterIdLst>
    <p:notesMasterId r:id="rId22"/>
  </p:notesMasterIdLst>
  <p:sldIdLst>
    <p:sldId id="256" r:id="rId2"/>
    <p:sldId id="257" r:id="rId3"/>
    <p:sldId id="258" r:id="rId4"/>
    <p:sldId id="261" r:id="rId5"/>
    <p:sldId id="262" r:id="rId6"/>
    <p:sldId id="259" r:id="rId7"/>
    <p:sldId id="260" r:id="rId8"/>
    <p:sldId id="263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69" r:id="rId19"/>
    <p:sldId id="275" r:id="rId20"/>
    <p:sldId id="264" r:id="rId2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1pPr>
    <a:lvl2pPr marL="0" marR="0" indent="22860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2pPr>
    <a:lvl3pPr marL="0" marR="0" indent="45720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3pPr>
    <a:lvl4pPr marL="0" marR="0" indent="68580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4pPr>
    <a:lvl5pPr marL="0" marR="0" indent="91440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5pPr>
    <a:lvl6pPr marL="0" marR="0" indent="114300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6pPr>
    <a:lvl7pPr marL="0" marR="0" indent="137160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7pPr>
    <a:lvl8pPr marL="0" marR="0" indent="160020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8pPr>
    <a:lvl9pPr marL="0" marR="0" indent="1828800" algn="l" defTabSz="825500" rtl="0" fontAlgn="auto" latinLnBrk="0" hangingPunct="0">
      <a:lnSpc>
        <a:spcPct val="100000"/>
      </a:lnSpc>
      <a:spcBef>
        <a:spcPts val="10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chemeClr val="accent4">
            <a:hueOff val="-3600000"/>
            <a:lumOff val="-20194"/>
          </a:schemeClr>
        </a:solidFill>
        <a:effectLst/>
        <a:uFillTx/>
        <a:latin typeface="+mn-lt"/>
        <a:ea typeface="+mn-ea"/>
        <a:cs typeface="+mn-cs"/>
        <a:sym typeface="Avenir Book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rah Kendrew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chemeClr val="accent5">
          <a:hueOff val="-8881752"/>
          <a:lumOff val="-12984"/>
        </a:schemeClr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chemeClr val="accent5">
          <a:hueOff val="-8881752"/>
          <a:lumOff val="-12984"/>
        </a:schemeClr>
      </a:tcTxStyle>
      <a:tcStyle>
        <a:tcBdr>
          <a:left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chemeClr val="accent5">
          <a:hueOff val="-8881752"/>
          <a:lumOff val="-12984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chemeClr val="accent5">
                  <a:hueOff val="-8881752"/>
                  <a:lumOff val="-12984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chemeClr val="accent5">
          <a:hueOff val="-8881752"/>
          <a:lumOff val="-12984"/>
        </a:schemeClr>
      </a:tcTxStyle>
      <a:tcStyle>
        <a:tcBdr>
          <a:left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chemeClr val="accent5">
                  <a:hueOff val="-8881752"/>
                  <a:lumOff val="-12984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chemeClr val="accent5">
          <a:hueOff val="-8881752"/>
          <a:lumOff val="-12984"/>
        </a:schemeClr>
      </a:tcTxStyle>
      <a:tcStyle>
        <a:tcBdr>
          <a:left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chemeClr val="accent5">
                  <a:hueOff val="-8881752"/>
                  <a:lumOff val="-12984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chemeClr val="accent5">
                  <a:hueOff val="-8881752"/>
                  <a:lumOff val="-12984"/>
                </a:scheme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chemeClr val="accent5">
            <a:hueOff val="-8881752"/>
            <a:lumOff val="-12984"/>
          </a:schemeClr>
        </a:fontRef>
        <a:schemeClr val="accent5">
          <a:hueOff val="-8881752"/>
          <a:lumOff val="-12984"/>
        </a:schemeClr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9E9E8"/>
          </a:solidFill>
        </a:fill>
      </a:tcStyle>
    </a:wholeTbl>
    <a:band2H>
      <a:tcTxStyle/>
      <a:tcStyle>
        <a:tcBdr/>
        <a:fill>
          <a:solidFill>
            <a:srgbClr val="F4F4F4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4">
              <a:hueOff val="-3600000"/>
              <a:lumOff val="-20194"/>
            </a:schemeClr>
          </a:solidFill>
        </a:fill>
      </a:tcStyle>
    </a:firstCol>
    <a:lastRow>
      <a:tcTxStyle b="on" i="off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1C2BE"/>
          </a:solidFill>
        </a:fill>
      </a:tcStyle>
    </a:lastRow>
    <a:firstRow>
      <a:tcTxStyle b="on" i="off">
        <a:font>
          <a:latin typeface="Verdana"/>
          <a:ea typeface="Verdana"/>
          <a:cs typeface="Verdan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1C2BE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/>
    <p:restoredTop sz="94497"/>
  </p:normalViewPr>
  <p:slideViewPr>
    <p:cSldViewPr snapToGrid="0" snapToObjects="1">
      <p:cViewPr varScale="1">
        <p:scale>
          <a:sx n="74" d="100"/>
          <a:sy n="74" d="100"/>
        </p:scale>
        <p:origin x="264" y="392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0388058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solidFill>
          <a:schemeClr val="accent5">
            <a:hueOff val="-8881752"/>
            <a:lumOff val="-12984"/>
          </a:schemeClr>
        </a:solidFill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"/>
          <p:cNvSpPr/>
          <p:nvPr/>
        </p:nvSpPr>
        <p:spPr>
          <a:xfrm>
            <a:off x="23380700" y="1473200"/>
            <a:ext cx="1270000" cy="9996885"/>
          </a:xfrm>
          <a:prstGeom prst="rect">
            <a:avLst/>
          </a:prstGeom>
          <a:solidFill>
            <a:srgbClr val="DDDEE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9" name="jwst_20170515.jpg" descr="jwst_2017051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978000" y="-1625599"/>
            <a:ext cx="24396067" cy="18272652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Rectangle"/>
          <p:cNvSpPr/>
          <p:nvPr/>
        </p:nvSpPr>
        <p:spPr>
          <a:xfrm>
            <a:off x="-8467" y="889000"/>
            <a:ext cx="24400934" cy="13716000"/>
          </a:xfrm>
          <a:prstGeom prst="rect">
            <a:avLst/>
          </a:prstGeom>
          <a:solidFill>
            <a:srgbClr val="C49732">
              <a:alpha val="9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524933" y="4922175"/>
            <a:ext cx="15620108" cy="2693592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>
                    <a:lumOff val="22769"/>
                  </a:schemeClr>
                </a:solidFill>
              </a:defRPr>
            </a:lvl1pPr>
            <a:lvl2pPr>
              <a:defRPr>
                <a:solidFill>
                  <a:schemeClr val="accent4">
                    <a:lumOff val="22769"/>
                  </a:schemeClr>
                </a:solidFill>
              </a:defRPr>
            </a:lvl2pPr>
            <a:lvl3pPr>
              <a:defRPr>
                <a:solidFill>
                  <a:schemeClr val="accent4">
                    <a:lumOff val="22769"/>
                  </a:schemeClr>
                </a:solidFill>
              </a:defRPr>
            </a:lvl3pPr>
            <a:lvl4pPr>
              <a:defRPr>
                <a:solidFill>
                  <a:schemeClr val="accent4">
                    <a:lumOff val="22769"/>
                  </a:schemeClr>
                </a:solidFill>
              </a:defRPr>
            </a:lvl4pPr>
            <a:lvl5pPr>
              <a:defRPr>
                <a:solidFill>
                  <a:schemeClr val="accent4">
                    <a:lumOff val="22769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pic>
        <p:nvPicPr>
          <p:cNvPr id="23" name="master_class_logo_final.png" descr="master_class_logo_final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879557" y="3278716"/>
            <a:ext cx="6539310" cy="6539310"/>
          </a:xfrm>
          <a:prstGeom prst="rect">
            <a:avLst/>
          </a:prstGeom>
          <a:ln w="12700">
            <a:miter lim="400000"/>
          </a:ln>
        </p:spPr>
      </p:pic>
      <p:sp>
        <p:nvSpPr>
          <p:cNvPr id="24" name="Rectangle"/>
          <p:cNvSpPr/>
          <p:nvPr/>
        </p:nvSpPr>
        <p:spPr>
          <a:xfrm>
            <a:off x="-8467" y="11309217"/>
            <a:ext cx="24400934" cy="2406783"/>
          </a:xfrm>
          <a:prstGeom prst="rect">
            <a:avLst/>
          </a:prstGeom>
          <a:solidFill>
            <a:schemeClr val="accent4">
              <a:hueOff val="-3600000"/>
              <a:lumOff val="-20194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" name="Rectangle"/>
          <p:cNvSpPr/>
          <p:nvPr/>
        </p:nvSpPr>
        <p:spPr>
          <a:xfrm>
            <a:off x="-8467" y="11855846"/>
            <a:ext cx="24400934" cy="1860154"/>
          </a:xfrm>
          <a:prstGeom prst="rect">
            <a:avLst/>
          </a:prstGeom>
          <a:solidFill>
            <a:srgbClr val="91929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" name="Rectangle"/>
          <p:cNvSpPr/>
          <p:nvPr/>
        </p:nvSpPr>
        <p:spPr>
          <a:xfrm>
            <a:off x="-8467" y="12128500"/>
            <a:ext cx="24400934" cy="1587500"/>
          </a:xfrm>
          <a:prstGeom prst="rect">
            <a:avLst/>
          </a:prstGeom>
          <a:solidFill>
            <a:srgbClr val="274655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" name="Rectangle"/>
          <p:cNvSpPr/>
          <p:nvPr/>
        </p:nvSpPr>
        <p:spPr>
          <a:xfrm>
            <a:off x="-8467" y="-4234"/>
            <a:ext cx="24400934" cy="1587501"/>
          </a:xfrm>
          <a:prstGeom prst="rect">
            <a:avLst/>
          </a:prstGeom>
          <a:solidFill>
            <a:schemeClr val="accent4">
              <a:hueOff val="-3600000"/>
              <a:lumOff val="-20194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" name="ESA JWST Master Class"/>
          <p:cNvSpPr txBox="1"/>
          <p:nvPr/>
        </p:nvSpPr>
        <p:spPr>
          <a:xfrm>
            <a:off x="519752" y="3232150"/>
            <a:ext cx="10221164" cy="134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spcBef>
                <a:spcPts val="0"/>
              </a:spcBef>
              <a:defRPr sz="7200">
                <a:solidFill>
                  <a:schemeClr val="accent1">
                    <a:lumOff val="-12591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ESA JWST Master Class</a:t>
            </a:r>
          </a:p>
        </p:txBody>
      </p:sp>
      <p:sp>
        <p:nvSpPr>
          <p:cNvPr id="29" name="ESA JWST Master Class, ESAC, Madrid Spain, 3-5 February 2020"/>
          <p:cNvSpPr txBox="1"/>
          <p:nvPr/>
        </p:nvSpPr>
        <p:spPr>
          <a:xfrm>
            <a:off x="493585" y="12611099"/>
            <a:ext cx="11662030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spcBef>
                <a:spcPts val="0"/>
              </a:spcBef>
              <a:defRPr sz="3000">
                <a:solidFill>
                  <a:schemeClr val="accent4">
                    <a:lumOff val="22769"/>
                  </a:schemeClr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ESA JWST Master Class, ESAC, Madrid Spain, 3-5 February 2020</a:t>
            </a:r>
          </a:p>
        </p:txBody>
      </p:sp>
      <p:pic>
        <p:nvPicPr>
          <p:cNvPr id="30" name="ESA_LOGO_grey.png" descr="ESA_LOGO_grey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399500" y="12515850"/>
            <a:ext cx="2247900" cy="812800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795358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687675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master_class_logo_final.png" descr="master_class_logo_final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042031" y="256116"/>
            <a:ext cx="2910236" cy="291023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2" name="Group"/>
          <p:cNvGrpSpPr/>
          <p:nvPr/>
        </p:nvGrpSpPr>
        <p:grpSpPr>
          <a:xfrm>
            <a:off x="-8467" y="-4234"/>
            <a:ext cx="773775" cy="13720235"/>
            <a:chOff x="0" y="0"/>
            <a:chExt cx="773774" cy="13720233"/>
          </a:xfrm>
        </p:grpSpPr>
        <p:sp>
          <p:nvSpPr>
            <p:cNvPr id="47" name="Rectangle"/>
            <p:cNvSpPr/>
            <p:nvPr/>
          </p:nvSpPr>
          <p:spPr>
            <a:xfrm>
              <a:off x="0" y="4233"/>
              <a:ext cx="773775" cy="13716001"/>
            </a:xfrm>
            <a:prstGeom prst="rect">
              <a:avLst/>
            </a:prstGeom>
            <a:solidFill>
              <a:srgbClr val="C4973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8" name="Rectangle"/>
            <p:cNvSpPr/>
            <p:nvPr/>
          </p:nvSpPr>
          <p:spPr>
            <a:xfrm>
              <a:off x="-1" y="11313451"/>
              <a:ext cx="773776" cy="2406783"/>
            </a:xfrm>
            <a:prstGeom prst="rect">
              <a:avLst/>
            </a:prstGeom>
            <a:solidFill>
              <a:schemeClr val="accent4">
                <a:hueOff val="-3600000"/>
                <a:lumOff val="-20194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" name="Rectangle"/>
            <p:cNvSpPr/>
            <p:nvPr/>
          </p:nvSpPr>
          <p:spPr>
            <a:xfrm>
              <a:off x="0" y="11860080"/>
              <a:ext cx="773775" cy="1860154"/>
            </a:xfrm>
            <a:prstGeom prst="rect">
              <a:avLst/>
            </a:prstGeom>
            <a:solidFill>
              <a:srgbClr val="91929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0" name="Rectangle"/>
            <p:cNvSpPr/>
            <p:nvPr/>
          </p:nvSpPr>
          <p:spPr>
            <a:xfrm>
              <a:off x="0" y="12132733"/>
              <a:ext cx="773775" cy="1587501"/>
            </a:xfrm>
            <a:prstGeom prst="rect">
              <a:avLst/>
            </a:prstGeom>
            <a:solidFill>
              <a:srgbClr val="27465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1" name="Rectangle"/>
            <p:cNvSpPr/>
            <p:nvPr/>
          </p:nvSpPr>
          <p:spPr>
            <a:xfrm>
              <a:off x="0" y="0"/>
              <a:ext cx="773775" cy="1587501"/>
            </a:xfrm>
            <a:prstGeom prst="rect">
              <a:avLst/>
            </a:prstGeom>
            <a:solidFill>
              <a:schemeClr val="accent4">
                <a:hueOff val="-3600000"/>
                <a:lumOff val="-20194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>
                <a:spcBef>
                  <a:spcPts val="0"/>
                </a:spcBef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53" name="ESA JWST Master Class, ESAC, Madrid Spain, 3-5 February 2020"/>
          <p:cNvSpPr txBox="1"/>
          <p:nvPr/>
        </p:nvSpPr>
        <p:spPr>
          <a:xfrm>
            <a:off x="1248833" y="12839699"/>
            <a:ext cx="11662030" cy="62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>
              <a:spcBef>
                <a:spcPts val="0"/>
              </a:spcBef>
              <a:defRPr sz="3000">
                <a:solidFill>
                  <a:schemeClr val="accent4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r>
              <a:t>ESA JWST Master Class, ESAC, Madrid Spain, 3-5 February 2020</a:t>
            </a:r>
          </a:p>
        </p:txBody>
      </p:sp>
      <p:sp>
        <p:nvSpPr>
          <p:cNvPr id="5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231348" y="12839700"/>
            <a:ext cx="565405" cy="622300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accent4"/>
                </a:solidFill>
                <a:latin typeface="Avenir Heavy"/>
                <a:ea typeface="Avenir Heavy"/>
                <a:cs typeface="Avenir Heavy"/>
                <a:sym typeface="Avenir Heavy"/>
              </a:defRPr>
            </a:lvl1pPr>
          </a:lstStyle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  <p:sp>
        <p:nvSpPr>
          <p:cNvPr id="55" name="Body Level One…"/>
          <p:cNvSpPr txBox="1">
            <a:spLocks noGrp="1"/>
          </p:cNvSpPr>
          <p:nvPr>
            <p:ph type="body" idx="1"/>
          </p:nvPr>
        </p:nvSpPr>
        <p:spPr>
          <a:xfrm>
            <a:off x="1248833" y="1964266"/>
            <a:ext cx="19309673" cy="9296401"/>
          </a:xfrm>
          <a:prstGeom prst="rect">
            <a:avLst/>
          </a:prstGeom>
        </p:spPr>
        <p:txBody>
          <a:bodyPr/>
          <a:lstStyle>
            <a:lvl1pPr marL="635000" indent="-635000">
              <a:spcBef>
                <a:spcPts val="1000"/>
              </a:spcBef>
              <a:buClr>
                <a:schemeClr val="accent1">
                  <a:lumOff val="-12591"/>
                </a:schemeClr>
              </a:buClr>
              <a:buSzPct val="125000"/>
              <a:buChar char="•"/>
              <a:defRPr sz="4800">
                <a:solidFill>
                  <a:schemeClr val="accent4">
                    <a:hueOff val="-3600000"/>
                    <a:lumOff val="-20194"/>
                  </a:schemeClr>
                </a:solidFill>
                <a:latin typeface="+mn-lt"/>
                <a:ea typeface="+mn-ea"/>
                <a:cs typeface="+mn-cs"/>
                <a:sym typeface="Avenir Book"/>
              </a:defRPr>
            </a:lvl1pPr>
            <a:lvl2pPr marL="1270000" indent="-635000">
              <a:spcBef>
                <a:spcPts val="1000"/>
              </a:spcBef>
              <a:buClr>
                <a:schemeClr val="accent1">
                  <a:lumOff val="-12591"/>
                </a:schemeClr>
              </a:buClr>
              <a:buSzPct val="125000"/>
              <a:buChar char="‣"/>
              <a:defRPr sz="4800">
                <a:solidFill>
                  <a:schemeClr val="accent4">
                    <a:hueOff val="-3600000"/>
                    <a:lumOff val="-20194"/>
                  </a:schemeClr>
                </a:solidFill>
                <a:latin typeface="+mn-lt"/>
                <a:ea typeface="+mn-ea"/>
                <a:cs typeface="+mn-cs"/>
                <a:sym typeface="Avenir Book"/>
              </a:defRPr>
            </a:lvl2pPr>
            <a:lvl3pPr marL="1905000" indent="-635000">
              <a:spcBef>
                <a:spcPts val="1000"/>
              </a:spcBef>
              <a:buClr>
                <a:schemeClr val="accent1">
                  <a:lumOff val="-12591"/>
                </a:schemeClr>
              </a:buClr>
              <a:buSzPct val="125000"/>
              <a:buChar char="-"/>
              <a:defRPr sz="4800">
                <a:solidFill>
                  <a:schemeClr val="accent4">
                    <a:hueOff val="-3600000"/>
                    <a:lumOff val="-20194"/>
                  </a:schemeClr>
                </a:solidFill>
                <a:latin typeface="+mn-lt"/>
                <a:ea typeface="+mn-ea"/>
                <a:cs typeface="+mn-cs"/>
                <a:sym typeface="Avenir Book"/>
              </a:defRPr>
            </a:lvl3pPr>
            <a:lvl4pPr marL="2540000" indent="-635000">
              <a:spcBef>
                <a:spcPts val="1000"/>
              </a:spcBef>
              <a:buClr>
                <a:schemeClr val="accent1">
                  <a:lumOff val="-12591"/>
                </a:schemeClr>
              </a:buClr>
              <a:buSzPct val="74000"/>
              <a:buChar char="★"/>
              <a:defRPr sz="4800">
                <a:solidFill>
                  <a:schemeClr val="accent4">
                    <a:hueOff val="-3600000"/>
                    <a:lumOff val="-20194"/>
                  </a:schemeClr>
                </a:solidFill>
                <a:latin typeface="+mn-lt"/>
                <a:ea typeface="+mn-ea"/>
                <a:cs typeface="+mn-cs"/>
                <a:sym typeface="Avenir Book"/>
              </a:defRPr>
            </a:lvl4pPr>
            <a:lvl5pPr marL="3175000" indent="-635000">
              <a:spcBef>
                <a:spcPts val="1000"/>
              </a:spcBef>
              <a:buClr>
                <a:schemeClr val="accent1">
                  <a:lumOff val="-12591"/>
                </a:schemeClr>
              </a:buClr>
              <a:buSzPct val="93000"/>
              <a:buChar char="❖"/>
              <a:defRPr sz="4800">
                <a:solidFill>
                  <a:schemeClr val="accent4">
                    <a:hueOff val="-3600000"/>
                    <a:lumOff val="-20194"/>
                  </a:schemeClr>
                </a:solidFill>
                <a:latin typeface="+mn-lt"/>
                <a:ea typeface="+mn-ea"/>
                <a:cs typeface="+mn-cs"/>
                <a:sym typeface="Avenir Book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248833" y="169333"/>
            <a:ext cx="19309673" cy="1587038"/>
          </a:xfrm>
          <a:prstGeom prst="rect">
            <a:avLst/>
          </a:prstGeom>
        </p:spPr>
        <p:txBody>
          <a:bodyPr/>
          <a:lstStyle>
            <a:lvl1pPr algn="l">
              <a:defRPr sz="8400">
                <a:solidFill>
                  <a:schemeClr val="accent1">
                    <a:lumOff val="-12591"/>
                  </a:schemeClr>
                </a:solidFill>
                <a:latin typeface="+mn-lt"/>
                <a:ea typeface="+mn-ea"/>
                <a:cs typeface="+mn-cs"/>
                <a:sym typeface="Avenir Book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pic>
        <p:nvPicPr>
          <p:cNvPr id="57" name="esa_dark_grey.png" descr="esa_dark_gre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214630" y="12859965"/>
            <a:ext cx="1608957" cy="58177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1782719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"/>
          <p:cNvSpPr/>
          <p:nvPr/>
        </p:nvSpPr>
        <p:spPr>
          <a:xfrm>
            <a:off x="23380700" y="1473200"/>
            <a:ext cx="1270000" cy="9996885"/>
          </a:xfrm>
          <a:prstGeom prst="rect">
            <a:avLst/>
          </a:prstGeom>
          <a:solidFill>
            <a:srgbClr val="DDDEE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" name="jwst_20170515.jpg" descr="jwst_20170515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978000" y="-1625599"/>
            <a:ext cx="24396067" cy="1827265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"/>
          <p:cNvSpPr/>
          <p:nvPr/>
        </p:nvSpPr>
        <p:spPr>
          <a:xfrm>
            <a:off x="-1224" y="652726"/>
            <a:ext cx="24386448" cy="13716001"/>
          </a:xfrm>
          <a:prstGeom prst="rect">
            <a:avLst/>
          </a:prstGeom>
          <a:solidFill>
            <a:schemeClr val="accent1">
              <a:lumOff val="-12591"/>
              <a:alpha val="8345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1778000" y="4888309"/>
            <a:ext cx="20828000" cy="26935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Rectangle"/>
          <p:cNvSpPr/>
          <p:nvPr/>
        </p:nvSpPr>
        <p:spPr>
          <a:xfrm>
            <a:off x="-8467" y="11309217"/>
            <a:ext cx="24400934" cy="2406783"/>
          </a:xfrm>
          <a:prstGeom prst="rect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" name="Rectangle"/>
          <p:cNvSpPr/>
          <p:nvPr/>
        </p:nvSpPr>
        <p:spPr>
          <a:xfrm>
            <a:off x="-8467" y="11855846"/>
            <a:ext cx="24400934" cy="1860154"/>
          </a:xfrm>
          <a:prstGeom prst="rect">
            <a:avLst/>
          </a:prstGeom>
          <a:solidFill>
            <a:schemeClr val="accent1">
              <a:lumOff val="-12591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" name="Rectangle"/>
          <p:cNvSpPr/>
          <p:nvPr/>
        </p:nvSpPr>
        <p:spPr>
          <a:xfrm>
            <a:off x="-8467" y="12128500"/>
            <a:ext cx="24400934" cy="1587500"/>
          </a:xfrm>
          <a:prstGeom prst="rect">
            <a:avLst/>
          </a:prstGeom>
          <a:solidFill>
            <a:schemeClr val="accent2">
              <a:lumOff val="10634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" name="Rectangle"/>
          <p:cNvSpPr/>
          <p:nvPr/>
        </p:nvSpPr>
        <p:spPr>
          <a:xfrm>
            <a:off x="-8467" y="-4234"/>
            <a:ext cx="24400934" cy="1587501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" name="Body Level One…"/>
          <p:cNvSpPr txBox="1">
            <a:spLocks noGrp="1"/>
          </p:cNvSpPr>
          <p:nvPr>
            <p:ph type="body" idx="1"/>
          </p:nvPr>
        </p:nvSpPr>
        <p:spPr>
          <a:xfrm>
            <a:off x="524933" y="7959592"/>
            <a:ext cx="20636013" cy="2810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spcBef>
                <a:spcPts val="0"/>
              </a:spcBef>
              <a:defRPr sz="2400">
                <a:solidFill>
                  <a:schemeClr val="accent5">
                    <a:hueOff val="-8881752"/>
                    <a:lumOff val="-12984"/>
                  </a:schemeClr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13511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transition spd="med"/>
  <p:txStyles>
    <p:title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1pPr>
      <a:lvl2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2pPr>
      <a:lvl3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3pPr>
      <a:lvl4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4pPr>
      <a:lvl5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5pPr>
      <a:lvl6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6pPr>
      <a:lvl7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7pPr>
      <a:lvl8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8pPr>
      <a:lvl9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C29544"/>
          </a:solidFill>
          <a:uFillTx/>
          <a:latin typeface="+mj-lt"/>
          <a:ea typeface="+mj-ea"/>
          <a:cs typeface="+mj-cs"/>
          <a:sym typeface="Avenir Roman"/>
        </a:defRPr>
      </a:lvl9pPr>
    </p:titleStyle>
    <p:bodyStyle>
      <a:lvl1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1pPr>
      <a:lvl2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2pPr>
      <a:lvl3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3pPr>
      <a:lvl4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4pPr>
      <a:lvl5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5pPr>
      <a:lvl6pPr marL="0" marR="0" indent="3556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6pPr>
      <a:lvl7pPr marL="0" marR="0" indent="7112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7pPr>
      <a:lvl8pPr marL="0" marR="0" indent="10668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8pPr>
      <a:lvl9pPr marL="0" marR="0" indent="14224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00" b="0" i="0" u="none" strike="noStrike" cap="none" spc="0" baseline="0">
          <a:solidFill>
            <a:srgbClr val="D5D5D5"/>
          </a:solidFill>
          <a:uFillTx/>
          <a:latin typeface="Avenir Heavy"/>
          <a:ea typeface="Avenir Heavy"/>
          <a:cs typeface="Avenir Heavy"/>
          <a:sym typeface="Avenir Heavy"/>
        </a:defRPr>
      </a:lvl9pPr>
    </p:bodyStyle>
    <p:other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exoctk.stsci.edu/phase_constraint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jwsthelp.stsci.edu/" TargetMode="External"/><Relationship Id="rId2" Type="http://schemas.openxmlformats.org/officeDocument/2006/relationships/hyperlink" Target="http://jwst-docs.stsci.edu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pg"/><Relationship Id="rId7" Type="http://schemas.openxmlformats.org/officeDocument/2006/relationships/image" Target="../media/image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gif"/><Relationship Id="rId5" Type="http://schemas.openxmlformats.org/officeDocument/2006/relationships/slideLayout" Target="../slideLayouts/slideLayout3.xml"/><Relationship Id="rId4" Type="http://schemas.openxmlformats.org/officeDocument/2006/relationships/video" Target="../media/media2.m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le"/>
          <p:cNvSpPr txBox="1">
            <a:spLocks noGrp="1"/>
          </p:cNvSpPr>
          <p:nvPr>
            <p:ph type="ctrTitle"/>
          </p:nvPr>
        </p:nvSpPr>
        <p:spPr>
          <a:xfrm>
            <a:off x="524932" y="4922175"/>
            <a:ext cx="16781985" cy="2693592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dirty="0"/>
              <a:t>Time Series Observations:</a:t>
            </a:r>
            <a:br>
              <a:rPr lang="en-US" dirty="0"/>
            </a:br>
            <a:r>
              <a:rPr lang="en-US" dirty="0"/>
              <a:t>Hands-on</a:t>
            </a:r>
            <a:endParaRPr dirty="0"/>
          </a:p>
        </p:txBody>
      </p:sp>
      <p:sp>
        <p:nvSpPr>
          <p:cNvPr id="67" name="Body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Stephan </a:t>
            </a:r>
            <a:r>
              <a:rPr lang="en-US" dirty="0" err="1"/>
              <a:t>Birkmann</a:t>
            </a:r>
            <a:r>
              <a:rPr lang="en-US"/>
              <a:t>, ESA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5694257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EE4A903-5A44-1741-822C-69F211E85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4" y="1964265"/>
            <a:ext cx="10098040" cy="10194783"/>
          </a:xfrm>
        </p:spPr>
        <p:txBody>
          <a:bodyPr>
            <a:normAutofit/>
          </a:bodyPr>
          <a:lstStyle/>
          <a:p>
            <a:r>
              <a:rPr lang="en-US" dirty="0"/>
              <a:t>Go to </a:t>
            </a:r>
            <a:r>
              <a:rPr lang="en-US" dirty="0" err="1"/>
              <a:t>exoctk.stsci.edu</a:t>
            </a:r>
            <a:endParaRPr lang="en-US" dirty="0"/>
          </a:p>
          <a:p>
            <a:r>
              <a:rPr lang="en-US" dirty="0"/>
              <a:t>Under “Observation Planning”, select “Contamination Overlap” (yes, that’s right)</a:t>
            </a:r>
          </a:p>
          <a:p>
            <a:r>
              <a:rPr lang="en-US" dirty="0"/>
              <a:t>Type in target name to resolve or provide target coordinates</a:t>
            </a:r>
          </a:p>
          <a:p>
            <a:r>
              <a:rPr lang="en-US" dirty="0"/>
              <a:t>Select instrument (only affects reported PA)</a:t>
            </a:r>
          </a:p>
          <a:p>
            <a:r>
              <a:rPr lang="en-US" dirty="0"/>
              <a:t>Click “Calculate Visibility” or “Calculate Visibility and Contamination” (available for NIRISS SOSS and </a:t>
            </a:r>
            <a:r>
              <a:rPr lang="en-US" dirty="0" err="1"/>
              <a:t>NIRCam</a:t>
            </a:r>
            <a:r>
              <a:rPr lang="en-US" dirty="0"/>
              <a:t> </a:t>
            </a:r>
            <a:r>
              <a:rPr lang="en-US" dirty="0" err="1"/>
              <a:t>Grism</a:t>
            </a:r>
            <a:r>
              <a:rPr lang="en-US" dirty="0"/>
              <a:t> Spectroscopy only)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86961E7-8BB4-3C46-B86E-0570C334E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Exercise 1 – Observability using </a:t>
            </a:r>
            <a:r>
              <a:rPr lang="en-US" dirty="0" err="1"/>
              <a:t>ExoCTK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506B1E-D333-4C4F-98FC-1C478BBB1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0284" y="1702460"/>
            <a:ext cx="11469759" cy="1101779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0BF980F-4C2A-A244-9BEA-80D731A136D0}"/>
              </a:ext>
            </a:extLst>
          </p:cNvPr>
          <p:cNvSpPr/>
          <p:nvPr/>
        </p:nvSpPr>
        <p:spPr>
          <a:xfrm>
            <a:off x="13473545" y="8442860"/>
            <a:ext cx="2244436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DA61EF9-6CAB-664C-B744-093B33F56258}"/>
              </a:ext>
            </a:extLst>
          </p:cNvPr>
          <p:cNvSpPr/>
          <p:nvPr/>
        </p:nvSpPr>
        <p:spPr>
          <a:xfrm>
            <a:off x="13244945" y="4157095"/>
            <a:ext cx="2244436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7D56315-CCA7-9B4B-BA8A-495947422773}"/>
              </a:ext>
            </a:extLst>
          </p:cNvPr>
          <p:cNvSpPr/>
          <p:nvPr/>
        </p:nvSpPr>
        <p:spPr>
          <a:xfrm>
            <a:off x="13473545" y="11830489"/>
            <a:ext cx="3318164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402711528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EE4A903-5A44-1741-822C-69F211E85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4" y="1964266"/>
            <a:ext cx="10098040" cy="10380134"/>
          </a:xfrm>
        </p:spPr>
        <p:txBody>
          <a:bodyPr>
            <a:normAutofit/>
          </a:bodyPr>
          <a:lstStyle/>
          <a:p>
            <a:r>
              <a:rPr lang="en-US" dirty="0"/>
              <a:t>Go to </a:t>
            </a:r>
            <a:r>
              <a:rPr lang="en-US" dirty="0" err="1"/>
              <a:t>exoctk.stsci.edu</a:t>
            </a:r>
            <a:endParaRPr lang="en-US" dirty="0"/>
          </a:p>
          <a:p>
            <a:r>
              <a:rPr lang="en-US" dirty="0"/>
              <a:t>Under “Observation Planning”, select “Contamination Overlap” (yes, that’s right)</a:t>
            </a:r>
          </a:p>
          <a:p>
            <a:r>
              <a:rPr lang="en-US" dirty="0"/>
              <a:t>Type in target name to resolve or provide target coordinates</a:t>
            </a:r>
          </a:p>
          <a:p>
            <a:r>
              <a:rPr lang="en-US" dirty="0"/>
              <a:t>Select instrument</a:t>
            </a:r>
          </a:p>
          <a:p>
            <a:r>
              <a:rPr lang="en-US" dirty="0"/>
              <a:t>Click “Calculate Visibility” or “Calculate Visibility and Contamination”</a:t>
            </a:r>
          </a:p>
          <a:p>
            <a:r>
              <a:rPr lang="en-US" dirty="0"/>
              <a:t>Inspect target visibility (and contamination if applicable)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86961E7-8BB4-3C46-B86E-0570C334E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Exercise 1 – Observability using </a:t>
            </a:r>
            <a:r>
              <a:rPr lang="en-US" dirty="0" err="1"/>
              <a:t>ExoCTK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217F3B0-E74E-9C49-AC7D-834320513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3171" y="1756371"/>
            <a:ext cx="9807066" cy="53268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6BE8EC-D1C7-0B43-90DE-1234FC31A3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3171" y="7083230"/>
            <a:ext cx="12690829" cy="653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67669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33C7AB8-9E6D-044C-AE1C-E117A3AE58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3" y="1964266"/>
            <a:ext cx="19309673" cy="10359352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Use JWST ETC and/or </a:t>
            </a:r>
            <a:r>
              <a:rPr lang="en-US" dirty="0" err="1"/>
              <a:t>ExoCTK</a:t>
            </a:r>
            <a:r>
              <a:rPr lang="en-US" dirty="0"/>
              <a:t> and/or </a:t>
            </a:r>
            <a:r>
              <a:rPr lang="en-US" dirty="0" err="1"/>
              <a:t>PandExo</a:t>
            </a:r>
            <a:r>
              <a:rPr lang="en-US" dirty="0"/>
              <a:t> to estimate best exposure parameters</a:t>
            </a:r>
          </a:p>
          <a:p>
            <a:endParaRPr lang="en-US" dirty="0"/>
          </a:p>
          <a:p>
            <a:r>
              <a:rPr lang="en-US" dirty="0"/>
              <a:t>How long should your transit observations be? According to </a:t>
            </a:r>
            <a:r>
              <a:rPr lang="en-US" dirty="0" err="1"/>
              <a:t>JDox</a:t>
            </a:r>
            <a:r>
              <a:rPr lang="en-US" dirty="0"/>
              <a:t>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This might seem long, but accounts for possible detector transients at beginning of exposure(s), uncertainty in transit times, etc. Justify if you go shorter (or even longer)</a:t>
            </a:r>
          </a:p>
          <a:p>
            <a:pPr lvl="1"/>
            <a:r>
              <a:rPr lang="en-US" dirty="0"/>
              <a:t>Do not go below 2 T</a:t>
            </a:r>
            <a:r>
              <a:rPr lang="en-US" baseline="-25000" dirty="0"/>
              <a:t>14</a:t>
            </a:r>
            <a:r>
              <a:rPr lang="en-US" dirty="0"/>
              <a:t> = ½ T</a:t>
            </a:r>
            <a:r>
              <a:rPr lang="en-US" baseline="-25000" dirty="0"/>
              <a:t>14</a:t>
            </a:r>
            <a:r>
              <a:rPr lang="en-US" dirty="0"/>
              <a:t> + T</a:t>
            </a:r>
            <a:r>
              <a:rPr lang="en-US" baseline="-25000" dirty="0"/>
              <a:t>14</a:t>
            </a:r>
            <a:r>
              <a:rPr lang="en-US" dirty="0"/>
              <a:t> + ½ T</a:t>
            </a:r>
            <a:r>
              <a:rPr lang="en-US" baseline="-25000" dirty="0"/>
              <a:t>14</a:t>
            </a:r>
            <a:r>
              <a:rPr lang="en-US" dirty="0"/>
              <a:t> (unless you have a very compelling reason to do so)</a:t>
            </a:r>
            <a:endParaRPr lang="en-US" baseline="-25000" dirty="0"/>
          </a:p>
          <a:p>
            <a:pPr lvl="1"/>
            <a:r>
              <a:rPr lang="en-US" dirty="0"/>
              <a:t>Keep in mind phase start/end special requirement; </a:t>
            </a:r>
            <a:r>
              <a:rPr lang="en-US" b="1" dirty="0"/>
              <a:t>recommendation is to keep phase window at least 1 hour wide, in order to prevent direct scheduling overhead (of 1 h)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4CD4AFB-7A23-334B-99E1-DDC4B1782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Exercise 2 – Exposure Settings and More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FF489E-22BB-F840-9FFC-CE0681E4371D}"/>
              </a:ext>
            </a:extLst>
          </p:cNvPr>
          <p:cNvSpPr/>
          <p:nvPr/>
        </p:nvSpPr>
        <p:spPr>
          <a:xfrm>
            <a:off x="5484134" y="5902035"/>
            <a:ext cx="1424763" cy="164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id="{218E5D61-5E09-3645-9097-E7042D8926CF}"/>
              </a:ext>
            </a:extLst>
          </p:cNvPr>
          <p:cNvCxnSpPr>
            <a:cxnSpLocks/>
          </p:cNvCxnSpPr>
          <p:nvPr/>
        </p:nvCxnSpPr>
        <p:spPr>
          <a:xfrm>
            <a:off x="5709422" y="5275231"/>
            <a:ext cx="3431611" cy="1253608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Elbow Connector 6">
            <a:extLst>
              <a:ext uri="{FF2B5EF4-FFF2-40B4-BE49-F238E27FC236}">
                <a16:creationId xmlns:a16="http://schemas.microsoft.com/office/drawing/2014/main" id="{4D594701-A360-BA46-9461-E3D4BA016E61}"/>
              </a:ext>
            </a:extLst>
          </p:cNvPr>
          <p:cNvCxnSpPr>
            <a:cxnSpLocks/>
          </p:cNvCxnSpPr>
          <p:nvPr/>
        </p:nvCxnSpPr>
        <p:spPr>
          <a:xfrm rot="10800000" flipV="1">
            <a:off x="8004828" y="5275231"/>
            <a:ext cx="4484915" cy="125360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0E676A6-78EE-BA46-902E-F6EACDFAF885}"/>
              </a:ext>
            </a:extLst>
          </p:cNvPr>
          <p:cNvCxnSpPr>
            <a:cxnSpLocks/>
          </p:cNvCxnSpPr>
          <p:nvPr/>
        </p:nvCxnSpPr>
        <p:spPr>
          <a:xfrm>
            <a:off x="7425227" y="6662738"/>
            <a:ext cx="277125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5">
            <a:extLst>
              <a:ext uri="{FF2B5EF4-FFF2-40B4-BE49-F238E27FC236}">
                <a16:creationId xmlns:a16="http://schemas.microsoft.com/office/drawing/2014/main" id="{089DC0B9-3B6A-9445-B64C-75CBAC895E3B}"/>
              </a:ext>
            </a:extLst>
          </p:cNvPr>
          <p:cNvSpPr txBox="1"/>
          <p:nvPr/>
        </p:nvSpPr>
        <p:spPr>
          <a:xfrm>
            <a:off x="8597024" y="6654365"/>
            <a:ext cx="1759119" cy="76944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en-US" sz="4400" dirty="0"/>
              <a:t>T</a:t>
            </a:r>
            <a:r>
              <a:rPr lang="en-US" sz="4400" baseline="-25000" dirty="0"/>
              <a:t>14</a:t>
            </a:r>
            <a:endParaRPr lang="en-US" sz="4400" baseline="-25000" dirty="0">
              <a:solidFill>
                <a:srgbClr val="FF0000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5AF563E-09E9-E04A-8534-53446A2FD797}"/>
              </a:ext>
            </a:extLst>
          </p:cNvPr>
          <p:cNvSpPr txBox="1">
            <a:spLocks/>
          </p:cNvSpPr>
          <p:nvPr/>
        </p:nvSpPr>
        <p:spPr>
          <a:xfrm>
            <a:off x="4053559" y="5589296"/>
            <a:ext cx="3603671" cy="62547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en-US" sz="2400" dirty="0">
                <a:solidFill>
                  <a:schemeClr val="tx1"/>
                </a:solidFill>
              </a:rPr>
              <a:t>0.75 + max(1 </a:t>
            </a:r>
            <a:r>
              <a:rPr lang="en-US" sz="2400" dirty="0" err="1">
                <a:solidFill>
                  <a:schemeClr val="tx1"/>
                </a:solidFill>
              </a:rPr>
              <a:t>hr</a:t>
            </a:r>
            <a:r>
              <a:rPr lang="en-US" sz="2400" dirty="0">
                <a:solidFill>
                  <a:schemeClr val="tx1"/>
                </a:solidFill>
              </a:rPr>
              <a:t>, T</a:t>
            </a:r>
            <a:r>
              <a:rPr lang="en-US" sz="2400" baseline="-25000" dirty="0">
                <a:solidFill>
                  <a:schemeClr val="tx1"/>
                </a:solidFill>
              </a:rPr>
              <a:t>14</a:t>
            </a:r>
            <a:r>
              <a:rPr lang="en-US" sz="2400" dirty="0">
                <a:solidFill>
                  <a:schemeClr val="tx1"/>
                </a:solidFill>
              </a:rPr>
              <a:t>/2)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29F214-A937-5542-81D5-202F9233C24C}"/>
              </a:ext>
            </a:extLst>
          </p:cNvPr>
          <p:cNvSpPr txBox="1">
            <a:spLocks/>
          </p:cNvSpPr>
          <p:nvPr/>
        </p:nvSpPr>
        <p:spPr>
          <a:xfrm>
            <a:off x="10340926" y="5589297"/>
            <a:ext cx="3686801" cy="62547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en-US" sz="2400" dirty="0">
                <a:solidFill>
                  <a:schemeClr val="tx1"/>
                </a:solidFill>
              </a:rPr>
              <a:t>max(1 </a:t>
            </a:r>
            <a:r>
              <a:rPr lang="en-US" sz="2400" dirty="0" err="1">
                <a:solidFill>
                  <a:schemeClr val="tx1"/>
                </a:solidFill>
              </a:rPr>
              <a:t>hr</a:t>
            </a:r>
            <a:r>
              <a:rPr lang="en-US" sz="2400" dirty="0">
                <a:solidFill>
                  <a:schemeClr val="tx1"/>
                </a:solidFill>
              </a:rPr>
              <a:t>, T</a:t>
            </a:r>
            <a:r>
              <a:rPr lang="en-US" sz="2400" baseline="-25000" dirty="0">
                <a:solidFill>
                  <a:schemeClr val="tx1"/>
                </a:solidFill>
              </a:rPr>
              <a:t>14</a:t>
            </a:r>
            <a:r>
              <a:rPr lang="en-US" sz="2400" dirty="0">
                <a:solidFill>
                  <a:schemeClr val="tx1"/>
                </a:solidFill>
              </a:rPr>
              <a:t>/2) + 1 </a:t>
            </a:r>
            <a:r>
              <a:rPr lang="en-US" sz="2400" dirty="0" err="1">
                <a:solidFill>
                  <a:schemeClr val="tx1"/>
                </a:solidFill>
              </a:rPr>
              <a:t>hr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6CAF0CF-1008-1240-B87E-171332EE2AB3}"/>
              </a:ext>
            </a:extLst>
          </p:cNvPr>
          <p:cNvCxnSpPr>
            <a:cxnSpLocks/>
          </p:cNvCxnSpPr>
          <p:nvPr/>
        </p:nvCxnSpPr>
        <p:spPr>
          <a:xfrm>
            <a:off x="5709422" y="5463770"/>
            <a:ext cx="171580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CF3D6B7-6F2F-5A41-97E4-770C9613B088}"/>
              </a:ext>
            </a:extLst>
          </p:cNvPr>
          <p:cNvCxnSpPr>
            <a:cxnSpLocks/>
          </p:cNvCxnSpPr>
          <p:nvPr/>
        </p:nvCxnSpPr>
        <p:spPr>
          <a:xfrm>
            <a:off x="10356143" y="5463770"/>
            <a:ext cx="219165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0637524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AA24AB-1529-7B4D-95E7-3C2EC444B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3" y="1964266"/>
            <a:ext cx="19810075" cy="9296401"/>
          </a:xfrm>
        </p:spPr>
        <p:txBody>
          <a:bodyPr/>
          <a:lstStyle/>
          <a:p>
            <a:r>
              <a:rPr lang="en-US" dirty="0"/>
              <a:t>Go to </a:t>
            </a:r>
            <a:r>
              <a:rPr lang="en-US" dirty="0" err="1"/>
              <a:t>exoctk.stsci.edu</a:t>
            </a:r>
            <a:r>
              <a:rPr lang="en-US" dirty="0"/>
              <a:t> and select “</a:t>
            </a:r>
            <a:r>
              <a:rPr lang="en-US" dirty="0" err="1"/>
              <a:t>PandExo</a:t>
            </a:r>
            <a:r>
              <a:rPr lang="en-US" dirty="0"/>
              <a:t>” from the top menu bar</a:t>
            </a:r>
          </a:p>
          <a:p>
            <a:pPr lvl="1"/>
            <a:r>
              <a:rPr lang="en-US" dirty="0"/>
              <a:t>Select “JWST”</a:t>
            </a:r>
          </a:p>
          <a:p>
            <a:pPr lvl="1"/>
            <a:r>
              <a:rPr lang="en-US" dirty="0"/>
              <a:t>Select “New Calculation”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6EC0CA-D031-4545-AAC8-C8FE29A9D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Exercise 2 – Exposure Settings and More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19D28D-2EFA-7E42-B214-48F1FC6DAB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0409" y="5308600"/>
            <a:ext cx="14960600" cy="538480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C2D52386-E56B-8642-9A02-91AFC96E715D}"/>
              </a:ext>
            </a:extLst>
          </p:cNvPr>
          <p:cNvSpPr/>
          <p:nvPr/>
        </p:nvSpPr>
        <p:spPr>
          <a:xfrm>
            <a:off x="16570036" y="5183833"/>
            <a:ext cx="2244436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DF8CDE7-B19B-6341-8E83-CA4977E99FF4}"/>
              </a:ext>
            </a:extLst>
          </p:cNvPr>
          <p:cNvSpPr/>
          <p:nvPr/>
        </p:nvSpPr>
        <p:spPr>
          <a:xfrm>
            <a:off x="18814472" y="6040121"/>
            <a:ext cx="2244436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3475833709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AA24AB-1529-7B4D-95E7-3C2EC444B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3" y="1964266"/>
            <a:ext cx="19810075" cy="9839807"/>
          </a:xfrm>
        </p:spPr>
        <p:txBody>
          <a:bodyPr>
            <a:normAutofit/>
          </a:bodyPr>
          <a:lstStyle/>
          <a:p>
            <a:r>
              <a:rPr lang="en-US" dirty="0"/>
              <a:t>Go to </a:t>
            </a:r>
            <a:r>
              <a:rPr lang="en-US" dirty="0" err="1"/>
              <a:t>exoctk.stsci.edu</a:t>
            </a:r>
            <a:r>
              <a:rPr lang="en-US" dirty="0"/>
              <a:t> and select “</a:t>
            </a:r>
            <a:r>
              <a:rPr lang="en-US" dirty="0" err="1"/>
              <a:t>PandExo</a:t>
            </a:r>
            <a:r>
              <a:rPr lang="en-US" dirty="0"/>
              <a:t>” from the top menu bar</a:t>
            </a:r>
          </a:p>
          <a:p>
            <a:pPr lvl="1"/>
            <a:r>
              <a:rPr lang="en-US" dirty="0"/>
              <a:t>Select “JWST”</a:t>
            </a:r>
          </a:p>
          <a:p>
            <a:pPr lvl="1"/>
            <a:r>
              <a:rPr lang="en-US" dirty="0"/>
              <a:t>Select “New Calculation”</a:t>
            </a:r>
          </a:p>
          <a:p>
            <a:r>
              <a:rPr lang="en-US" dirty="0"/>
              <a:t>Fill out values for star and planet</a:t>
            </a:r>
          </a:p>
          <a:p>
            <a:pPr marL="635000" lvl="1" indent="0">
              <a:spcBef>
                <a:spcPts val="400"/>
              </a:spcBef>
              <a:buNone/>
            </a:pPr>
            <a:r>
              <a:rPr lang="en-US" dirty="0"/>
              <a:t>properties</a:t>
            </a:r>
          </a:p>
          <a:p>
            <a:pPr lvl="1">
              <a:spcBef>
                <a:spcPts val="400"/>
              </a:spcBef>
            </a:pPr>
            <a:r>
              <a:rPr lang="en-US" sz="4200" dirty="0"/>
              <a:t>Can use defaults for many known systems</a:t>
            </a:r>
          </a:p>
          <a:p>
            <a:r>
              <a:rPr lang="en-US" dirty="0"/>
              <a:t>Fill out ”Baseline” duration number</a:t>
            </a:r>
          </a:p>
          <a:p>
            <a:pPr marL="635000" lvl="1" indent="0">
              <a:spcBef>
                <a:spcPts val="400"/>
              </a:spcBef>
              <a:buNone/>
            </a:pPr>
            <a:r>
              <a:rPr lang="en-US" dirty="0"/>
              <a:t>of observed transits</a:t>
            </a:r>
          </a:p>
          <a:p>
            <a:pPr lvl="1"/>
            <a:r>
              <a:rPr lang="en-US" dirty="0"/>
              <a:t>Remember recommendation for</a:t>
            </a:r>
          </a:p>
          <a:p>
            <a:pPr marL="1270000" lvl="2" indent="0">
              <a:buNone/>
            </a:pPr>
            <a:r>
              <a:rPr lang="en-US" dirty="0"/>
              <a:t>total observation duration here:</a:t>
            </a:r>
          </a:p>
          <a:p>
            <a:pPr marL="1270000" lvl="2" indent="0">
              <a:buNone/>
            </a:pPr>
            <a:r>
              <a:rPr lang="en-US" sz="3200" dirty="0"/>
              <a:t>0.75 h + max(1 h, T</a:t>
            </a:r>
            <a:r>
              <a:rPr lang="en-US" sz="3200" baseline="-25000" dirty="0"/>
              <a:t>14</a:t>
            </a:r>
            <a:r>
              <a:rPr lang="en-US" sz="3200" dirty="0"/>
              <a:t>/2) + T</a:t>
            </a:r>
            <a:r>
              <a:rPr lang="en-US" sz="3200" baseline="-25000" dirty="0"/>
              <a:t>14</a:t>
            </a:r>
            <a:r>
              <a:rPr lang="en-US" sz="3200" dirty="0"/>
              <a:t> + max(1 h, T</a:t>
            </a:r>
            <a:r>
              <a:rPr lang="en-US" sz="3200" baseline="-25000" dirty="0"/>
              <a:t>14</a:t>
            </a:r>
            <a:r>
              <a:rPr lang="en-US" sz="3200" dirty="0"/>
              <a:t>/2) + 1 h</a:t>
            </a:r>
          </a:p>
          <a:p>
            <a:pPr marL="1270000" lvl="2" indent="0">
              <a:buNone/>
            </a:pPr>
            <a:r>
              <a:rPr lang="en-US" sz="3200" dirty="0"/>
              <a:t>= 4.91 h</a:t>
            </a:r>
          </a:p>
          <a:p>
            <a:pPr marL="635000" lvl="1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6EC0CA-D031-4545-AAC8-C8FE29A9D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Exercise 2 – Exposure Settings and More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123972-EF73-8B49-BB1B-CC5FE0FD9F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9476" y="3078213"/>
            <a:ext cx="11592054" cy="10180587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E988966E-8C98-A24B-AA0A-830241AB509B}"/>
              </a:ext>
            </a:extLst>
          </p:cNvPr>
          <p:cNvSpPr/>
          <p:nvPr/>
        </p:nvSpPr>
        <p:spPr>
          <a:xfrm>
            <a:off x="15281563" y="11369963"/>
            <a:ext cx="7017328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638199644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E4F65C7-C909-9E42-84F6-3808635038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8927" y="2907164"/>
            <a:ext cx="11739418" cy="10716784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AA24AB-1529-7B4D-95E7-3C2EC444B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3" y="1964266"/>
            <a:ext cx="11739803" cy="10421698"/>
          </a:xfrm>
        </p:spPr>
        <p:txBody>
          <a:bodyPr>
            <a:normAutofit/>
          </a:bodyPr>
          <a:lstStyle/>
          <a:p>
            <a:r>
              <a:rPr lang="en-US" dirty="0"/>
              <a:t>Fill out instrument setup and assumed</a:t>
            </a:r>
          </a:p>
          <a:p>
            <a:pPr marL="635000" lvl="1" indent="0">
              <a:buNone/>
            </a:pPr>
            <a:r>
              <a:rPr lang="en-US" dirty="0"/>
              <a:t>noise model</a:t>
            </a:r>
          </a:p>
          <a:p>
            <a:pPr lvl="1"/>
            <a:r>
              <a:rPr lang="en-US" dirty="0"/>
              <a:t>Use “optimize” for # of groups if you want </a:t>
            </a:r>
            <a:r>
              <a:rPr lang="en-US" dirty="0" err="1"/>
              <a:t>PandExo</a:t>
            </a:r>
            <a:r>
              <a:rPr lang="en-US" dirty="0"/>
              <a:t> to estimate for you</a:t>
            </a:r>
          </a:p>
          <a:p>
            <a:pPr lvl="1"/>
            <a:r>
              <a:rPr lang="en-US" dirty="0"/>
              <a:t>Specify target counts/charge (typically 80% full well for NIR and 50% for MIR instrument(s))</a:t>
            </a:r>
          </a:p>
          <a:p>
            <a:r>
              <a:rPr lang="en-US" dirty="0"/>
              <a:t>Click “Submit” and simulation will run</a:t>
            </a:r>
          </a:p>
          <a:p>
            <a:r>
              <a:rPr lang="en-US" dirty="0"/>
              <a:t>Click on “eye” symbol to expect</a:t>
            </a:r>
          </a:p>
          <a:p>
            <a:pPr marL="635000" lvl="1" indent="0">
              <a:buNone/>
            </a:pPr>
            <a:r>
              <a:rPr lang="en-US" dirty="0"/>
              <a:t>results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6EC0CA-D031-4545-AAC8-C8FE29A9D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Exercise 2 – Exposure Settings and More</a:t>
            </a:r>
          </a:p>
        </p:txBody>
      </p:sp>
    </p:spTree>
    <p:extLst>
      <p:ext uri="{BB962C8B-B14F-4D97-AF65-F5344CB8AC3E}">
        <p14:creationId xmlns:p14="http://schemas.microsoft.com/office/powerpoint/2010/main" val="29352348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22B81F-2B97-6D43-B41E-CA781B330D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3" y="2111538"/>
            <a:ext cx="9571760" cy="100753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Inspect simulated results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99F9882-826B-D147-9EF4-6E0067B6E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Exercise 2 – Exposure Settings and More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D3C36D-D7AF-AE46-B366-C05F75FF2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910" y="3474240"/>
            <a:ext cx="9571759" cy="89983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162A75D-4717-FF4C-A2FA-26D42EF723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892" y="3938134"/>
            <a:ext cx="10414000" cy="88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684855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566E80-E97A-164B-BDA9-5F21089FFE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3" y="1964266"/>
            <a:ext cx="8934258" cy="929640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“Timing Info” is useful to set exposure parameters (groups &amp; integrations for selected subarray)</a:t>
            </a:r>
          </a:p>
          <a:p>
            <a:pPr lvl="1"/>
            <a:r>
              <a:rPr lang="en-US" dirty="0"/>
              <a:t>Use in APT</a:t>
            </a:r>
          </a:p>
          <a:p>
            <a:pPr lvl="1"/>
            <a:endParaRPr lang="en-US" dirty="0"/>
          </a:p>
          <a:p>
            <a:r>
              <a:rPr lang="en-US" dirty="0"/>
              <a:t>Inspect Warnings</a:t>
            </a:r>
          </a:p>
          <a:p>
            <a:pPr lvl="1"/>
            <a:r>
              <a:rPr lang="en-US" dirty="0"/>
              <a:t>“All good”: no issues with the simulated observation</a:t>
            </a:r>
          </a:p>
          <a:p>
            <a:pPr lvl="1"/>
            <a:r>
              <a:rPr lang="en-US" dirty="0"/>
              <a:t>Otherwise assess if change of mode and/or instrument is warranted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FDF2E5-4046-264D-B6BE-26D1DC5C6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Exercise 2 – Exposure Settings and More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E9141E-B3F5-0E40-BC58-2CA0C45496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8104" y="1964266"/>
            <a:ext cx="12074392" cy="1083310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785E5D3-8061-6C47-86FB-52A360354BBD}"/>
              </a:ext>
            </a:extLst>
          </p:cNvPr>
          <p:cNvSpPr/>
          <p:nvPr/>
        </p:nvSpPr>
        <p:spPr>
          <a:xfrm>
            <a:off x="21225163" y="4581160"/>
            <a:ext cx="2244436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7D53C48-F8DD-694D-97C7-7FECE9DE8D33}"/>
              </a:ext>
            </a:extLst>
          </p:cNvPr>
          <p:cNvSpPr/>
          <p:nvPr/>
        </p:nvSpPr>
        <p:spPr>
          <a:xfrm>
            <a:off x="21225163" y="5994324"/>
            <a:ext cx="2244436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1226406709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16EF1F3-8504-0749-BE93-4C1BA0438E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2" y="1964265"/>
            <a:ext cx="20675985" cy="1098280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Input target(s) and select chosen Instrument/Observing Template</a:t>
            </a:r>
          </a:p>
          <a:p>
            <a:r>
              <a:rPr lang="en-US" dirty="0"/>
              <a:t>Target Acquisition:</a:t>
            </a:r>
          </a:p>
          <a:p>
            <a:pPr lvl="1"/>
            <a:r>
              <a:rPr lang="en-US" dirty="0"/>
              <a:t>Recommended to do TA (known and consistent source placement)</a:t>
            </a:r>
          </a:p>
          <a:p>
            <a:pPr lvl="1"/>
            <a:r>
              <a:rPr lang="en-US" dirty="0"/>
              <a:t>Some targets will be too bright to acquire directly (in particular for </a:t>
            </a:r>
            <a:r>
              <a:rPr lang="en-US" dirty="0" err="1"/>
              <a:t>NIRSpec</a:t>
            </a:r>
            <a:r>
              <a:rPr lang="en-US" dirty="0"/>
              <a:t>); APT allows user to select nearby TA reference target</a:t>
            </a:r>
          </a:p>
          <a:p>
            <a:pPr lvl="1"/>
            <a:r>
              <a:rPr lang="en-US" dirty="0"/>
              <a:t>Estimate TA parameters using the ETC (like for any other TA)</a:t>
            </a:r>
          </a:p>
          <a:p>
            <a:r>
              <a:rPr lang="en-US" dirty="0"/>
              <a:t>Exposure setup / duration / number of groups per integration / etc.:</a:t>
            </a:r>
          </a:p>
          <a:p>
            <a:pPr lvl="1"/>
            <a:r>
              <a:rPr lang="en-US" dirty="0"/>
              <a:t>Use results from JWST ETC or </a:t>
            </a:r>
            <a:r>
              <a:rPr lang="en-US" dirty="0" err="1"/>
              <a:t>PandExo</a:t>
            </a:r>
            <a:endParaRPr lang="en-US" dirty="0"/>
          </a:p>
          <a:p>
            <a:r>
              <a:rPr lang="en-US" dirty="0"/>
              <a:t>Special requirements:</a:t>
            </a:r>
          </a:p>
          <a:p>
            <a:pPr lvl="1"/>
            <a:r>
              <a:rPr lang="en-US" dirty="0"/>
              <a:t>Time Series Observation (implicit in some templates)</a:t>
            </a:r>
          </a:p>
          <a:p>
            <a:pPr lvl="1"/>
            <a:r>
              <a:rPr lang="en-US" dirty="0"/>
              <a:t>No Parallels</a:t>
            </a:r>
          </a:p>
          <a:p>
            <a:pPr lvl="1"/>
            <a:r>
              <a:rPr lang="en-US" dirty="0"/>
              <a:t>Phase (Phase range, Period, Zero phase)</a:t>
            </a:r>
          </a:p>
          <a:p>
            <a:pPr lvl="2"/>
            <a:r>
              <a:rPr lang="en-US" dirty="0"/>
              <a:t>Keep in mind direct scheduling overhead of 1 hour if the specified phase range corresponds to less than 1 hour</a:t>
            </a:r>
          </a:p>
          <a:p>
            <a:pPr lvl="2"/>
            <a:r>
              <a:rPr lang="en-US" dirty="0"/>
              <a:t>Can also the </a:t>
            </a:r>
            <a:r>
              <a:rPr lang="en-US" dirty="0" err="1">
                <a:hlinkClick r:id="rId2"/>
              </a:rPr>
              <a:t>ExoCTK</a:t>
            </a:r>
            <a:r>
              <a:rPr lang="en-US" dirty="0">
                <a:hlinkClick r:id="rId2"/>
              </a:rPr>
              <a:t> phase constraint calculator</a:t>
            </a:r>
            <a:r>
              <a:rPr lang="en-US" dirty="0"/>
              <a:t> (does not yet follow recommended baseline)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BEF683-B8CE-FB4F-8C67-99874BD83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Putting It Into APT</a:t>
            </a:r>
          </a:p>
        </p:txBody>
      </p:sp>
    </p:spTree>
    <p:extLst>
      <p:ext uri="{BB962C8B-B14F-4D97-AF65-F5344CB8AC3E}">
        <p14:creationId xmlns:p14="http://schemas.microsoft.com/office/powerpoint/2010/main" val="2948717316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AEC6BD-75DB-2440-A184-96A9BDD2B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Putting It Into APT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1969A0-748D-DC47-B759-3809324AFF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19"/>
          <a:stretch/>
        </p:blipFill>
        <p:spPr>
          <a:xfrm>
            <a:off x="1248833" y="9478818"/>
            <a:ext cx="17526000" cy="18057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5799C85-A7A7-7949-9015-8A3752403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833" y="11486572"/>
            <a:ext cx="13906500" cy="2146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56A9D6-2D06-D949-B1AD-6BC59BC60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833" y="1756371"/>
            <a:ext cx="14262100" cy="762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780E432-F9E2-E141-8996-2A7ACC55C707}"/>
              </a:ext>
            </a:extLst>
          </p:cNvPr>
          <p:cNvSpPr txBox="1"/>
          <p:nvPr/>
        </p:nvSpPr>
        <p:spPr>
          <a:xfrm>
            <a:off x="15510933" y="1858818"/>
            <a:ext cx="4478790" cy="969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spc="0" normalizeH="0" baseline="0" dirty="0">
                <a:ln>
                  <a:noFill/>
                </a:ln>
                <a:solidFill>
                  <a:schemeClr val="accent4">
                    <a:hueOff val="-3600000"/>
                    <a:lumOff val="-20194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venir Book"/>
              </a:rPr>
              <a:t>NIRISS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E49B5C-5291-D54A-A067-373490A67DEB}"/>
              </a:ext>
            </a:extLst>
          </p:cNvPr>
          <p:cNvSpPr txBox="1"/>
          <p:nvPr/>
        </p:nvSpPr>
        <p:spPr>
          <a:xfrm>
            <a:off x="19035980" y="9376371"/>
            <a:ext cx="4525278" cy="18364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spc="0" normalizeH="0" baseline="0" dirty="0" err="1">
                <a:ln>
                  <a:noFill/>
                </a:ln>
                <a:solidFill>
                  <a:schemeClr val="accent4">
                    <a:hueOff val="-3600000"/>
                    <a:lumOff val="-20194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venir Book"/>
              </a:rPr>
              <a:t>NIRSpec</a:t>
            </a:r>
            <a:r>
              <a:rPr kumimoji="0" lang="en-US" sz="4800" b="0" i="0" u="none" strike="noStrike" cap="none" spc="0" normalizeH="0" baseline="0" dirty="0">
                <a:ln>
                  <a:noFill/>
                </a:ln>
                <a:solidFill>
                  <a:schemeClr val="accent4">
                    <a:hueOff val="-3600000"/>
                    <a:lumOff val="-20194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venir Book"/>
              </a:rPr>
              <a:t> TA on</a:t>
            </a:r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reference target</a:t>
            </a:r>
            <a:endParaRPr kumimoji="0" lang="en-US" sz="4800" b="0" i="0" u="none" strike="noStrike" cap="none" spc="0" normalizeH="0" baseline="0" dirty="0">
              <a:ln>
                <a:noFill/>
              </a:ln>
              <a:solidFill>
                <a:schemeClr val="accent4">
                  <a:hueOff val="-3600000"/>
                  <a:lumOff val="-20194"/>
                </a:schemeClr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3E2C5BD-2F44-2743-9130-45E0F50AC180}"/>
              </a:ext>
            </a:extLst>
          </p:cNvPr>
          <p:cNvSpPr txBox="1"/>
          <p:nvPr/>
        </p:nvSpPr>
        <p:spPr>
          <a:xfrm>
            <a:off x="15238295" y="11486572"/>
            <a:ext cx="8678658" cy="969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spc="0" normalizeH="0" baseline="0" dirty="0">
                <a:ln>
                  <a:noFill/>
                </a:ln>
                <a:solidFill>
                  <a:schemeClr val="accent4">
                    <a:hueOff val="-3600000"/>
                    <a:lumOff val="-20194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venir Book"/>
              </a:rPr>
              <a:t>Special requirements on timing</a:t>
            </a:r>
          </a:p>
        </p:txBody>
      </p:sp>
    </p:spTree>
    <p:extLst>
      <p:ext uri="{BB962C8B-B14F-4D97-AF65-F5344CB8AC3E}">
        <p14:creationId xmlns:p14="http://schemas.microsoft.com/office/powerpoint/2010/main" val="162680534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itle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chemeClr val="accent2">
                    <a:hueOff val="117482"/>
                    <a:satOff val="19585"/>
                    <a:lumOff val="29146"/>
                  </a:schemeClr>
                </a:solidFill>
              </a:defRPr>
            </a:pPr>
            <a:r>
              <a:rPr lang="en-US" dirty="0"/>
              <a:t>Time Series Observations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9A6DAB-A6E8-754D-B2CE-243A3A77F662}"/>
              </a:ext>
            </a:extLst>
          </p:cNvPr>
          <p:cNvSpPr txBox="1"/>
          <p:nvPr/>
        </p:nvSpPr>
        <p:spPr>
          <a:xfrm>
            <a:off x="5860473" y="7890324"/>
            <a:ext cx="13790635" cy="969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sym typeface="Avenir Book"/>
              </a:rPr>
              <a:t>30 min (including 15 min of “hands-on” exercises)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36DC570-84F0-CE4A-8D5E-14BB7C30A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97491" y="1964266"/>
            <a:ext cx="12323618" cy="929640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Always check the JWST Documentation:</a:t>
            </a:r>
          </a:p>
          <a:p>
            <a:pPr marL="0" indent="0" algn="ctr">
              <a:buNone/>
            </a:pPr>
            <a:r>
              <a:rPr lang="en-US" dirty="0" err="1">
                <a:hlinkClick r:id="rId2"/>
              </a:rPr>
              <a:t>jwst-docs.stsci.edu</a:t>
            </a:r>
            <a:endParaRPr lang="en-US" dirty="0"/>
          </a:p>
          <a:p>
            <a:pPr marL="0" indent="0" algn="ctr">
              <a:buNone/>
            </a:pPr>
            <a:r>
              <a:rPr lang="en-US" dirty="0"/>
              <a:t>(includes the call for proposals for cycle1</a:t>
            </a:r>
          </a:p>
          <a:p>
            <a:pPr marL="0" indent="0" algn="ctr">
              <a:buNone/>
            </a:pPr>
            <a:r>
              <a:rPr lang="en-US" dirty="0"/>
              <a:t>and many use cases and examples)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b="1" dirty="0"/>
              <a:t>Questions? Cannot find the answer? Contact the JWST Help Desk:</a:t>
            </a:r>
          </a:p>
          <a:p>
            <a:pPr marL="0" indent="0" algn="ctr">
              <a:buNone/>
            </a:pPr>
            <a:r>
              <a:rPr lang="en-US" dirty="0">
                <a:hlinkClick r:id="rId3"/>
              </a:rPr>
              <a:t>jwsthelp.stsci.edu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3F5206F-6880-C044-9684-9107B588D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&amp; Reminders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E6F65D-C54B-D948-BAE2-D100F7A2E1CF}"/>
              </a:ext>
            </a:extLst>
          </p:cNvPr>
          <p:cNvSpPr txBox="1"/>
          <p:nvPr/>
        </p:nvSpPr>
        <p:spPr>
          <a:xfrm>
            <a:off x="1801234" y="2130833"/>
            <a:ext cx="9102435" cy="102233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en-US" sz="4400" dirty="0"/>
              <a:t>Assess target observability given </a:t>
            </a:r>
            <a:r>
              <a:rPr lang="en-US" sz="4400"/>
              <a:t>JWST and </a:t>
            </a:r>
            <a:r>
              <a:rPr lang="en-US" sz="4400" dirty="0"/>
              <a:t>target timing constraints. Useful tools include: </a:t>
            </a:r>
            <a:r>
              <a:rPr lang="en-US" sz="4400" b="1" dirty="0"/>
              <a:t>JWST GTVT, </a:t>
            </a:r>
            <a:r>
              <a:rPr lang="en-US" sz="4400" b="1" dirty="0" err="1"/>
              <a:t>ExoCTK</a:t>
            </a:r>
            <a:endParaRPr lang="en-US" sz="4400" b="1" dirty="0"/>
          </a:p>
          <a:p>
            <a:pPr marL="914400" indent="-914400">
              <a:buFont typeface="+mj-lt"/>
              <a:buAutoNum type="arabicPeriod"/>
            </a:pPr>
            <a:endParaRPr lang="en-US" sz="4400" dirty="0"/>
          </a:p>
          <a:p>
            <a:pPr marL="914400" indent="-914400">
              <a:buFont typeface="+mj-lt"/>
              <a:buAutoNum type="arabicPeriod"/>
            </a:pPr>
            <a:r>
              <a:rPr lang="en-US" sz="4400" dirty="0"/>
              <a:t>Select the best observing mode / instrument for your science case. Useful tools include: </a:t>
            </a:r>
            <a:r>
              <a:rPr lang="en-US" sz="4400" b="1" dirty="0" err="1"/>
              <a:t>PandExo</a:t>
            </a:r>
            <a:r>
              <a:rPr lang="en-US" sz="4400" b="1" dirty="0"/>
              <a:t>, JWST ETC, </a:t>
            </a:r>
            <a:r>
              <a:rPr lang="en-US" sz="4400" b="1" dirty="0" err="1"/>
              <a:t>ExoCTK</a:t>
            </a:r>
            <a:endParaRPr lang="en-US" sz="4400" b="1" dirty="0"/>
          </a:p>
          <a:p>
            <a:pPr marL="914400" indent="-914400">
              <a:buFont typeface="+mj-lt"/>
              <a:buAutoNum type="arabicPeriod"/>
            </a:pPr>
            <a:endParaRPr lang="en-US" sz="4400" dirty="0"/>
          </a:p>
          <a:p>
            <a:pPr marL="914400" indent="-914400">
              <a:buFont typeface="+mj-lt"/>
              <a:buAutoNum type="arabicPeriod"/>
            </a:pPr>
            <a:r>
              <a:rPr lang="en-US" sz="4400" dirty="0"/>
              <a:t>Create observations in </a:t>
            </a:r>
            <a:r>
              <a:rPr lang="en-US" sz="4400" b="1" dirty="0"/>
              <a:t>APT</a:t>
            </a:r>
            <a:r>
              <a:rPr lang="en-US" sz="4400" dirty="0"/>
              <a:t>. Remember to provide special timing requirements if needed (e.g. for transit observations)</a:t>
            </a:r>
            <a:endParaRPr kumimoji="0" lang="en-US" sz="4400" b="0" i="0" u="none" strike="noStrike" cap="none" spc="0" normalizeH="0" baseline="0" dirty="0">
              <a:ln>
                <a:noFill/>
              </a:ln>
              <a:solidFill>
                <a:schemeClr val="accent4">
                  <a:hueOff val="-3600000"/>
                  <a:lumOff val="-20194"/>
                </a:schemeClr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872117560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Number"/>
          <p:cNvSpPr>
            <a:spLocks noGrp="1"/>
          </p:cNvSpPr>
          <p:nvPr>
            <p:ph type="sldNum" sz="quarter" idx="2"/>
          </p:nvPr>
        </p:nvSpPr>
        <p:spPr>
          <a:xfrm>
            <a:off x="23344124" y="12839700"/>
            <a:ext cx="339853" cy="622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73" name="Title"/>
          <p:cNvSpPr>
            <a:spLocks noGrp="1"/>
          </p:cNvSpPr>
          <p:nvPr>
            <p:ph type="title"/>
          </p:nvPr>
        </p:nvSpPr>
        <p:spPr>
          <a:xfrm>
            <a:off x="1248833" y="169333"/>
            <a:ext cx="19512203" cy="158703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7200" dirty="0"/>
              <a:t>Time Series Observations (TSOs) – Examples</a:t>
            </a:r>
            <a:endParaRPr sz="7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55DF10-A08A-5C42-B40F-54DC75C8D9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336" y="2133094"/>
            <a:ext cx="6648258" cy="6648258"/>
          </a:xfrm>
          <a:prstGeom prst="rect">
            <a:avLst/>
          </a:prstGeom>
        </p:spPr>
      </p:pic>
      <p:pic>
        <p:nvPicPr>
          <p:cNvPr id="6" name="Online Media 7" descr="rotation_movie_rspot7.mp4">
            <a:hlinkClick r:id="" action="ppaction://media"/>
            <a:extLst>
              <a:ext uri="{FF2B5EF4-FFF2-40B4-BE49-F238E27FC236}">
                <a16:creationId xmlns:a16="http://schemas.microsoft.com/office/drawing/2014/main" id="{4808450C-5DC2-9D4D-A05D-B0E76C88E57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857005" y="1756371"/>
            <a:ext cx="9249266" cy="4162169"/>
          </a:xfrm>
          <a:prstGeom prst="rect">
            <a:avLst/>
          </a:prstGeom>
        </p:spPr>
      </p:pic>
      <p:pic>
        <p:nvPicPr>
          <p:cNvPr id="7" name="Online Media 10" descr="saul_sm.mpg">
            <a:hlinkClick r:id="" action="ppaction://media"/>
            <a:extLst>
              <a:ext uri="{FF2B5EF4-FFF2-40B4-BE49-F238E27FC236}">
                <a16:creationId xmlns:a16="http://schemas.microsoft.com/office/drawing/2014/main" id="{835D5610-479C-4B49-B9A3-A155DC9AB39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55695" y="6653538"/>
            <a:ext cx="8025943" cy="601945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57D68F2-7405-6F4C-8D86-2AFCECD6CC8F}"/>
              </a:ext>
            </a:extLst>
          </p:cNvPr>
          <p:cNvSpPr txBox="1">
            <a:spLocks/>
          </p:cNvSpPr>
          <p:nvPr/>
        </p:nvSpPr>
        <p:spPr>
          <a:xfrm>
            <a:off x="1248801" y="8773919"/>
            <a:ext cx="3457179" cy="62547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kern="1200" spc="150" dirty="0">
                <a:solidFill>
                  <a:srgbClr val="002060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Transiting exoplanets</a:t>
            </a:r>
          </a:p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Animation: Jason Eastman</a:t>
            </a:r>
          </a:p>
          <a:p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3B58FA-FBC3-D742-B36A-5B20EF59F7A3}"/>
              </a:ext>
            </a:extLst>
          </p:cNvPr>
          <p:cNvSpPr txBox="1">
            <a:spLocks/>
          </p:cNvSpPr>
          <p:nvPr/>
        </p:nvSpPr>
        <p:spPr>
          <a:xfrm>
            <a:off x="13226056" y="5605803"/>
            <a:ext cx="3457179" cy="62547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kern="1200" spc="150" dirty="0">
                <a:solidFill>
                  <a:srgbClr val="002060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Stellar variability</a:t>
            </a:r>
          </a:p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Animation: Benjamin Rackham</a:t>
            </a:r>
          </a:p>
          <a:p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16F549-BCE5-2648-AA41-CFC5850399E3}"/>
              </a:ext>
            </a:extLst>
          </p:cNvPr>
          <p:cNvSpPr txBox="1">
            <a:spLocks/>
          </p:cNvSpPr>
          <p:nvPr/>
        </p:nvSpPr>
        <p:spPr>
          <a:xfrm>
            <a:off x="17481638" y="12047523"/>
            <a:ext cx="5862486" cy="62547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kern="1200" spc="150" dirty="0">
                <a:solidFill>
                  <a:srgbClr val="002060"/>
                </a:solidFill>
                <a:latin typeface="Franklin Gothic Medium" panose="020B0603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Supernovae</a:t>
            </a:r>
          </a:p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Animation: N. Johnston/Supernova Cosmology Project</a:t>
            </a:r>
          </a:p>
          <a:p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6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9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 mute="1">
                <p:cTn id="21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52C0DD-887E-A147-BD85-FE30AB4763A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248833" y="2143682"/>
            <a:ext cx="19801417" cy="101883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121E622-4DDC-8745-937F-BBE5ADD61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8833" y="169333"/>
            <a:ext cx="19470640" cy="1587038"/>
          </a:xfrm>
        </p:spPr>
        <p:txBody>
          <a:bodyPr>
            <a:noAutofit/>
          </a:bodyPr>
          <a:lstStyle/>
          <a:p>
            <a:r>
              <a:rPr lang="en-US" sz="7200" dirty="0"/>
              <a:t>Example: Transiting Exoplanets as TSO Targets</a:t>
            </a:r>
          </a:p>
        </p:txBody>
      </p:sp>
    </p:spTree>
    <p:extLst>
      <p:ext uri="{BB962C8B-B14F-4D97-AF65-F5344CB8AC3E}">
        <p14:creationId xmlns:p14="http://schemas.microsoft.com/office/powerpoint/2010/main" val="244374072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414051-1C6E-764F-BA8A-3FC401248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2" y="1964265"/>
            <a:ext cx="21382567" cy="1054639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Usually relative measurements aiming at high precision</a:t>
            </a:r>
          </a:p>
          <a:p>
            <a:pPr lvl="1"/>
            <a:r>
              <a:rPr lang="en-US" dirty="0"/>
              <a:t>Requires stability of observatory, instruments, and detectors; no dithers, exclusive use of instrument (no parallels), no detector reconfigurations / transitions while taking data</a:t>
            </a:r>
          </a:p>
          <a:p>
            <a:pPr lvl="1"/>
            <a:endParaRPr lang="en-US" dirty="0"/>
          </a:p>
          <a:p>
            <a:r>
              <a:rPr lang="en-US" dirty="0"/>
              <a:t>Supports long (&gt;10,000 s) exposures with many (usually short) integrations</a:t>
            </a:r>
          </a:p>
          <a:p>
            <a:pPr lvl="1"/>
            <a:r>
              <a:rPr lang="en-US" dirty="0"/>
              <a:t>Allows for continuous/uninterrupted and stable observations of events from a few hours (e.g. exoplanet transits) to days (e.g. phase curves)</a:t>
            </a:r>
          </a:p>
          <a:p>
            <a:pPr lvl="1"/>
            <a:r>
              <a:rPr lang="en-US" dirty="0"/>
              <a:t>Exposures continue through High Gain Antenna moves</a:t>
            </a:r>
          </a:p>
          <a:p>
            <a:pPr lvl="1"/>
            <a:endParaRPr lang="en-US" dirty="0"/>
          </a:p>
          <a:p>
            <a:r>
              <a:rPr lang="en-US" dirty="0"/>
              <a:t>Often have stringent timing requirements on scheduling/start of observation (we want to see the transit / eclipse)</a:t>
            </a:r>
          </a:p>
          <a:p>
            <a:pPr lvl="1"/>
            <a:r>
              <a:rPr lang="en-US" dirty="0"/>
              <a:t>Needs special requirement(s) in APT</a:t>
            </a:r>
          </a:p>
          <a:p>
            <a:pPr lvl="1"/>
            <a:r>
              <a:rPr lang="en-US" dirty="0"/>
              <a:t>Might result in scheduling overhead (for observations with start window constrained to less than 1 hour) -&gt; avoid if possible (increase baseline instead)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4D1C43-C3A7-2B43-A074-B734BFBD1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Special About TSOs?</a:t>
            </a:r>
          </a:p>
        </p:txBody>
      </p:sp>
    </p:spTree>
    <p:extLst>
      <p:ext uri="{BB962C8B-B14F-4D97-AF65-F5344CB8AC3E}">
        <p14:creationId xmlns:p14="http://schemas.microsoft.com/office/powerpoint/2010/main" val="88731242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0FD4EBD-8ED9-5A42-B954-45B800723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TSOs and JWST – Observing Modes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965D44-E6EA-A54F-9464-2CF5DF9539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23" t="3194" b="2115"/>
          <a:stretch/>
        </p:blipFill>
        <p:spPr>
          <a:xfrm>
            <a:off x="1248833" y="3422473"/>
            <a:ext cx="10783533" cy="82776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604242-2F61-AC44-AE2B-B92470ADB0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81" b="5666"/>
          <a:stretch/>
        </p:blipFill>
        <p:spPr>
          <a:xfrm>
            <a:off x="13290057" y="3294224"/>
            <a:ext cx="9648423" cy="65355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EDC2AEA-8F07-AF44-BF7B-E4AE7DB0C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88636" y="9705108"/>
            <a:ext cx="10563299" cy="31209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A9DCE7-8499-914F-8B88-37A531C415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271" t="38321" b="54504"/>
          <a:stretch/>
        </p:blipFill>
        <p:spPr>
          <a:xfrm>
            <a:off x="22242373" y="3348336"/>
            <a:ext cx="2335643" cy="7826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A4AD3D-FFB1-D745-92BC-47E2B89DB2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653" t="52379" r="29296" b="40445"/>
          <a:stretch/>
        </p:blipFill>
        <p:spPr>
          <a:xfrm>
            <a:off x="22242373" y="9050288"/>
            <a:ext cx="1953798" cy="779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B88BF3-40D8-CD45-94F9-C94AF3C390D9}"/>
              </a:ext>
            </a:extLst>
          </p:cNvPr>
          <p:cNvSpPr txBox="1"/>
          <p:nvPr/>
        </p:nvSpPr>
        <p:spPr>
          <a:xfrm>
            <a:off x="4724208" y="1656087"/>
            <a:ext cx="3832781" cy="969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spc="0" normalizeH="0" baseline="0" dirty="0">
                <a:ln>
                  <a:noFill/>
                </a:ln>
                <a:solidFill>
                  <a:schemeClr val="accent4">
                    <a:hueOff val="-3600000"/>
                    <a:lumOff val="-20194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venir Book"/>
              </a:rPr>
              <a:t>Spectroscopy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AAD62B-1BC5-B14A-8190-781ED2E0B690}"/>
              </a:ext>
            </a:extLst>
          </p:cNvPr>
          <p:cNvSpPr txBox="1"/>
          <p:nvPr/>
        </p:nvSpPr>
        <p:spPr>
          <a:xfrm>
            <a:off x="16618390" y="1756371"/>
            <a:ext cx="3303790" cy="969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spc="0" normalizeH="0" baseline="0" dirty="0">
                <a:ln>
                  <a:noFill/>
                </a:ln>
                <a:solidFill>
                  <a:schemeClr val="accent4">
                    <a:hueOff val="-3600000"/>
                    <a:lumOff val="-20194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Avenir Book"/>
              </a:rPr>
              <a:t>Photometry</a:t>
            </a:r>
          </a:p>
        </p:txBody>
      </p:sp>
    </p:spTree>
    <p:extLst>
      <p:ext uri="{BB962C8B-B14F-4D97-AF65-F5344CB8AC3E}">
        <p14:creationId xmlns:p14="http://schemas.microsoft.com/office/powerpoint/2010/main" val="45374728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EE4FEC-47BC-9E45-A218-5EFAEE9A64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Desired (spectral) coverage/range</a:t>
            </a:r>
          </a:p>
          <a:p>
            <a:pPr lvl="1"/>
            <a:r>
              <a:rPr lang="en-US" dirty="0"/>
              <a:t>What (spectral) features are important for your science case?</a:t>
            </a:r>
          </a:p>
          <a:p>
            <a:r>
              <a:rPr lang="en-US" dirty="0"/>
              <a:t>Desired spectral resolution</a:t>
            </a:r>
          </a:p>
          <a:p>
            <a:pPr lvl="1"/>
            <a:r>
              <a:rPr lang="en-US" dirty="0"/>
              <a:t>SNR can be improved by spectrally binning data at cost of resolution</a:t>
            </a:r>
          </a:p>
          <a:p>
            <a:r>
              <a:rPr lang="en-US" dirty="0"/>
              <a:t>Source brightness / saturation limits</a:t>
            </a:r>
          </a:p>
          <a:p>
            <a:r>
              <a:rPr lang="en-US" dirty="0"/>
              <a:t>Other concerns / limitations</a:t>
            </a:r>
          </a:p>
          <a:p>
            <a:pPr lvl="1"/>
            <a:r>
              <a:rPr lang="en-US" dirty="0" err="1"/>
              <a:t>Slitless</a:t>
            </a:r>
            <a:r>
              <a:rPr lang="en-US" dirty="0"/>
              <a:t> vs. “large” slit</a:t>
            </a:r>
          </a:p>
          <a:p>
            <a:pPr lvl="1"/>
            <a:r>
              <a:rPr lang="en-US" dirty="0"/>
              <a:t>Possible contamination from nearby sources (in particular for </a:t>
            </a:r>
            <a:r>
              <a:rPr lang="en-US" dirty="0" err="1"/>
              <a:t>slitless</a:t>
            </a:r>
            <a:r>
              <a:rPr lang="en-US" dirty="0"/>
              <a:t> observations)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3A032B4-F1B0-1349-ABD8-A21353A5D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Selection of Instrument / Mode </a:t>
            </a:r>
            <a:r>
              <a:rPr lang="en-US"/>
              <a:t>to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42712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6A29FBD-A690-1E43-8A3A-266A2C53B3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3" y="1964266"/>
            <a:ext cx="19309673" cy="1056717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As with most other observations there are three basic steps preparing TSOs:</a:t>
            </a:r>
          </a:p>
          <a:p>
            <a:pPr marL="0" indent="0">
              <a:buNone/>
            </a:pPr>
            <a:endParaRPr lang="en-US" dirty="0"/>
          </a:p>
          <a:p>
            <a:pPr marL="914400" indent="-914400">
              <a:buFont typeface="+mj-lt"/>
              <a:buAutoNum type="arabicPeriod"/>
            </a:pPr>
            <a:r>
              <a:rPr lang="en-US" dirty="0"/>
              <a:t>Assess target observability given JWST </a:t>
            </a:r>
            <a:r>
              <a:rPr lang="en-US" dirty="0" err="1"/>
              <a:t>LoS</a:t>
            </a:r>
            <a:r>
              <a:rPr lang="en-US" dirty="0"/>
              <a:t> and target timing constraints. Check for possible target contamination when using </a:t>
            </a:r>
            <a:r>
              <a:rPr lang="en-US" dirty="0" err="1"/>
              <a:t>slitless</a:t>
            </a:r>
            <a:r>
              <a:rPr lang="en-US" dirty="0"/>
              <a:t> spectroscopy. </a:t>
            </a:r>
            <a:r>
              <a:rPr lang="en-US" b="1" dirty="0"/>
              <a:t>Useful tools include: JWST GTVT, </a:t>
            </a:r>
            <a:r>
              <a:rPr lang="en-US" b="1" dirty="0" err="1"/>
              <a:t>ExoCTK</a:t>
            </a:r>
            <a:endParaRPr lang="en-US" b="1" dirty="0"/>
          </a:p>
          <a:p>
            <a:pPr marL="914400" indent="-914400">
              <a:buFont typeface="+mj-lt"/>
              <a:buAutoNum type="arabicPeriod"/>
            </a:pPr>
            <a:endParaRPr lang="en-US" b="1" dirty="0"/>
          </a:p>
          <a:p>
            <a:pPr marL="914400" indent="-914400">
              <a:buFont typeface="+mj-lt"/>
              <a:buAutoNum type="arabicPeriod"/>
            </a:pPr>
            <a:r>
              <a:rPr lang="en-US" dirty="0"/>
              <a:t>Assess feasibility of observations and select the best observing mode/instrument for your science case. </a:t>
            </a:r>
            <a:r>
              <a:rPr lang="en-US" b="1" dirty="0"/>
              <a:t>Useful tools include: </a:t>
            </a:r>
            <a:r>
              <a:rPr lang="en-US" b="1" dirty="0" err="1"/>
              <a:t>PandExo</a:t>
            </a:r>
            <a:r>
              <a:rPr lang="en-US" b="1" dirty="0"/>
              <a:t>, JWST ETC, </a:t>
            </a:r>
            <a:r>
              <a:rPr lang="en-US" b="1" dirty="0" err="1"/>
              <a:t>ExoCTK</a:t>
            </a:r>
            <a:endParaRPr lang="en-US" b="1" dirty="0"/>
          </a:p>
          <a:p>
            <a:pPr marL="914400" indent="-914400">
              <a:buFont typeface="+mj-lt"/>
              <a:buAutoNum type="arabicPeriod"/>
            </a:pPr>
            <a:endParaRPr lang="en-US" b="1" dirty="0"/>
          </a:p>
          <a:p>
            <a:pPr marL="914400" indent="-914400">
              <a:buFont typeface="+mj-lt"/>
              <a:buAutoNum type="arabicPeriod"/>
            </a:pPr>
            <a:r>
              <a:rPr lang="en-US" dirty="0"/>
              <a:t>Create observations in </a:t>
            </a:r>
            <a:r>
              <a:rPr lang="en-US" b="1" dirty="0"/>
              <a:t>APT</a:t>
            </a:r>
            <a:r>
              <a:rPr lang="en-US" dirty="0"/>
              <a:t>. Remember to provide special timing requirements if needed (e.g. for transit observations):</a:t>
            </a:r>
          </a:p>
          <a:p>
            <a:pPr lvl="1"/>
            <a:r>
              <a:rPr lang="en-US" dirty="0"/>
              <a:t>Zero phase</a:t>
            </a:r>
          </a:p>
          <a:p>
            <a:pPr lvl="1"/>
            <a:r>
              <a:rPr lang="en-US" dirty="0"/>
              <a:t>Period</a:t>
            </a:r>
          </a:p>
          <a:p>
            <a:pPr lvl="1"/>
            <a:r>
              <a:rPr lang="en-US" dirty="0"/>
              <a:t>Phase range for start of observations</a:t>
            </a:r>
          </a:p>
          <a:p>
            <a:pPr marL="914400" indent="-91440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537EC6-CA22-AC4B-85E7-D0699A2BE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8832" y="169333"/>
            <a:ext cx="20447385" cy="1587038"/>
          </a:xfrm>
        </p:spPr>
        <p:txBody>
          <a:bodyPr>
            <a:noAutofit/>
          </a:bodyPr>
          <a:lstStyle/>
          <a:p>
            <a:r>
              <a:rPr lang="en-US" dirty="0"/>
              <a:t>Preparing for Time Series Observations</a:t>
            </a:r>
          </a:p>
        </p:txBody>
      </p:sp>
    </p:spTree>
    <p:extLst>
      <p:ext uri="{BB962C8B-B14F-4D97-AF65-F5344CB8AC3E}">
        <p14:creationId xmlns:p14="http://schemas.microsoft.com/office/powerpoint/2010/main" val="400103028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EE4A903-5A44-1741-822C-69F211E85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8834" y="1964266"/>
            <a:ext cx="10098040" cy="9296401"/>
          </a:xfrm>
        </p:spPr>
        <p:txBody>
          <a:bodyPr/>
          <a:lstStyle/>
          <a:p>
            <a:r>
              <a:rPr lang="en-US" dirty="0"/>
              <a:t>Go to </a:t>
            </a:r>
            <a:r>
              <a:rPr lang="en-US" dirty="0" err="1"/>
              <a:t>exoctk.stsci.edu</a:t>
            </a:r>
            <a:endParaRPr lang="en-US" dirty="0"/>
          </a:p>
          <a:p>
            <a:r>
              <a:rPr lang="en-US" dirty="0"/>
              <a:t>Under Observation Planning, select “Contamination Overlap” (yes, that’s right)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86961E7-8BB4-3C46-B86E-0570C334E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Exercise 1 – Observability using </a:t>
            </a:r>
            <a:r>
              <a:rPr lang="en-US" dirty="0" err="1"/>
              <a:t>ExoCTK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506B1E-D333-4C4F-98FC-1C478BBB1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3127" y="1702460"/>
            <a:ext cx="11804073" cy="1101779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0BF980F-4C2A-A244-9BEA-80D731A136D0}"/>
              </a:ext>
            </a:extLst>
          </p:cNvPr>
          <p:cNvSpPr/>
          <p:nvPr/>
        </p:nvSpPr>
        <p:spPr>
          <a:xfrm>
            <a:off x="13716000" y="6612466"/>
            <a:ext cx="2244436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59F9531-4151-D141-B30F-54713714010E}"/>
              </a:ext>
            </a:extLst>
          </p:cNvPr>
          <p:cNvSpPr/>
          <p:nvPr/>
        </p:nvSpPr>
        <p:spPr>
          <a:xfrm>
            <a:off x="12185073" y="1519381"/>
            <a:ext cx="2244436" cy="889770"/>
          </a:xfrm>
          <a:prstGeom prst="ellipse">
            <a:avLst/>
          </a:prstGeom>
          <a:noFill/>
          <a:ln w="3810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341391814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ESA_MC">
  <a:themeElements>
    <a:clrScheme name="White">
      <a:dk1>
        <a:srgbClr val="5E5E5E"/>
      </a:dk1>
      <a:lt1>
        <a:srgbClr val="FFFFFF"/>
      </a:lt1>
      <a:dk2>
        <a:srgbClr val="FFFFFF"/>
      </a:dk2>
      <a:lt2>
        <a:srgbClr val="E9C674"/>
      </a:lt2>
      <a:accent1>
        <a:srgbClr val="3D6A80"/>
      </a:accent1>
      <a:accent2>
        <a:srgbClr val="9A762F"/>
      </a:accent2>
      <a:accent3>
        <a:srgbClr val="CA7872"/>
      </a:accent3>
      <a:accent4>
        <a:srgbClr val="929292"/>
      </a:accent4>
      <a:accent5>
        <a:srgbClr val="212121"/>
      </a:accent5>
      <a:accent6>
        <a:srgbClr val="929000"/>
      </a:accent6>
      <a:hlink>
        <a:srgbClr val="0000FF"/>
      </a:hlink>
      <a:folHlink>
        <a:srgbClr val="FF00FF"/>
      </a:folHlink>
    </a:clrScheme>
    <a:fontScheme name="White">
      <a:majorFont>
        <a:latin typeface="Avenir Roman"/>
        <a:ea typeface="Avenir Roman"/>
        <a:cs typeface="Avenir Roman"/>
      </a:majorFont>
      <a:minorFont>
        <a:latin typeface="Avenir Book"/>
        <a:ea typeface="Avenir Book"/>
        <a:cs typeface="Avenir Book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-12591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Avenir 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76200" cap="flat">
          <a:solidFill>
            <a:schemeClr val="accent5">
              <a:lumOff val="13067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10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chemeClr val="accent4">
                <a:hueOff val="-3600000"/>
                <a:lumOff val="-20194"/>
              </a:schemeClr>
            </a:solidFill>
            <a:effectLst/>
            <a:uFillTx/>
            <a:latin typeface="+mn-lt"/>
            <a:ea typeface="+mn-ea"/>
            <a:cs typeface="+mn-cs"/>
            <a:sym typeface="Avenir 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ESA_MC" id="{4796CE98-8332-414F-8347-7D6D449E6423}" vid="{3B3D3567-5074-6A4A-883E-431F7B015F25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FFFFFF"/>
      </a:dk2>
      <a:lt2>
        <a:srgbClr val="E9C674"/>
      </a:lt2>
      <a:accent1>
        <a:srgbClr val="3D6A80"/>
      </a:accent1>
      <a:accent2>
        <a:srgbClr val="9A762F"/>
      </a:accent2>
      <a:accent3>
        <a:srgbClr val="CA7872"/>
      </a:accent3>
      <a:accent4>
        <a:srgbClr val="929292"/>
      </a:accent4>
      <a:accent5>
        <a:srgbClr val="212121"/>
      </a:accent5>
      <a:accent6>
        <a:srgbClr val="929000"/>
      </a:accent6>
      <a:hlink>
        <a:srgbClr val="0000FF"/>
      </a:hlink>
      <a:folHlink>
        <a:srgbClr val="FF00FF"/>
      </a:folHlink>
    </a:clrScheme>
    <a:fontScheme name="White">
      <a:majorFont>
        <a:latin typeface="Avenir Roman"/>
        <a:ea typeface="Avenir Roman"/>
        <a:cs typeface="Avenir Roman"/>
      </a:majorFont>
      <a:minorFont>
        <a:latin typeface="Avenir Book"/>
        <a:ea typeface="Avenir Book"/>
        <a:cs typeface="Avenir Book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-12591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Avenir 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76200" cap="flat">
          <a:solidFill>
            <a:schemeClr val="accent5">
              <a:lumOff val="13067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10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chemeClr val="accent4">
                <a:hueOff val="-3600000"/>
                <a:lumOff val="-20194"/>
              </a:schemeClr>
            </a:solidFill>
            <a:effectLst/>
            <a:uFillTx/>
            <a:latin typeface="+mn-lt"/>
            <a:ea typeface="+mn-ea"/>
            <a:cs typeface="+mn-cs"/>
            <a:sym typeface="Avenir Boo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ESA_MC</Template>
  <TotalTime>4680</TotalTime>
  <Words>1233</Words>
  <Application>Microsoft Macintosh PowerPoint</Application>
  <PresentationFormat>Custom</PresentationFormat>
  <Paragraphs>148</Paragraphs>
  <Slides>20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Avenir Book</vt:lpstr>
      <vt:lpstr>Avenir Heavy</vt:lpstr>
      <vt:lpstr>Avenir Roman</vt:lpstr>
      <vt:lpstr>Franklin Gothic Medium</vt:lpstr>
      <vt:lpstr>Helvetica Neue</vt:lpstr>
      <vt:lpstr>Helvetica Neue Light</vt:lpstr>
      <vt:lpstr>ESA_MC</vt:lpstr>
      <vt:lpstr>Time Series Observations: Hands-on</vt:lpstr>
      <vt:lpstr>Time Series Observations</vt:lpstr>
      <vt:lpstr>Time Series Observations (TSOs) – Examples</vt:lpstr>
      <vt:lpstr>Example: Transiting Exoplanets as TSO Targets</vt:lpstr>
      <vt:lpstr>What Is Special About TSOs?</vt:lpstr>
      <vt:lpstr>TSOs and JWST – Observing Modes</vt:lpstr>
      <vt:lpstr>Selection of Instrument / Mode to Use</vt:lpstr>
      <vt:lpstr>Preparing for Time Series Observations</vt:lpstr>
      <vt:lpstr>Exercise 1 – Observability using ExoCTK</vt:lpstr>
      <vt:lpstr>Exercise 1 – Observability using ExoCTK</vt:lpstr>
      <vt:lpstr>Exercise 1 – Observability using ExoCTK</vt:lpstr>
      <vt:lpstr>Exercise 2 – Exposure Settings and More</vt:lpstr>
      <vt:lpstr>Exercise 2 – Exposure Settings and More</vt:lpstr>
      <vt:lpstr>Exercise 2 – Exposure Settings and More</vt:lpstr>
      <vt:lpstr>Exercise 2 – Exposure Settings and More</vt:lpstr>
      <vt:lpstr>Exercise 2 – Exposure Settings and More</vt:lpstr>
      <vt:lpstr>Exercise 2 – Exposure Settings and More</vt:lpstr>
      <vt:lpstr>Putting It Into APT</vt:lpstr>
      <vt:lpstr>Putting It Into APT</vt:lpstr>
      <vt:lpstr>Summary &amp; Reminders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Marco Sirianni</cp:lastModifiedBy>
  <cp:revision>109</cp:revision>
  <dcterms:modified xsi:type="dcterms:W3CDTF">2020-09-14T20:57:25Z</dcterms:modified>
</cp:coreProperties>
</file>