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3"/>
  </p:notesMasterIdLst>
  <p:handoutMasterIdLst>
    <p:handoutMasterId r:id="rId24"/>
  </p:handoutMasterIdLst>
  <p:sldIdLst>
    <p:sldId id="386" r:id="rId2"/>
    <p:sldId id="394" r:id="rId3"/>
    <p:sldId id="406" r:id="rId4"/>
    <p:sldId id="405" r:id="rId5"/>
    <p:sldId id="407" r:id="rId6"/>
    <p:sldId id="403" r:id="rId7"/>
    <p:sldId id="333" r:id="rId8"/>
    <p:sldId id="385" r:id="rId9"/>
    <p:sldId id="342" r:id="rId10"/>
    <p:sldId id="365" r:id="rId11"/>
    <p:sldId id="387" r:id="rId12"/>
    <p:sldId id="380" r:id="rId13"/>
    <p:sldId id="391" r:id="rId14"/>
    <p:sldId id="392" r:id="rId15"/>
    <p:sldId id="393" r:id="rId16"/>
    <p:sldId id="372" r:id="rId17"/>
    <p:sldId id="371" r:id="rId18"/>
    <p:sldId id="399" r:id="rId19"/>
    <p:sldId id="408" r:id="rId20"/>
    <p:sldId id="398" r:id="rId21"/>
    <p:sldId id="409" r:id="rId22"/>
  </p:sldIdLst>
  <p:sldSz cx="9144000" cy="5715000" type="screen16x10"/>
  <p:notesSz cx="6858000" cy="9144000"/>
  <p:defaultTextStyle>
    <a:defPPr>
      <a:defRPr lang="en-US"/>
    </a:defPPr>
    <a:lvl1pPr algn="l" rtl="0" eaLnBrk="0" fontAlgn="base" hangingPunct="0">
      <a:spcBef>
        <a:spcPct val="0"/>
      </a:spcBef>
      <a:spcAft>
        <a:spcPct val="0"/>
      </a:spcAft>
      <a:defRPr sz="2800" kern="1200">
        <a:solidFill>
          <a:schemeClr val="tx1"/>
        </a:solidFill>
        <a:latin typeface="Tahoma" charset="0"/>
        <a:ea typeface="ヒラギノ角ゴ Pro W3" charset="0"/>
        <a:cs typeface="ヒラギノ角ゴ Pro W3" charset="0"/>
      </a:defRPr>
    </a:lvl1pPr>
    <a:lvl2pPr marL="457200" algn="l" rtl="0" eaLnBrk="0" fontAlgn="base" hangingPunct="0">
      <a:spcBef>
        <a:spcPct val="0"/>
      </a:spcBef>
      <a:spcAft>
        <a:spcPct val="0"/>
      </a:spcAft>
      <a:defRPr sz="2800" kern="1200">
        <a:solidFill>
          <a:schemeClr val="tx1"/>
        </a:solidFill>
        <a:latin typeface="Tahoma" charset="0"/>
        <a:ea typeface="ヒラギノ角ゴ Pro W3" charset="0"/>
        <a:cs typeface="ヒラギノ角ゴ Pro W3" charset="0"/>
      </a:defRPr>
    </a:lvl2pPr>
    <a:lvl3pPr marL="914400" algn="l" rtl="0" eaLnBrk="0" fontAlgn="base" hangingPunct="0">
      <a:spcBef>
        <a:spcPct val="0"/>
      </a:spcBef>
      <a:spcAft>
        <a:spcPct val="0"/>
      </a:spcAft>
      <a:defRPr sz="2800" kern="1200">
        <a:solidFill>
          <a:schemeClr val="tx1"/>
        </a:solidFill>
        <a:latin typeface="Tahoma" charset="0"/>
        <a:ea typeface="ヒラギノ角ゴ Pro W3" charset="0"/>
        <a:cs typeface="ヒラギノ角ゴ Pro W3" charset="0"/>
      </a:defRPr>
    </a:lvl3pPr>
    <a:lvl4pPr marL="1371600" algn="l" rtl="0" eaLnBrk="0" fontAlgn="base" hangingPunct="0">
      <a:spcBef>
        <a:spcPct val="0"/>
      </a:spcBef>
      <a:spcAft>
        <a:spcPct val="0"/>
      </a:spcAft>
      <a:defRPr sz="2800" kern="1200">
        <a:solidFill>
          <a:schemeClr val="tx1"/>
        </a:solidFill>
        <a:latin typeface="Tahoma" charset="0"/>
        <a:ea typeface="ヒラギノ角ゴ Pro W3" charset="0"/>
        <a:cs typeface="ヒラギノ角ゴ Pro W3" charset="0"/>
      </a:defRPr>
    </a:lvl4pPr>
    <a:lvl5pPr marL="1828800" algn="l" rtl="0" eaLnBrk="0" fontAlgn="base" hangingPunct="0">
      <a:spcBef>
        <a:spcPct val="0"/>
      </a:spcBef>
      <a:spcAft>
        <a:spcPct val="0"/>
      </a:spcAft>
      <a:defRPr sz="2800" kern="1200">
        <a:solidFill>
          <a:schemeClr val="tx1"/>
        </a:solidFill>
        <a:latin typeface="Tahoma" charset="0"/>
        <a:ea typeface="ヒラギノ角ゴ Pro W3" charset="0"/>
        <a:cs typeface="ヒラギノ角ゴ Pro W3" charset="0"/>
      </a:defRPr>
    </a:lvl5pPr>
    <a:lvl6pPr marL="2286000" algn="l" defTabSz="457200" rtl="0" eaLnBrk="1" latinLnBrk="0" hangingPunct="1">
      <a:defRPr sz="2800" kern="1200">
        <a:solidFill>
          <a:schemeClr val="tx1"/>
        </a:solidFill>
        <a:latin typeface="Tahoma" charset="0"/>
        <a:ea typeface="ヒラギノ角ゴ Pro W3" charset="0"/>
        <a:cs typeface="ヒラギノ角ゴ Pro W3" charset="0"/>
      </a:defRPr>
    </a:lvl6pPr>
    <a:lvl7pPr marL="2743200" algn="l" defTabSz="457200" rtl="0" eaLnBrk="1" latinLnBrk="0" hangingPunct="1">
      <a:defRPr sz="2800" kern="1200">
        <a:solidFill>
          <a:schemeClr val="tx1"/>
        </a:solidFill>
        <a:latin typeface="Tahoma" charset="0"/>
        <a:ea typeface="ヒラギノ角ゴ Pro W3" charset="0"/>
        <a:cs typeface="ヒラギノ角ゴ Pro W3" charset="0"/>
      </a:defRPr>
    </a:lvl7pPr>
    <a:lvl8pPr marL="3200400" algn="l" defTabSz="457200" rtl="0" eaLnBrk="1" latinLnBrk="0" hangingPunct="1">
      <a:defRPr sz="2800" kern="1200">
        <a:solidFill>
          <a:schemeClr val="tx1"/>
        </a:solidFill>
        <a:latin typeface="Tahoma" charset="0"/>
        <a:ea typeface="ヒラギノ角ゴ Pro W3" charset="0"/>
        <a:cs typeface="ヒラギノ角ゴ Pro W3" charset="0"/>
      </a:defRPr>
    </a:lvl8pPr>
    <a:lvl9pPr marL="3657600" algn="l" defTabSz="457200" rtl="0" eaLnBrk="1" latinLnBrk="0" hangingPunct="1">
      <a:defRPr sz="2800" kern="1200">
        <a:solidFill>
          <a:schemeClr val="tx1"/>
        </a:solidFill>
        <a:latin typeface="Tahoma"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00FF"/>
    <a:srgbClr val="00FF00"/>
    <a:srgbClr val="008000"/>
    <a:srgbClr val="CFE3B2"/>
    <a:srgbClr val="89A545"/>
    <a:srgbClr val="AA3835"/>
    <a:srgbClr val="4A79CE"/>
    <a:srgbClr val="E06617"/>
    <a:srgbClr val="138F34"/>
    <a:srgbClr val="94EA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33" autoAdjust="0"/>
    <p:restoredTop sz="94630" autoAdjust="0"/>
  </p:normalViewPr>
  <p:slideViewPr>
    <p:cSldViewPr showGuides="1">
      <p:cViewPr>
        <p:scale>
          <a:sx n="130" d="100"/>
          <a:sy n="130" d="100"/>
        </p:scale>
        <p:origin x="-80" y="-80"/>
      </p:cViewPr>
      <p:guideLst>
        <p:guide orient="horz" pos="1070"/>
        <p:guide pos="2880"/>
      </p:guideLst>
    </p:cSldViewPr>
  </p:slideViewPr>
  <p:outlineViewPr>
    <p:cViewPr>
      <p:scale>
        <a:sx n="33" d="100"/>
        <a:sy n="33" d="100"/>
      </p:scale>
      <p:origin x="0" y="240"/>
    </p:cViewPr>
  </p:outlineViewPr>
  <p:notesTextViewPr>
    <p:cViewPr>
      <p:scale>
        <a:sx n="100" d="100"/>
        <a:sy n="100" d="100"/>
      </p:scale>
      <p:origin x="0" y="0"/>
    </p:cViewPr>
  </p:notesTextViewPr>
  <p:sorterViewPr>
    <p:cViewPr>
      <p:scale>
        <a:sx n="137" d="100"/>
        <a:sy n="137"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64EE8B-864D-054A-8022-3F9B7E6CBE76}" type="datetimeFigureOut">
              <a:rPr lang="en-US" smtClean="0"/>
              <a:t>26/09/16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9306EC-7BA6-8547-A301-FEB0167F92AD}" type="slidenum">
              <a:rPr lang="en-US" smtClean="0"/>
              <a:t>‹#›</a:t>
            </a:fld>
            <a:endParaRPr lang="en-US"/>
          </a:p>
        </p:txBody>
      </p:sp>
    </p:spTree>
    <p:extLst>
      <p:ext uri="{BB962C8B-B14F-4D97-AF65-F5344CB8AC3E}">
        <p14:creationId xmlns:p14="http://schemas.microsoft.com/office/powerpoint/2010/main" val="2159451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3076"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BBFC49CF-4936-624B-9C87-448691D6968F}" type="slidenum">
              <a:rPr lang="en-US"/>
              <a:pPr/>
              <a:t>‹#›</a:t>
            </a:fld>
            <a:endParaRPr lang="en-US"/>
          </a:p>
        </p:txBody>
      </p:sp>
    </p:spTree>
    <p:extLst>
      <p:ext uri="{BB962C8B-B14F-4D97-AF65-F5344CB8AC3E}">
        <p14:creationId xmlns:p14="http://schemas.microsoft.com/office/powerpoint/2010/main" val="24049084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ヒラギノ角ゴ Pro W3" charset="0"/>
        <a:cs typeface="ヒラギノ角ゴ Pro W3" charset="0"/>
      </a:defRPr>
    </a:lvl1pPr>
    <a:lvl2pPr marL="457200" algn="l" rtl="0" fontAlgn="base">
      <a:spcBef>
        <a:spcPct val="30000"/>
      </a:spcBef>
      <a:spcAft>
        <a:spcPct val="0"/>
      </a:spcAft>
      <a:defRPr sz="1200" kern="1200">
        <a:solidFill>
          <a:schemeClr val="tx1"/>
        </a:solidFill>
        <a:latin typeface="Arial" charset="0"/>
        <a:ea typeface="ヒラギノ角ゴ Pro W3" charset="0"/>
        <a:cs typeface="ヒラギノ角ゴ Pro W3" charset="0"/>
      </a:defRPr>
    </a:lvl2pPr>
    <a:lvl3pPr marL="914400" algn="l" rtl="0" fontAlgn="base">
      <a:spcBef>
        <a:spcPct val="30000"/>
      </a:spcBef>
      <a:spcAft>
        <a:spcPct val="0"/>
      </a:spcAft>
      <a:defRPr sz="1200" kern="1200">
        <a:solidFill>
          <a:schemeClr val="tx1"/>
        </a:solidFill>
        <a:latin typeface="Arial" charset="0"/>
        <a:ea typeface="ヒラギノ角ゴ Pro W3" charset="0"/>
        <a:cs typeface="ヒラギノ角ゴ Pro W3" charset="0"/>
      </a:defRPr>
    </a:lvl3pPr>
    <a:lvl4pPr marL="1371600" algn="l" rtl="0" fontAlgn="base">
      <a:spcBef>
        <a:spcPct val="30000"/>
      </a:spcBef>
      <a:spcAft>
        <a:spcPct val="0"/>
      </a:spcAft>
      <a:defRPr sz="1200" kern="1200">
        <a:solidFill>
          <a:schemeClr val="tx1"/>
        </a:solidFill>
        <a:latin typeface="Arial" charset="0"/>
        <a:ea typeface="ヒラギノ角ゴ Pro W3" charset="0"/>
        <a:cs typeface="ヒラギノ角ゴ Pro W3" charset="0"/>
      </a:defRPr>
    </a:lvl4pPr>
    <a:lvl5pPr marL="1828800" algn="l" rtl="0" fontAlgn="base">
      <a:spcBef>
        <a:spcPct val="30000"/>
      </a:spcBef>
      <a:spcAft>
        <a:spcPct val="0"/>
      </a:spcAft>
      <a:defRPr sz="12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E4713C-8E86-0048-919C-7A2A0613809A}" type="slidenum">
              <a:rPr lang="en-US"/>
              <a:pPr/>
              <a:t>1</a:t>
            </a:fld>
            <a:endParaRPr lang="en-US"/>
          </a:p>
        </p:txBody>
      </p:sp>
      <p:sp>
        <p:nvSpPr>
          <p:cNvPr id="41986"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280DA-C40C-7541-9CCD-5E1F015887E7}" type="slidenum">
              <a:rPr lang="en-US"/>
              <a:pPr/>
              <a:t>12</a:t>
            </a:fld>
            <a:endParaRPr lang="en-US"/>
          </a:p>
        </p:txBody>
      </p:sp>
      <p:sp>
        <p:nvSpPr>
          <p:cNvPr id="76802"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280DA-C40C-7541-9CCD-5E1F015887E7}" type="slidenum">
              <a:rPr lang="en-US"/>
              <a:pPr/>
              <a:t>13</a:t>
            </a:fld>
            <a:endParaRPr lang="en-US"/>
          </a:p>
        </p:txBody>
      </p:sp>
      <p:sp>
        <p:nvSpPr>
          <p:cNvPr id="76802"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280DA-C40C-7541-9CCD-5E1F015887E7}" type="slidenum">
              <a:rPr lang="en-US"/>
              <a:pPr/>
              <a:t>14</a:t>
            </a:fld>
            <a:endParaRPr lang="en-US"/>
          </a:p>
        </p:txBody>
      </p:sp>
      <p:sp>
        <p:nvSpPr>
          <p:cNvPr id="76802"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280DA-C40C-7541-9CCD-5E1F015887E7}" type="slidenum">
              <a:rPr lang="en-US"/>
              <a:pPr/>
              <a:t>15</a:t>
            </a:fld>
            <a:endParaRPr lang="en-US"/>
          </a:p>
        </p:txBody>
      </p:sp>
      <p:sp>
        <p:nvSpPr>
          <p:cNvPr id="76802"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280DA-C40C-7541-9CCD-5E1F015887E7}" type="slidenum">
              <a:rPr lang="en-US"/>
              <a:pPr/>
              <a:t>16</a:t>
            </a:fld>
            <a:endParaRPr lang="en-US"/>
          </a:p>
        </p:txBody>
      </p:sp>
      <p:sp>
        <p:nvSpPr>
          <p:cNvPr id="76802"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280DA-C40C-7541-9CCD-5E1F015887E7}" type="slidenum">
              <a:rPr lang="en-US"/>
              <a:pPr/>
              <a:t>17</a:t>
            </a:fld>
            <a:endParaRPr lang="en-US"/>
          </a:p>
        </p:txBody>
      </p:sp>
      <p:sp>
        <p:nvSpPr>
          <p:cNvPr id="76802"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280DA-C40C-7541-9CCD-5E1F015887E7}" type="slidenum">
              <a:rPr lang="en-US"/>
              <a:pPr/>
              <a:t>2</a:t>
            </a:fld>
            <a:endParaRPr lang="en-US"/>
          </a:p>
        </p:txBody>
      </p:sp>
      <p:sp>
        <p:nvSpPr>
          <p:cNvPr id="76802"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280DA-C40C-7541-9CCD-5E1F015887E7}" type="slidenum">
              <a:rPr lang="en-US"/>
              <a:pPr/>
              <a:t>5</a:t>
            </a:fld>
            <a:endParaRPr lang="en-US"/>
          </a:p>
        </p:txBody>
      </p:sp>
      <p:sp>
        <p:nvSpPr>
          <p:cNvPr id="76802"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280DA-C40C-7541-9CCD-5E1F015887E7}" type="slidenum">
              <a:rPr lang="en-US"/>
              <a:pPr/>
              <a:t>6</a:t>
            </a:fld>
            <a:endParaRPr lang="en-US"/>
          </a:p>
        </p:txBody>
      </p:sp>
      <p:sp>
        <p:nvSpPr>
          <p:cNvPr id="76802"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280DA-C40C-7541-9CCD-5E1F015887E7}" type="slidenum">
              <a:rPr lang="en-US"/>
              <a:pPr/>
              <a:t>7</a:t>
            </a:fld>
            <a:endParaRPr lang="en-US"/>
          </a:p>
        </p:txBody>
      </p:sp>
      <p:sp>
        <p:nvSpPr>
          <p:cNvPr id="76802"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Benefits of</a:t>
            </a:r>
            <a:r>
              <a:rPr lang="en-US" baseline="0" dirty="0" smtClean="0"/>
              <a:t> orbit: [1] relatively little propellant required to maintain orbit, [2] never in shadow of Earth (solar panels illuminated).</a:t>
            </a:r>
          </a:p>
          <a:p>
            <a:r>
              <a:rPr lang="en-US" baseline="0" dirty="0" smtClean="0"/>
              <a:t>Propellant is the only consumable, sized for at least 10 years.</a:t>
            </a:r>
            <a:endParaRPr lang="en-US" dirty="0" smtClean="0"/>
          </a:p>
          <a:p>
            <a:endParaRPr lang="en-US" dirty="0" smtClean="0"/>
          </a:p>
          <a:p>
            <a:r>
              <a:rPr lang="en-US" dirty="0" smtClean="0"/>
              <a:t>From Wikipedia: Although the L1, L2, and L3 points are nominally unstable, it turns out that it is possible to find (unstable) periodic orbits around these points, at least in the restricted three-body problem. These periodic orbits, referred to as "halo" orbits, do not exist in a full n-body dynamical system such as the Solar System. However, quasi-periodic (i.e. bounded but not precisely repeating) orbits following </a:t>
            </a:r>
            <a:r>
              <a:rPr lang="en-US" dirty="0" err="1" smtClean="0"/>
              <a:t>Lissajous</a:t>
            </a:r>
            <a:r>
              <a:rPr lang="en-US" dirty="0" smtClean="0"/>
              <a:t>-curve trajectories do exist in the n-body system. These quasi-periodic </a:t>
            </a:r>
            <a:r>
              <a:rPr lang="en-US" dirty="0" err="1" smtClean="0"/>
              <a:t>Lissajous</a:t>
            </a:r>
            <a:r>
              <a:rPr lang="en-US" dirty="0" smtClean="0"/>
              <a:t> orbits are what most of </a:t>
            </a:r>
            <a:r>
              <a:rPr lang="en-US" dirty="0" err="1" smtClean="0"/>
              <a:t>Lagrangian</a:t>
            </a:r>
            <a:r>
              <a:rPr lang="en-US" dirty="0" smtClean="0"/>
              <a:t>-point missions to date have used. Although they are not perfectly stable, a relatively modest effort at station keeping can allow a spacecraft to stay in a desired </a:t>
            </a:r>
            <a:r>
              <a:rPr lang="en-US" dirty="0" err="1" smtClean="0"/>
              <a:t>Lissajous</a:t>
            </a:r>
            <a:r>
              <a:rPr lang="en-US" dirty="0" smtClean="0"/>
              <a:t> orbit for an extended period of time. It also turns out that, at least in the case of Sun–Earth-L1 missions, it is actually preferable to place the spacecraft in a large-amplitude (100,000–200,000 km or 62,000–124,000 mi) </a:t>
            </a:r>
            <a:r>
              <a:rPr lang="en-US" dirty="0" err="1" smtClean="0"/>
              <a:t>Lissajous</a:t>
            </a:r>
            <a:r>
              <a:rPr lang="en-US" dirty="0" smtClean="0"/>
              <a:t> orbit, instead of having it sit at the </a:t>
            </a:r>
            <a:r>
              <a:rPr lang="en-US" dirty="0" err="1" smtClean="0"/>
              <a:t>Lagrangian</a:t>
            </a:r>
            <a:r>
              <a:rPr lang="en-US" dirty="0" smtClean="0"/>
              <a:t> point, because this keeps the spacecraft off the direct line between Sun and Earth, thereby reducing the impact of solar interference on Earth–spacecraft communications. Similarly, a large-amplitude </a:t>
            </a:r>
            <a:r>
              <a:rPr lang="en-US" dirty="0" err="1" smtClean="0"/>
              <a:t>Lissajous</a:t>
            </a:r>
            <a:r>
              <a:rPr lang="en-US" dirty="0" smtClean="0"/>
              <a:t> orbit around L2 can keep a probe out of Earth's shadow and therefore ensures a better illumination of its solar panels.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280DA-C40C-7541-9CCD-5E1F015887E7}" type="slidenum">
              <a:rPr lang="en-US"/>
              <a:pPr/>
              <a:t>8</a:t>
            </a:fld>
            <a:endParaRPr lang="en-US"/>
          </a:p>
        </p:txBody>
      </p:sp>
      <p:sp>
        <p:nvSpPr>
          <p:cNvPr id="76802"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High gain antenna is steerable</a:t>
            </a:r>
            <a:r>
              <a:rPr lang="en-US" baseline="0" dirty="0" smtClean="0"/>
              <a:t>, no need to interrupt observations to downlink data, though there may be pointing transients when antenna moves.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Fine Guidance Sense keeps guide star at precise location in the focal plane. 7 mas jitter, 1 axis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Attitude control system uses star trackers to measure observatory roll angle. Roll jitter moves target tangent to radius from guide star.</a:t>
            </a:r>
            <a:endParaRPr lang="en-US" dirty="0" smtClean="0"/>
          </a:p>
          <a:p>
            <a:endParaRPr lang="en-US" dirty="0" smtClean="0"/>
          </a:p>
          <a:p>
            <a:r>
              <a:rPr lang="en-US" dirty="0" smtClean="0"/>
              <a:t>Nominal</a:t>
            </a:r>
            <a:r>
              <a:rPr lang="en-US" baseline="0" dirty="0" smtClean="0"/>
              <a:t> d</a:t>
            </a:r>
            <a:r>
              <a:rPr lang="en-US" dirty="0" smtClean="0"/>
              <a:t>ownlink rate is 57</a:t>
            </a:r>
            <a:r>
              <a:rPr lang="en-US" baseline="0" dirty="0" smtClean="0"/>
              <a:t> </a:t>
            </a:r>
            <a:r>
              <a:rPr lang="en-US" dirty="0" smtClean="0"/>
              <a:t>GB of science data</a:t>
            </a:r>
            <a:r>
              <a:rPr lang="en-US" baseline="0" dirty="0" smtClean="0"/>
              <a:t> per day, which is one 2048^2 image every 13 seconds.</a:t>
            </a:r>
          </a:p>
          <a:p>
            <a:r>
              <a:rPr lang="en-US" baseline="0" dirty="0" smtClean="0"/>
              <a:t>JWST reads out a 2048^2 detector in 11 seconds using 4 amps. JWST has 17 detectors.</a:t>
            </a:r>
          </a:p>
          <a:p>
            <a:r>
              <a:rPr lang="en-US" baseline="0" dirty="0" smtClean="0"/>
              <a:t>Some dead time for detector reset, slews, instrument configuration, etc.</a:t>
            </a:r>
          </a:p>
          <a:p>
            <a:r>
              <a:rPr lang="en-US" baseline="0" dirty="0" smtClean="0"/>
              <a:t>However, frames will generally need to be </a:t>
            </a:r>
            <a:r>
              <a:rPr lang="en-US" baseline="0" dirty="0" err="1" smtClean="0"/>
              <a:t>coadded</a:t>
            </a:r>
            <a:r>
              <a:rPr lang="en-US" baseline="0" dirty="0" smtClean="0"/>
              <a:t> on board.</a:t>
            </a:r>
          </a:p>
          <a:p>
            <a:r>
              <a:rPr lang="en-US" baseline="0" dirty="0" err="1" smtClean="0"/>
              <a:t>Subarrays</a:t>
            </a:r>
            <a:r>
              <a:rPr lang="en-US" baseline="0" dirty="0" smtClean="0"/>
              <a:t> typically use only 1 amp, so </a:t>
            </a:r>
            <a:r>
              <a:rPr lang="en-US" baseline="0" dirty="0" err="1" smtClean="0"/>
              <a:t>coaddition</a:t>
            </a:r>
            <a:r>
              <a:rPr lang="en-US" baseline="0" dirty="0" smtClean="0"/>
              <a:t> is not necessary.</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280DA-C40C-7541-9CCD-5E1F015887E7}" type="slidenum">
              <a:rPr lang="en-US"/>
              <a:pPr/>
              <a:t>9</a:t>
            </a:fld>
            <a:endParaRPr lang="en-US"/>
          </a:p>
        </p:txBody>
      </p:sp>
      <p:sp>
        <p:nvSpPr>
          <p:cNvPr id="76802"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50 days windows twice a year in the ecliptic.</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280DA-C40C-7541-9CCD-5E1F015887E7}" type="slidenum">
              <a:rPr lang="en-US"/>
              <a:pPr/>
              <a:t>10</a:t>
            </a:fld>
            <a:endParaRPr lang="en-US"/>
          </a:p>
        </p:txBody>
      </p:sp>
      <p:sp>
        <p:nvSpPr>
          <p:cNvPr id="76802"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When is CVZ important?  Commissioning, early release science, targets that require observations</a:t>
            </a:r>
            <a:r>
              <a:rPr lang="en-US" baseline="0" dirty="0" smtClean="0"/>
              <a:t> throughout the year.</a:t>
            </a:r>
          </a:p>
          <a:p>
            <a:r>
              <a:rPr lang="en-US" baseline="0" dirty="0" smtClean="0"/>
              <a:t>For most planets, two 50 day windows per year is fine.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Fraction of sky:  CVZ 9%, 1 window 62%, 2 windows 29%.</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280DA-C40C-7541-9CCD-5E1F015887E7}" type="slidenum">
              <a:rPr lang="en-US"/>
              <a:pPr/>
              <a:t>11</a:t>
            </a:fld>
            <a:endParaRPr lang="en-US"/>
          </a:p>
        </p:txBody>
      </p:sp>
      <p:sp>
        <p:nvSpPr>
          <p:cNvPr id="76802" name="Rectangle 2"/>
          <p:cNvSpPr>
            <a:spLocks noGrp="1" noRot="1" noChangeAspect="1" noChangeArrowheads="1"/>
          </p:cNvSpPr>
          <p:nvPr>
            <p:ph type="sldImg"/>
          </p:nvPr>
        </p:nvSpPr>
        <p:spPr bwMode="auto">
          <a:xfrm>
            <a:off x="685800" y="685800"/>
            <a:ext cx="54864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8458200" y="5397500"/>
            <a:ext cx="609600" cy="254000"/>
          </a:xfrm>
          <a:prstGeom prst="rect">
            <a:avLst/>
          </a:prstGeom>
        </p:spPr>
        <p:txBody>
          <a:bodyPr/>
          <a:lstStyle>
            <a:lvl1pPr>
              <a:defRPr/>
            </a:lvl1pPr>
          </a:lstStyle>
          <a:p>
            <a:fld id="{2C2D59DD-D12F-F24E-A180-9E42461BBC95}" type="slidenum">
              <a:rPr lang="en-US"/>
              <a:pPr/>
              <a:t>‹#›</a:t>
            </a:fld>
            <a:endParaRPr lang="en-US"/>
          </a:p>
        </p:txBody>
      </p:sp>
    </p:spTree>
    <p:extLst>
      <p:ext uri="{BB962C8B-B14F-4D97-AF65-F5344CB8AC3E}">
        <p14:creationId xmlns:p14="http://schemas.microsoft.com/office/powerpoint/2010/main" val="1821524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127000"/>
            <a:ext cx="22479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27000"/>
            <a:ext cx="65913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8458200" y="5397500"/>
            <a:ext cx="609600" cy="254000"/>
          </a:xfrm>
          <a:prstGeom prst="rect">
            <a:avLst/>
          </a:prstGeom>
        </p:spPr>
        <p:txBody>
          <a:bodyPr/>
          <a:lstStyle>
            <a:lvl1pPr>
              <a:defRPr/>
            </a:lvl1pPr>
          </a:lstStyle>
          <a:p>
            <a:fld id="{EF5A805D-56A1-214B-9D4B-7E934A46E50B}" type="slidenum">
              <a:rPr lang="en-US"/>
              <a:pPr/>
              <a:t>‹#›</a:t>
            </a:fld>
            <a:endParaRPr lang="en-US"/>
          </a:p>
        </p:txBody>
      </p:sp>
    </p:spTree>
    <p:extLst>
      <p:ext uri="{BB962C8B-B14F-4D97-AF65-F5344CB8AC3E}">
        <p14:creationId xmlns:p14="http://schemas.microsoft.com/office/powerpoint/2010/main" val="3907429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2838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a:xfrm>
            <a:off x="8458200" y="5397500"/>
            <a:ext cx="609600" cy="254000"/>
          </a:xfrm>
          <a:prstGeom prst="rect">
            <a:avLst/>
          </a:prstGeom>
        </p:spPr>
        <p:txBody>
          <a:bodyPr/>
          <a:lstStyle>
            <a:lvl1pPr>
              <a:defRPr/>
            </a:lvl1pPr>
          </a:lstStyle>
          <a:p>
            <a:fld id="{855AB890-34C3-8A42-84C7-41B1D2058807}" type="slidenum">
              <a:rPr lang="en-US"/>
              <a:pPr/>
              <a:t>‹#›</a:t>
            </a:fld>
            <a:endParaRPr lang="en-US"/>
          </a:p>
        </p:txBody>
      </p:sp>
    </p:spTree>
    <p:extLst>
      <p:ext uri="{BB962C8B-B14F-4D97-AF65-F5344CB8AC3E}">
        <p14:creationId xmlns:p14="http://schemas.microsoft.com/office/powerpoint/2010/main" val="329850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635000"/>
            <a:ext cx="4419600" cy="501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635000"/>
            <a:ext cx="4419600" cy="501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8458200" y="5397500"/>
            <a:ext cx="609600" cy="254000"/>
          </a:xfrm>
          <a:prstGeom prst="rect">
            <a:avLst/>
          </a:prstGeom>
        </p:spPr>
        <p:txBody>
          <a:bodyPr/>
          <a:lstStyle>
            <a:lvl1pPr>
              <a:defRPr/>
            </a:lvl1pPr>
          </a:lstStyle>
          <a:p>
            <a:fld id="{5AE89CFB-E230-AC41-A4CC-8AF81150FEA8}" type="slidenum">
              <a:rPr lang="en-US"/>
              <a:pPr/>
              <a:t>‹#›</a:t>
            </a:fld>
            <a:endParaRPr lang="en-US"/>
          </a:p>
        </p:txBody>
      </p:sp>
    </p:spTree>
    <p:extLst>
      <p:ext uri="{BB962C8B-B14F-4D97-AF65-F5344CB8AC3E}">
        <p14:creationId xmlns:p14="http://schemas.microsoft.com/office/powerpoint/2010/main" val="1901145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6"/>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8458200" y="5397500"/>
            <a:ext cx="609600" cy="254000"/>
          </a:xfrm>
          <a:prstGeom prst="rect">
            <a:avLst/>
          </a:prstGeom>
        </p:spPr>
        <p:txBody>
          <a:bodyPr/>
          <a:lstStyle>
            <a:lvl1pPr>
              <a:defRPr/>
            </a:lvl1pPr>
          </a:lstStyle>
          <a:p>
            <a:fld id="{3B8B2174-3EDD-BC41-850B-ED547C3EB554}" type="slidenum">
              <a:rPr lang="en-US"/>
              <a:pPr/>
              <a:t>‹#›</a:t>
            </a:fld>
            <a:endParaRPr lang="en-US"/>
          </a:p>
        </p:txBody>
      </p:sp>
    </p:spTree>
    <p:extLst>
      <p:ext uri="{BB962C8B-B14F-4D97-AF65-F5344CB8AC3E}">
        <p14:creationId xmlns:p14="http://schemas.microsoft.com/office/powerpoint/2010/main" val="3245470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8458200" y="5397500"/>
            <a:ext cx="609600" cy="254000"/>
          </a:xfrm>
          <a:prstGeom prst="rect">
            <a:avLst/>
          </a:prstGeom>
        </p:spPr>
        <p:txBody>
          <a:bodyPr/>
          <a:lstStyle>
            <a:lvl1pPr>
              <a:defRPr/>
            </a:lvl1pPr>
          </a:lstStyle>
          <a:p>
            <a:fld id="{3F6EE40F-D848-9B42-B89B-C5E405ADA2F2}" type="slidenum">
              <a:rPr lang="en-US"/>
              <a:pPr/>
              <a:t>‹#›</a:t>
            </a:fld>
            <a:endParaRPr lang="en-US"/>
          </a:p>
        </p:txBody>
      </p:sp>
    </p:spTree>
    <p:extLst>
      <p:ext uri="{BB962C8B-B14F-4D97-AF65-F5344CB8AC3E}">
        <p14:creationId xmlns:p14="http://schemas.microsoft.com/office/powerpoint/2010/main" val="11945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458200" y="5397500"/>
            <a:ext cx="609600" cy="254000"/>
          </a:xfrm>
          <a:prstGeom prst="rect">
            <a:avLst/>
          </a:prstGeom>
        </p:spPr>
        <p:txBody>
          <a:bodyPr/>
          <a:lstStyle>
            <a:lvl1pPr>
              <a:defRPr/>
            </a:lvl1pPr>
          </a:lstStyle>
          <a:p>
            <a:fld id="{BC6EFB26-7E75-0746-9A5F-4C83E7AA95A7}" type="slidenum">
              <a:rPr lang="en-US"/>
              <a:pPr/>
              <a:t>‹#›</a:t>
            </a:fld>
            <a:endParaRPr lang="en-US"/>
          </a:p>
        </p:txBody>
      </p:sp>
    </p:spTree>
    <p:extLst>
      <p:ext uri="{BB962C8B-B14F-4D97-AF65-F5344CB8AC3E}">
        <p14:creationId xmlns:p14="http://schemas.microsoft.com/office/powerpoint/2010/main" val="1149274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27541"/>
            <a:ext cx="3008313" cy="96837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4"/>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195919"/>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8458200" y="5397500"/>
            <a:ext cx="609600" cy="254000"/>
          </a:xfrm>
          <a:prstGeom prst="rect">
            <a:avLst/>
          </a:prstGeom>
        </p:spPr>
        <p:txBody>
          <a:bodyPr/>
          <a:lstStyle>
            <a:lvl1pPr>
              <a:defRPr/>
            </a:lvl1pPr>
          </a:lstStyle>
          <a:p>
            <a:fld id="{B7E33624-C3E4-3D4F-963B-794DF22CEF28}" type="slidenum">
              <a:rPr lang="en-US"/>
              <a:pPr/>
              <a:t>‹#›</a:t>
            </a:fld>
            <a:endParaRPr lang="en-US"/>
          </a:p>
        </p:txBody>
      </p:sp>
    </p:spTree>
    <p:extLst>
      <p:ext uri="{BB962C8B-B14F-4D97-AF65-F5344CB8AC3E}">
        <p14:creationId xmlns:p14="http://schemas.microsoft.com/office/powerpoint/2010/main" val="45703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3"/>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8458200" y="5397500"/>
            <a:ext cx="609600" cy="254000"/>
          </a:xfrm>
          <a:prstGeom prst="rect">
            <a:avLst/>
          </a:prstGeom>
        </p:spPr>
        <p:txBody>
          <a:bodyPr/>
          <a:lstStyle>
            <a:lvl1pPr>
              <a:defRPr/>
            </a:lvl1pPr>
          </a:lstStyle>
          <a:p>
            <a:fld id="{7EDC95AC-F43A-1142-B402-13378607F1AF}" type="slidenum">
              <a:rPr lang="en-US"/>
              <a:pPr/>
              <a:t>‹#›</a:t>
            </a:fld>
            <a:endParaRPr lang="en-US"/>
          </a:p>
        </p:txBody>
      </p:sp>
    </p:spTree>
    <p:extLst>
      <p:ext uri="{BB962C8B-B14F-4D97-AF65-F5344CB8AC3E}">
        <p14:creationId xmlns:p14="http://schemas.microsoft.com/office/powerpoint/2010/main" val="30967695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7D7D7"/>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76200" y="635000"/>
            <a:ext cx="8991600" cy="501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 Click </a:t>
            </a:r>
            <a:r>
              <a:rPr lang="en-US" dirty="0"/>
              <a:t>to edit Master text styles</a:t>
            </a:r>
          </a:p>
          <a:p>
            <a:pPr lvl="1"/>
            <a:r>
              <a:rPr lang="en-US" dirty="0" smtClean="0"/>
              <a:t> Second </a:t>
            </a:r>
            <a:r>
              <a:rPr lang="en-US" dirty="0"/>
              <a:t>level</a:t>
            </a:r>
          </a:p>
          <a:p>
            <a:pPr lvl="2"/>
            <a:r>
              <a:rPr lang="en-US" dirty="0" smtClean="0"/>
              <a:t> Third </a:t>
            </a:r>
            <a:r>
              <a:rPr lang="en-US" dirty="0"/>
              <a:t>level</a:t>
            </a:r>
          </a:p>
          <a:p>
            <a:pPr lvl="3"/>
            <a:r>
              <a:rPr lang="en-US" dirty="0" smtClean="0"/>
              <a:t> Fourth </a:t>
            </a:r>
            <a:r>
              <a:rPr lang="en-US" dirty="0"/>
              <a:t>level</a:t>
            </a:r>
          </a:p>
          <a:p>
            <a:pPr lvl="4"/>
            <a:r>
              <a:rPr lang="en-US" dirty="0" smtClean="0"/>
              <a:t> Fifth </a:t>
            </a:r>
            <a:r>
              <a:rPr lang="en-US" dirty="0"/>
              <a:t>level</a:t>
            </a:r>
          </a:p>
        </p:txBody>
      </p:sp>
      <p:sp>
        <p:nvSpPr>
          <p:cNvPr id="1026" name="Rectangle 2"/>
          <p:cNvSpPr>
            <a:spLocks noGrp="1" noChangeArrowheads="1"/>
          </p:cNvSpPr>
          <p:nvPr>
            <p:ph type="title"/>
          </p:nvPr>
        </p:nvSpPr>
        <p:spPr bwMode="auto">
          <a:xfrm>
            <a:off x="76200" y="63500"/>
            <a:ext cx="8991600" cy="508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smtClean="0"/>
              <a:t>Title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fontAlgn="base">
        <a:spcBef>
          <a:spcPct val="0"/>
        </a:spcBef>
        <a:spcAft>
          <a:spcPct val="0"/>
        </a:spcAft>
        <a:defRPr sz="3600" b="0" i="0" u="none">
          <a:solidFill>
            <a:srgbClr val="000000"/>
          </a:solidFill>
          <a:effectLst>
            <a:outerShdw blurRad="50800" dist="38100" dir="2700000" algn="tl" rotWithShape="0">
              <a:srgbClr val="000000">
                <a:alpha val="43000"/>
              </a:srgbClr>
            </a:outerShdw>
          </a:effectLst>
          <a:latin typeface="Avenir Next Regular"/>
          <a:ea typeface="+mj-ea"/>
          <a:cs typeface="Avenir Next Regular"/>
        </a:defRPr>
      </a:lvl1pPr>
      <a:lvl2pPr algn="ctr" rtl="0" fontAlgn="base">
        <a:spcBef>
          <a:spcPct val="0"/>
        </a:spcBef>
        <a:spcAft>
          <a:spcPct val="0"/>
        </a:spcAft>
        <a:defRPr sz="2800">
          <a:solidFill>
            <a:srgbClr val="996633"/>
          </a:solidFill>
          <a:latin typeface="Arial" charset="0"/>
          <a:ea typeface="ヒラギノ角ゴ Pro W3" charset="0"/>
          <a:cs typeface="ヒラギノ角ゴ Pro W3" charset="0"/>
        </a:defRPr>
      </a:lvl2pPr>
      <a:lvl3pPr algn="ctr" rtl="0" fontAlgn="base">
        <a:spcBef>
          <a:spcPct val="0"/>
        </a:spcBef>
        <a:spcAft>
          <a:spcPct val="0"/>
        </a:spcAft>
        <a:defRPr sz="2800">
          <a:solidFill>
            <a:srgbClr val="996633"/>
          </a:solidFill>
          <a:latin typeface="Arial" charset="0"/>
          <a:ea typeface="ヒラギノ角ゴ Pro W3" charset="0"/>
          <a:cs typeface="ヒラギノ角ゴ Pro W3" charset="0"/>
        </a:defRPr>
      </a:lvl3pPr>
      <a:lvl4pPr algn="ctr" rtl="0" fontAlgn="base">
        <a:spcBef>
          <a:spcPct val="0"/>
        </a:spcBef>
        <a:spcAft>
          <a:spcPct val="0"/>
        </a:spcAft>
        <a:defRPr sz="2800">
          <a:solidFill>
            <a:srgbClr val="996633"/>
          </a:solidFill>
          <a:latin typeface="Arial" charset="0"/>
          <a:ea typeface="ヒラギノ角ゴ Pro W3" charset="0"/>
          <a:cs typeface="ヒラギノ角ゴ Pro W3" charset="0"/>
        </a:defRPr>
      </a:lvl4pPr>
      <a:lvl5pPr algn="ctr" rtl="0" fontAlgn="base">
        <a:spcBef>
          <a:spcPct val="0"/>
        </a:spcBef>
        <a:spcAft>
          <a:spcPct val="0"/>
        </a:spcAft>
        <a:defRPr sz="2800">
          <a:solidFill>
            <a:srgbClr val="996633"/>
          </a:solidFill>
          <a:latin typeface="Arial" charset="0"/>
          <a:ea typeface="ヒラギノ角ゴ Pro W3" charset="0"/>
          <a:cs typeface="ヒラギノ角ゴ Pro W3" charset="0"/>
        </a:defRPr>
      </a:lvl5pPr>
      <a:lvl6pPr marL="457200" algn="ctr" rtl="0" fontAlgn="base">
        <a:spcBef>
          <a:spcPct val="0"/>
        </a:spcBef>
        <a:spcAft>
          <a:spcPct val="0"/>
        </a:spcAft>
        <a:defRPr sz="2800">
          <a:solidFill>
            <a:srgbClr val="996633"/>
          </a:solidFill>
          <a:latin typeface="Arial" charset="0"/>
          <a:ea typeface="ヒラギノ角ゴ Pro W3" charset="0"/>
          <a:cs typeface="ヒラギノ角ゴ Pro W3" charset="0"/>
        </a:defRPr>
      </a:lvl6pPr>
      <a:lvl7pPr marL="914400" algn="ctr" rtl="0" fontAlgn="base">
        <a:spcBef>
          <a:spcPct val="0"/>
        </a:spcBef>
        <a:spcAft>
          <a:spcPct val="0"/>
        </a:spcAft>
        <a:defRPr sz="2800">
          <a:solidFill>
            <a:srgbClr val="996633"/>
          </a:solidFill>
          <a:latin typeface="Arial" charset="0"/>
          <a:ea typeface="ヒラギノ角ゴ Pro W3" charset="0"/>
          <a:cs typeface="ヒラギノ角ゴ Pro W3" charset="0"/>
        </a:defRPr>
      </a:lvl7pPr>
      <a:lvl8pPr marL="1371600" algn="ctr" rtl="0" fontAlgn="base">
        <a:spcBef>
          <a:spcPct val="0"/>
        </a:spcBef>
        <a:spcAft>
          <a:spcPct val="0"/>
        </a:spcAft>
        <a:defRPr sz="2800">
          <a:solidFill>
            <a:srgbClr val="996633"/>
          </a:solidFill>
          <a:latin typeface="Arial" charset="0"/>
          <a:ea typeface="ヒラギノ角ゴ Pro W3" charset="0"/>
          <a:cs typeface="ヒラギノ角ゴ Pro W3" charset="0"/>
        </a:defRPr>
      </a:lvl8pPr>
      <a:lvl9pPr marL="1828800" algn="ctr" rtl="0" fontAlgn="base">
        <a:spcBef>
          <a:spcPct val="0"/>
        </a:spcBef>
        <a:spcAft>
          <a:spcPct val="0"/>
        </a:spcAft>
        <a:defRPr sz="2800">
          <a:solidFill>
            <a:srgbClr val="996633"/>
          </a:solidFill>
          <a:latin typeface="Arial" charset="0"/>
          <a:ea typeface="ヒラギノ角ゴ Pro W3" charset="0"/>
          <a:cs typeface="ヒラギノ角ゴ Pro W3" charset="0"/>
        </a:defRPr>
      </a:lvl9pPr>
    </p:titleStyle>
    <p:bodyStyle>
      <a:lvl1pPr marL="284163" indent="-284163" algn="l" rtl="0" fontAlgn="base">
        <a:spcBef>
          <a:spcPct val="20000"/>
        </a:spcBef>
        <a:spcAft>
          <a:spcPct val="0"/>
        </a:spcAft>
        <a:buClr>
          <a:schemeClr val="accent2"/>
        </a:buClr>
        <a:buSzPct val="80000"/>
        <a:buFont typeface="Wingdings" charset="0"/>
        <a:buBlip>
          <a:blip r:embed="rId13"/>
        </a:buBlip>
        <a:defRPr sz="3600">
          <a:solidFill>
            <a:schemeClr val="tx1"/>
          </a:solidFill>
          <a:latin typeface="Avenir Next Regular"/>
          <a:ea typeface="+mn-ea"/>
          <a:cs typeface="Avenir Next Regular"/>
        </a:defRPr>
      </a:lvl1pPr>
      <a:lvl2pPr marL="681038" indent="-282575" algn="l" rtl="0" fontAlgn="base">
        <a:spcBef>
          <a:spcPct val="20000"/>
        </a:spcBef>
        <a:spcAft>
          <a:spcPct val="0"/>
        </a:spcAft>
        <a:buClr>
          <a:srgbClr val="FF0000"/>
        </a:buClr>
        <a:buSzPct val="90000"/>
        <a:buFont typeface="Times" charset="0"/>
        <a:buBlip>
          <a:blip r:embed="rId14"/>
        </a:buBlip>
        <a:defRPr sz="3600">
          <a:solidFill>
            <a:schemeClr val="tx1"/>
          </a:solidFill>
          <a:latin typeface="Avenir Next Regular"/>
          <a:ea typeface="+mn-ea"/>
          <a:cs typeface="Avenir Next Regular"/>
        </a:defRPr>
      </a:lvl2pPr>
      <a:lvl3pPr marL="1089025" indent="-293688" algn="l" rtl="0" fontAlgn="base">
        <a:spcBef>
          <a:spcPct val="20000"/>
        </a:spcBef>
        <a:spcAft>
          <a:spcPct val="0"/>
        </a:spcAft>
        <a:buClr>
          <a:srgbClr val="00FF00"/>
        </a:buClr>
        <a:buSzPct val="90000"/>
        <a:buFont typeface="Wingdings" charset="0"/>
        <a:buBlip>
          <a:blip r:embed="rId15"/>
        </a:buBlip>
        <a:defRPr sz="3600">
          <a:solidFill>
            <a:schemeClr val="tx1"/>
          </a:solidFill>
          <a:latin typeface="Avenir Next Regular"/>
          <a:ea typeface="+mn-ea"/>
          <a:cs typeface="Avenir Next Regular"/>
        </a:defRPr>
      </a:lvl3pPr>
      <a:lvl4pPr marL="1485900" indent="-282575" algn="l" rtl="0" fontAlgn="base">
        <a:spcBef>
          <a:spcPct val="20000"/>
        </a:spcBef>
        <a:spcAft>
          <a:spcPct val="0"/>
        </a:spcAft>
        <a:buClr>
          <a:srgbClr val="800080"/>
        </a:buClr>
        <a:buSzPct val="90000"/>
        <a:buFont typeface="Wingdings" charset="0"/>
        <a:buBlip>
          <a:blip r:embed="rId16"/>
        </a:buBlip>
        <a:defRPr sz="3200">
          <a:solidFill>
            <a:schemeClr val="tx1"/>
          </a:solidFill>
          <a:latin typeface="Avenir Next Regular"/>
          <a:ea typeface="+mn-ea"/>
          <a:cs typeface="Avenir Next Regular"/>
        </a:defRPr>
      </a:lvl4pPr>
      <a:lvl5pPr marL="1882775" indent="-282575" algn="l" rtl="0" fontAlgn="base">
        <a:spcBef>
          <a:spcPct val="20000"/>
        </a:spcBef>
        <a:spcAft>
          <a:spcPct val="0"/>
        </a:spcAft>
        <a:buBlip>
          <a:blip r:embed="rId17"/>
        </a:buBlip>
        <a:defRPr sz="3200">
          <a:solidFill>
            <a:schemeClr val="tx1"/>
          </a:solidFill>
          <a:latin typeface="Avenir Next Regular"/>
          <a:ea typeface="+mn-ea"/>
          <a:cs typeface="Avenir Next Regular"/>
        </a:defRPr>
      </a:lvl5pPr>
      <a:lvl6pPr marL="2339975" indent="-282575" algn="l" rtl="0" fontAlgn="base">
        <a:spcBef>
          <a:spcPct val="20000"/>
        </a:spcBef>
        <a:spcAft>
          <a:spcPct val="0"/>
        </a:spcAft>
        <a:buBlip>
          <a:blip r:embed="rId17"/>
        </a:buBlip>
        <a:defRPr sz="2000">
          <a:solidFill>
            <a:schemeClr val="tx1"/>
          </a:solidFill>
          <a:latin typeface="+mn-lt"/>
          <a:ea typeface="+mn-ea"/>
          <a:cs typeface="+mn-cs"/>
        </a:defRPr>
      </a:lvl6pPr>
      <a:lvl7pPr marL="2797175" indent="-282575" algn="l" rtl="0" fontAlgn="base">
        <a:spcBef>
          <a:spcPct val="20000"/>
        </a:spcBef>
        <a:spcAft>
          <a:spcPct val="0"/>
        </a:spcAft>
        <a:buBlip>
          <a:blip r:embed="rId17"/>
        </a:buBlip>
        <a:defRPr sz="2000">
          <a:solidFill>
            <a:schemeClr val="tx1"/>
          </a:solidFill>
          <a:latin typeface="+mn-lt"/>
          <a:ea typeface="+mn-ea"/>
          <a:cs typeface="+mn-cs"/>
        </a:defRPr>
      </a:lvl7pPr>
      <a:lvl8pPr marL="3254375" indent="-282575" algn="l" rtl="0" fontAlgn="base">
        <a:spcBef>
          <a:spcPct val="20000"/>
        </a:spcBef>
        <a:spcAft>
          <a:spcPct val="0"/>
        </a:spcAft>
        <a:buBlip>
          <a:blip r:embed="rId17"/>
        </a:buBlip>
        <a:defRPr sz="2000">
          <a:solidFill>
            <a:schemeClr val="tx1"/>
          </a:solidFill>
          <a:latin typeface="+mn-lt"/>
          <a:ea typeface="+mn-ea"/>
          <a:cs typeface="+mn-cs"/>
        </a:defRPr>
      </a:lvl8pPr>
      <a:lvl9pPr marL="3711575" indent="-282575" algn="l" rtl="0" fontAlgn="base">
        <a:spcBef>
          <a:spcPct val="20000"/>
        </a:spcBef>
        <a:spcAft>
          <a:spcPct val="0"/>
        </a:spcAft>
        <a:buBlip>
          <a:blip r:embed="rId17"/>
        </a:buBlip>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96888" y="1016000"/>
            <a:ext cx="8077200" cy="3746500"/>
          </a:xfrm>
        </p:spPr>
        <p:txBody>
          <a:bodyPr/>
          <a:lstStyle/>
          <a:p>
            <a:r>
              <a:rPr lang="en-US" sz="4800" b="0" dirty="0" smtClean="0">
                <a:solidFill>
                  <a:schemeClr val="tx1"/>
                </a:solidFill>
                <a:latin typeface="Avenir Next Regular"/>
                <a:cs typeface="Avenir Next Regular"/>
              </a:rPr>
              <a:t>JWST Operations</a:t>
            </a:r>
            <a:r>
              <a:rPr lang="en-US" sz="2800" b="0" dirty="0" smtClean="0">
                <a:solidFill>
                  <a:schemeClr val="tx1"/>
                </a:solidFill>
                <a:latin typeface="Avenir Next Regular"/>
                <a:cs typeface="Avenir Next Regular"/>
              </a:rPr>
              <a:t/>
            </a:r>
            <a:br>
              <a:rPr lang="en-US" sz="2800" b="0" dirty="0" smtClean="0">
                <a:solidFill>
                  <a:schemeClr val="tx1"/>
                </a:solidFill>
                <a:latin typeface="Avenir Next Regular"/>
                <a:cs typeface="Avenir Next Regular"/>
              </a:rPr>
            </a:br>
            <a:r>
              <a:rPr lang="en-US" sz="4400" b="0" dirty="0" smtClean="0">
                <a:solidFill>
                  <a:schemeClr val="tx1"/>
                </a:solidFill>
                <a:latin typeface="Avenir Next Regular"/>
                <a:cs typeface="Avenir Next Regular"/>
              </a:rPr>
              <a:t/>
            </a:r>
            <a:br>
              <a:rPr lang="en-US" sz="4400" b="0" dirty="0" smtClean="0">
                <a:solidFill>
                  <a:schemeClr val="tx1"/>
                </a:solidFill>
                <a:latin typeface="Avenir Next Regular"/>
                <a:cs typeface="Avenir Next Regular"/>
              </a:rPr>
            </a:br>
            <a:r>
              <a:rPr lang="en-US" sz="3200" b="0" dirty="0" smtClean="0">
                <a:solidFill>
                  <a:schemeClr val="tx1"/>
                </a:solidFill>
                <a:effectLst/>
                <a:latin typeface="Avenir Next Regular"/>
                <a:cs typeface="Avenir Next Regular"/>
              </a:rPr>
              <a:t>Jeff Valenti</a:t>
            </a:r>
            <a:r>
              <a:rPr lang="en-US" b="0" dirty="0" smtClean="0">
                <a:solidFill>
                  <a:schemeClr val="tx1"/>
                </a:solidFill>
                <a:effectLst/>
                <a:latin typeface="Avenir Next Regular"/>
                <a:cs typeface="Avenir Next Regular"/>
              </a:rPr>
              <a:t/>
            </a:r>
            <a:br>
              <a:rPr lang="en-US" b="0" dirty="0" smtClean="0">
                <a:solidFill>
                  <a:schemeClr val="tx1"/>
                </a:solidFill>
                <a:effectLst/>
                <a:latin typeface="Avenir Next Regular"/>
                <a:cs typeface="Avenir Next Regular"/>
              </a:rPr>
            </a:br>
            <a:r>
              <a:rPr lang="en-US" sz="2800" b="0" dirty="0" smtClean="0">
                <a:solidFill>
                  <a:schemeClr val="tx1"/>
                </a:solidFill>
                <a:effectLst/>
                <a:latin typeface="Avenir Next Regular"/>
                <a:cs typeface="Avenir Next Regular"/>
              </a:rPr>
              <a:t>JWST Mission Scientist</a:t>
            </a:r>
            <a:br>
              <a:rPr lang="en-US" sz="2800" b="0" dirty="0" smtClean="0">
                <a:solidFill>
                  <a:schemeClr val="tx1"/>
                </a:solidFill>
                <a:effectLst/>
                <a:latin typeface="Avenir Next Regular"/>
                <a:cs typeface="Avenir Next Regular"/>
              </a:rPr>
            </a:br>
            <a:r>
              <a:rPr lang="en-US" sz="2800" b="0" dirty="0" smtClean="0">
                <a:solidFill>
                  <a:schemeClr val="tx1"/>
                </a:solidFill>
                <a:effectLst/>
                <a:latin typeface="Avenir Next Regular"/>
                <a:cs typeface="Avenir Next Regular"/>
              </a:rPr>
              <a:t>Space Telescope Science Institute</a:t>
            </a:r>
            <a:endParaRPr lang="en-US" sz="2800" b="0" dirty="0">
              <a:effectLst/>
              <a:latin typeface="Avenir Next Regular"/>
              <a:cs typeface="Avenir Next Regular"/>
            </a:endParaRPr>
          </a:p>
        </p:txBody>
      </p:sp>
      <p:pic>
        <p:nvPicPr>
          <p:cNvPr id="2" name="Picture 1" descr="nasaLogo-570x4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184" y="174625"/>
            <a:ext cx="664748" cy="548640"/>
          </a:xfrm>
          <a:prstGeom prst="rect">
            <a:avLst/>
          </a:prstGeom>
        </p:spPr>
      </p:pic>
      <p:pic>
        <p:nvPicPr>
          <p:cNvPr id="3" name="Picture 2" descr="esa_42_digital_logo_dark_blue_HI.png"/>
          <p:cNvPicPr>
            <a:picLocks noChangeAspect="1"/>
          </p:cNvPicPr>
          <p:nvPr/>
        </p:nvPicPr>
        <p:blipFill rotWithShape="1">
          <a:blip r:embed="rId4">
            <a:extLst>
              <a:ext uri="{28A0092B-C50C-407E-A947-70E740481C1C}">
                <a14:useLocalDpi xmlns:a14="http://schemas.microsoft.com/office/drawing/2010/main" val="0"/>
              </a:ext>
            </a:extLst>
          </a:blip>
          <a:srcRect r="63806"/>
          <a:stretch/>
        </p:blipFill>
        <p:spPr>
          <a:xfrm>
            <a:off x="7086984" y="174625"/>
            <a:ext cx="548640" cy="548640"/>
          </a:xfrm>
          <a:prstGeom prst="rect">
            <a:avLst/>
          </a:prstGeom>
        </p:spPr>
      </p:pic>
      <p:pic>
        <p:nvPicPr>
          <p:cNvPr id="4" name="Picture 3" descr="Csa-asc_logo.sv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4137" y="171450"/>
            <a:ext cx="566928" cy="566928"/>
          </a:xfrm>
          <a:prstGeom prst="rect">
            <a:avLst/>
          </a:prstGeom>
        </p:spPr>
      </p:pic>
      <p:pic>
        <p:nvPicPr>
          <p:cNvPr id="5" name="Picture 4" descr="JWST_decal1_med_tran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200" y="174625"/>
            <a:ext cx="548640" cy="548640"/>
          </a:xfrm>
          <a:prstGeom prst="rect">
            <a:avLst/>
          </a:prstGeom>
        </p:spPr>
      </p:pic>
      <p:pic>
        <p:nvPicPr>
          <p:cNvPr id="6" name="Picture 5" descr="stsci_logo_tran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7788" y="180731"/>
            <a:ext cx="548640" cy="548640"/>
          </a:xfrm>
          <a:prstGeom prst="rect">
            <a:avLst/>
          </a:prstGeom>
        </p:spPr>
      </p:pic>
    </p:spTree>
    <p:extLst>
      <p:ext uri="{BB962C8B-B14F-4D97-AF65-F5344CB8AC3E}">
        <p14:creationId xmlns:p14="http://schemas.microsoft.com/office/powerpoint/2010/main" val="37766395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Days per years a target is observable</a:t>
            </a:r>
            <a:endParaRPr lang="en-US" dirty="0"/>
          </a:p>
        </p:txBody>
      </p:sp>
      <p:sp>
        <p:nvSpPr>
          <p:cNvPr id="40" name="TextBox 39"/>
          <p:cNvSpPr txBox="1"/>
          <p:nvPr/>
        </p:nvSpPr>
        <p:spPr>
          <a:xfrm>
            <a:off x="8123605" y="414636"/>
            <a:ext cx="526913" cy="461665"/>
          </a:xfrm>
          <a:prstGeom prst="rect">
            <a:avLst/>
          </a:prstGeom>
          <a:noFill/>
        </p:spPr>
        <p:txBody>
          <a:bodyPr wrap="none" rtlCol="0">
            <a:spAutoFit/>
          </a:bodyPr>
          <a:lstStyle/>
          <a:p>
            <a:r>
              <a:rPr lang="en-US" sz="2400" dirty="0" smtClean="0">
                <a:latin typeface="Avenir Book"/>
                <a:cs typeface="Avenir Book"/>
              </a:rPr>
              <a:t>8</a:t>
            </a:r>
            <a:r>
              <a:rPr lang="en-US" sz="2400" dirty="0">
                <a:latin typeface="Avenir Book"/>
                <a:cs typeface="Avenir Book"/>
              </a:rPr>
              <a:t>5</a:t>
            </a:r>
            <a:endParaRPr lang="en-US" sz="2400" dirty="0" smtClean="0">
              <a:latin typeface="Avenir Book"/>
              <a:cs typeface="Avenir Book"/>
            </a:endParaRPr>
          </a:p>
        </p:txBody>
      </p:sp>
      <p:grpSp>
        <p:nvGrpSpPr>
          <p:cNvPr id="42" name="Group 41"/>
          <p:cNvGrpSpPr/>
          <p:nvPr/>
        </p:nvGrpSpPr>
        <p:grpSpPr>
          <a:xfrm>
            <a:off x="228601" y="772888"/>
            <a:ext cx="8610599" cy="4827813"/>
            <a:chOff x="228601" y="620487"/>
            <a:chExt cx="8610599" cy="4827813"/>
          </a:xfrm>
        </p:grpSpPr>
        <p:grpSp>
          <p:nvGrpSpPr>
            <p:cNvPr id="13" name="Group 12"/>
            <p:cNvGrpSpPr/>
            <p:nvPr/>
          </p:nvGrpSpPr>
          <p:grpSpPr>
            <a:xfrm>
              <a:off x="1371600" y="647700"/>
              <a:ext cx="7467600" cy="4025707"/>
              <a:chOff x="1371600" y="647700"/>
              <a:chExt cx="7467600" cy="4025707"/>
            </a:xfrm>
          </p:grpSpPr>
          <p:pic>
            <p:nvPicPr>
              <p:cNvPr id="3" name="Picture 2" descr="days_per_year_tr.png"/>
              <p:cNvPicPr>
                <a:picLocks/>
              </p:cNvPicPr>
              <p:nvPr/>
            </p:nvPicPr>
            <p:blipFill>
              <a:blip r:embed="rId3">
                <a:extLst>
                  <a:ext uri="{28A0092B-C50C-407E-A947-70E740481C1C}">
                    <a14:useLocalDpi xmlns:a14="http://schemas.microsoft.com/office/drawing/2010/main" val="0"/>
                  </a:ext>
                </a:extLst>
              </a:blip>
              <a:stretch>
                <a:fillRect/>
              </a:stretch>
            </p:blipFill>
            <p:spPr>
              <a:xfrm>
                <a:off x="1371600" y="647700"/>
                <a:ext cx="7467600" cy="4025707"/>
              </a:xfrm>
              <a:prstGeom prst="rect">
                <a:avLst/>
              </a:prstGeom>
            </p:spPr>
          </p:pic>
          <p:sp useBgFill="1">
            <p:nvSpPr>
              <p:cNvPr id="9" name="Rectangle 8"/>
              <p:cNvSpPr/>
              <p:nvPr/>
            </p:nvSpPr>
            <p:spPr bwMode="auto">
              <a:xfrm>
                <a:off x="2286000" y="1790700"/>
                <a:ext cx="4876800" cy="228600"/>
              </a:xfrm>
              <a:prstGeom prst="rect">
                <a:avLst/>
              </a:prstGeom>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lvl="3"/>
                <a:endParaRPr kumimoji="0" lang="en-US" sz="2400" b="0" i="0" u="none" strike="noStrike" cap="none" normalizeH="0" baseline="0" dirty="0">
                  <a:ln>
                    <a:noFill/>
                  </a:ln>
                  <a:solidFill>
                    <a:srgbClr val="FF0000"/>
                  </a:solidFill>
                  <a:effectLst/>
                  <a:latin typeface="Avenir Next Regular"/>
                  <a:ea typeface="ヒラギノ角ゴ Pro W3" charset="0"/>
                  <a:cs typeface="Avenir Next Regular"/>
                </a:endParaRPr>
              </a:p>
            </p:txBody>
          </p:sp>
          <p:sp useBgFill="1">
            <p:nvSpPr>
              <p:cNvPr id="10" name="Rectangle 9"/>
              <p:cNvSpPr/>
              <p:nvPr/>
            </p:nvSpPr>
            <p:spPr bwMode="auto">
              <a:xfrm>
                <a:off x="4137890" y="2183245"/>
                <a:ext cx="2971800" cy="381000"/>
              </a:xfrm>
              <a:prstGeom prst="rect">
                <a:avLst/>
              </a:prstGeom>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FF"/>
                  </a:solidFill>
                  <a:effectLst/>
                  <a:latin typeface="Avenir Next Regular"/>
                  <a:ea typeface="ヒラギノ角ゴ Pro W3" charset="0"/>
                  <a:cs typeface="Avenir Next Regular"/>
                </a:endParaRPr>
              </a:p>
            </p:txBody>
          </p:sp>
          <p:sp useBgFill="1">
            <p:nvSpPr>
              <p:cNvPr id="11" name="Rectangle 10"/>
              <p:cNvSpPr/>
              <p:nvPr/>
            </p:nvSpPr>
            <p:spPr bwMode="auto">
              <a:xfrm>
                <a:off x="3253510" y="922480"/>
                <a:ext cx="1228725" cy="228600"/>
              </a:xfrm>
              <a:prstGeom prst="rect">
                <a:avLst/>
              </a:prstGeom>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FF"/>
                  </a:solidFill>
                  <a:effectLst/>
                  <a:latin typeface="Avenir Next Regular"/>
                  <a:ea typeface="ヒラギノ角ゴ Pro W3" charset="0"/>
                  <a:cs typeface="Avenir Next Regular"/>
                </a:endParaRPr>
              </a:p>
            </p:txBody>
          </p:sp>
          <p:sp useBgFill="1">
            <p:nvSpPr>
              <p:cNvPr id="12" name="Rectangle 11"/>
              <p:cNvSpPr/>
              <p:nvPr/>
            </p:nvSpPr>
            <p:spPr bwMode="auto">
              <a:xfrm>
                <a:off x="8153400" y="4229100"/>
                <a:ext cx="542925" cy="228600"/>
              </a:xfrm>
              <a:prstGeom prst="rect">
                <a:avLst/>
              </a:prstGeom>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FF"/>
                  </a:solidFill>
                  <a:effectLst/>
                  <a:latin typeface="Avenir Next Regular"/>
                  <a:ea typeface="ヒラギノ角ゴ Pro W3" charset="0"/>
                  <a:cs typeface="Avenir Next Regular"/>
                </a:endParaRPr>
              </a:p>
            </p:txBody>
          </p:sp>
        </p:grpSp>
        <p:sp>
          <p:nvSpPr>
            <p:cNvPr id="14" name="Freeform 13"/>
            <p:cNvSpPr/>
            <p:nvPr/>
          </p:nvSpPr>
          <p:spPr>
            <a:xfrm>
              <a:off x="1430039" y="2800000"/>
              <a:ext cx="3690101" cy="1205000"/>
            </a:xfrm>
            <a:custGeom>
              <a:avLst/>
              <a:gdLst>
                <a:gd name="connsiteX0" fmla="*/ 0 w 3690101"/>
                <a:gd name="connsiteY0" fmla="*/ 1205000 h 1205000"/>
                <a:gd name="connsiteX1" fmla="*/ 315009 w 3690101"/>
                <a:gd name="connsiteY1" fmla="*/ 1190000 h 1205000"/>
                <a:gd name="connsiteX2" fmla="*/ 605017 w 3690101"/>
                <a:gd name="connsiteY2" fmla="*/ 1185000 h 1205000"/>
                <a:gd name="connsiteX3" fmla="*/ 965026 w 3690101"/>
                <a:gd name="connsiteY3" fmla="*/ 1165000 h 1205000"/>
                <a:gd name="connsiteX4" fmla="*/ 1275035 w 3690101"/>
                <a:gd name="connsiteY4" fmla="*/ 1135000 h 1205000"/>
                <a:gd name="connsiteX5" fmla="*/ 1520042 w 3690101"/>
                <a:gd name="connsiteY5" fmla="*/ 1105000 h 1205000"/>
                <a:gd name="connsiteX6" fmla="*/ 1780049 w 3690101"/>
                <a:gd name="connsiteY6" fmla="*/ 1075000 h 1205000"/>
                <a:gd name="connsiteX7" fmla="*/ 2030056 w 3690101"/>
                <a:gd name="connsiteY7" fmla="*/ 1020000 h 1205000"/>
                <a:gd name="connsiteX8" fmla="*/ 2235061 w 3690101"/>
                <a:gd name="connsiteY8" fmla="*/ 985000 h 1205000"/>
                <a:gd name="connsiteX9" fmla="*/ 2430067 w 3690101"/>
                <a:gd name="connsiteY9" fmla="*/ 935000 h 1205000"/>
                <a:gd name="connsiteX10" fmla="*/ 2645072 w 3690101"/>
                <a:gd name="connsiteY10" fmla="*/ 865000 h 1205000"/>
                <a:gd name="connsiteX11" fmla="*/ 2825077 w 3690101"/>
                <a:gd name="connsiteY11" fmla="*/ 805000 h 1205000"/>
                <a:gd name="connsiteX12" fmla="*/ 3010082 w 3690101"/>
                <a:gd name="connsiteY12" fmla="*/ 730000 h 1205000"/>
                <a:gd name="connsiteX13" fmla="*/ 3135086 w 3690101"/>
                <a:gd name="connsiteY13" fmla="*/ 665000 h 1205000"/>
                <a:gd name="connsiteX14" fmla="*/ 3315091 w 3690101"/>
                <a:gd name="connsiteY14" fmla="*/ 555000 h 1205000"/>
                <a:gd name="connsiteX15" fmla="*/ 3440094 w 3690101"/>
                <a:gd name="connsiteY15" fmla="*/ 450000 h 1205000"/>
                <a:gd name="connsiteX16" fmla="*/ 3555097 w 3690101"/>
                <a:gd name="connsiteY16" fmla="*/ 335000 h 1205000"/>
                <a:gd name="connsiteX17" fmla="*/ 3635099 w 3690101"/>
                <a:gd name="connsiteY17" fmla="*/ 215000 h 1205000"/>
                <a:gd name="connsiteX18" fmla="*/ 3660100 w 3690101"/>
                <a:gd name="connsiteY18" fmla="*/ 135000 h 1205000"/>
                <a:gd name="connsiteX19" fmla="*/ 3690101 w 3690101"/>
                <a:gd name="connsiteY19" fmla="*/ 0 h 12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90101" h="1205000">
                  <a:moveTo>
                    <a:pt x="0" y="1205000"/>
                  </a:moveTo>
                  <a:lnTo>
                    <a:pt x="315009" y="1190000"/>
                  </a:lnTo>
                  <a:cubicBezTo>
                    <a:pt x="415845" y="1186667"/>
                    <a:pt x="496681" y="1189167"/>
                    <a:pt x="605017" y="1185000"/>
                  </a:cubicBezTo>
                  <a:cubicBezTo>
                    <a:pt x="713353" y="1180833"/>
                    <a:pt x="853356" y="1173333"/>
                    <a:pt x="965026" y="1165000"/>
                  </a:cubicBezTo>
                  <a:cubicBezTo>
                    <a:pt x="1076696" y="1156667"/>
                    <a:pt x="1182532" y="1145000"/>
                    <a:pt x="1275035" y="1135000"/>
                  </a:cubicBezTo>
                  <a:cubicBezTo>
                    <a:pt x="1367538" y="1125000"/>
                    <a:pt x="1520042" y="1105000"/>
                    <a:pt x="1520042" y="1105000"/>
                  </a:cubicBezTo>
                  <a:cubicBezTo>
                    <a:pt x="1604211" y="1095000"/>
                    <a:pt x="1695047" y="1089167"/>
                    <a:pt x="1780049" y="1075000"/>
                  </a:cubicBezTo>
                  <a:cubicBezTo>
                    <a:pt x="1865051" y="1060833"/>
                    <a:pt x="1954221" y="1035000"/>
                    <a:pt x="2030056" y="1020000"/>
                  </a:cubicBezTo>
                  <a:cubicBezTo>
                    <a:pt x="2105891" y="1005000"/>
                    <a:pt x="2168393" y="999167"/>
                    <a:pt x="2235061" y="985000"/>
                  </a:cubicBezTo>
                  <a:cubicBezTo>
                    <a:pt x="2301729" y="970833"/>
                    <a:pt x="2361732" y="955000"/>
                    <a:pt x="2430067" y="935000"/>
                  </a:cubicBezTo>
                  <a:cubicBezTo>
                    <a:pt x="2498402" y="915000"/>
                    <a:pt x="2645072" y="865000"/>
                    <a:pt x="2645072" y="865000"/>
                  </a:cubicBezTo>
                  <a:cubicBezTo>
                    <a:pt x="2710907" y="843333"/>
                    <a:pt x="2764242" y="827500"/>
                    <a:pt x="2825077" y="805000"/>
                  </a:cubicBezTo>
                  <a:cubicBezTo>
                    <a:pt x="2885912" y="782500"/>
                    <a:pt x="2958414" y="753333"/>
                    <a:pt x="3010082" y="730000"/>
                  </a:cubicBezTo>
                  <a:cubicBezTo>
                    <a:pt x="3061750" y="706667"/>
                    <a:pt x="3084251" y="694167"/>
                    <a:pt x="3135086" y="665000"/>
                  </a:cubicBezTo>
                  <a:cubicBezTo>
                    <a:pt x="3185921" y="635833"/>
                    <a:pt x="3264256" y="590833"/>
                    <a:pt x="3315091" y="555000"/>
                  </a:cubicBezTo>
                  <a:cubicBezTo>
                    <a:pt x="3365926" y="519167"/>
                    <a:pt x="3400093" y="486667"/>
                    <a:pt x="3440094" y="450000"/>
                  </a:cubicBezTo>
                  <a:cubicBezTo>
                    <a:pt x="3480095" y="413333"/>
                    <a:pt x="3522596" y="374167"/>
                    <a:pt x="3555097" y="335000"/>
                  </a:cubicBezTo>
                  <a:cubicBezTo>
                    <a:pt x="3587598" y="295833"/>
                    <a:pt x="3617599" y="248333"/>
                    <a:pt x="3635099" y="215000"/>
                  </a:cubicBezTo>
                  <a:cubicBezTo>
                    <a:pt x="3652600" y="181667"/>
                    <a:pt x="3650933" y="170833"/>
                    <a:pt x="3660100" y="135000"/>
                  </a:cubicBezTo>
                  <a:cubicBezTo>
                    <a:pt x="3669267" y="99167"/>
                    <a:pt x="3690101" y="0"/>
                    <a:pt x="3690101" y="0"/>
                  </a:cubicBezTo>
                </a:path>
              </a:pathLst>
            </a:custGeom>
            <a:ln w="28575"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FF"/>
                </a:solidFill>
                <a:effectLst/>
                <a:latin typeface="Avenir Next Regular"/>
                <a:ea typeface="ヒラギノ角ゴ Pro W3" charset="0"/>
                <a:cs typeface="Avenir Next Regular"/>
              </a:endParaRPr>
            </a:p>
          </p:txBody>
        </p:sp>
        <p:sp>
          <p:nvSpPr>
            <p:cNvPr id="15" name="Freeform 14"/>
            <p:cNvSpPr/>
            <p:nvPr/>
          </p:nvSpPr>
          <p:spPr>
            <a:xfrm>
              <a:off x="1425301" y="4060000"/>
              <a:ext cx="3664838" cy="580900"/>
            </a:xfrm>
            <a:custGeom>
              <a:avLst/>
              <a:gdLst>
                <a:gd name="connsiteX0" fmla="*/ 0 w 3690101"/>
                <a:gd name="connsiteY0" fmla="*/ 1205000 h 1205000"/>
                <a:gd name="connsiteX1" fmla="*/ 315009 w 3690101"/>
                <a:gd name="connsiteY1" fmla="*/ 1190000 h 1205000"/>
                <a:gd name="connsiteX2" fmla="*/ 605017 w 3690101"/>
                <a:gd name="connsiteY2" fmla="*/ 1185000 h 1205000"/>
                <a:gd name="connsiteX3" fmla="*/ 965026 w 3690101"/>
                <a:gd name="connsiteY3" fmla="*/ 1165000 h 1205000"/>
                <a:gd name="connsiteX4" fmla="*/ 1275035 w 3690101"/>
                <a:gd name="connsiteY4" fmla="*/ 1135000 h 1205000"/>
                <a:gd name="connsiteX5" fmla="*/ 1520042 w 3690101"/>
                <a:gd name="connsiteY5" fmla="*/ 1105000 h 1205000"/>
                <a:gd name="connsiteX6" fmla="*/ 1780049 w 3690101"/>
                <a:gd name="connsiteY6" fmla="*/ 1075000 h 1205000"/>
                <a:gd name="connsiteX7" fmla="*/ 2030056 w 3690101"/>
                <a:gd name="connsiteY7" fmla="*/ 1020000 h 1205000"/>
                <a:gd name="connsiteX8" fmla="*/ 2235061 w 3690101"/>
                <a:gd name="connsiteY8" fmla="*/ 985000 h 1205000"/>
                <a:gd name="connsiteX9" fmla="*/ 2430067 w 3690101"/>
                <a:gd name="connsiteY9" fmla="*/ 935000 h 1205000"/>
                <a:gd name="connsiteX10" fmla="*/ 2645072 w 3690101"/>
                <a:gd name="connsiteY10" fmla="*/ 865000 h 1205000"/>
                <a:gd name="connsiteX11" fmla="*/ 2825077 w 3690101"/>
                <a:gd name="connsiteY11" fmla="*/ 805000 h 1205000"/>
                <a:gd name="connsiteX12" fmla="*/ 3010082 w 3690101"/>
                <a:gd name="connsiteY12" fmla="*/ 730000 h 1205000"/>
                <a:gd name="connsiteX13" fmla="*/ 3135086 w 3690101"/>
                <a:gd name="connsiteY13" fmla="*/ 665000 h 1205000"/>
                <a:gd name="connsiteX14" fmla="*/ 3315091 w 3690101"/>
                <a:gd name="connsiteY14" fmla="*/ 555000 h 1205000"/>
                <a:gd name="connsiteX15" fmla="*/ 3440094 w 3690101"/>
                <a:gd name="connsiteY15" fmla="*/ 450000 h 1205000"/>
                <a:gd name="connsiteX16" fmla="*/ 3555097 w 3690101"/>
                <a:gd name="connsiteY16" fmla="*/ 335000 h 1205000"/>
                <a:gd name="connsiteX17" fmla="*/ 3635099 w 3690101"/>
                <a:gd name="connsiteY17" fmla="*/ 215000 h 1205000"/>
                <a:gd name="connsiteX18" fmla="*/ 3660100 w 3690101"/>
                <a:gd name="connsiteY18" fmla="*/ 135000 h 1205000"/>
                <a:gd name="connsiteX19" fmla="*/ 3690101 w 3690101"/>
                <a:gd name="connsiteY19" fmla="*/ 0 h 12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90101" h="1205000">
                  <a:moveTo>
                    <a:pt x="0" y="1205000"/>
                  </a:moveTo>
                  <a:lnTo>
                    <a:pt x="315009" y="1190000"/>
                  </a:lnTo>
                  <a:cubicBezTo>
                    <a:pt x="415845" y="1186667"/>
                    <a:pt x="496681" y="1189167"/>
                    <a:pt x="605017" y="1185000"/>
                  </a:cubicBezTo>
                  <a:cubicBezTo>
                    <a:pt x="713353" y="1180833"/>
                    <a:pt x="853356" y="1173333"/>
                    <a:pt x="965026" y="1165000"/>
                  </a:cubicBezTo>
                  <a:cubicBezTo>
                    <a:pt x="1076696" y="1156667"/>
                    <a:pt x="1182532" y="1145000"/>
                    <a:pt x="1275035" y="1135000"/>
                  </a:cubicBezTo>
                  <a:cubicBezTo>
                    <a:pt x="1367538" y="1125000"/>
                    <a:pt x="1520042" y="1105000"/>
                    <a:pt x="1520042" y="1105000"/>
                  </a:cubicBezTo>
                  <a:cubicBezTo>
                    <a:pt x="1604211" y="1095000"/>
                    <a:pt x="1695047" y="1089167"/>
                    <a:pt x="1780049" y="1075000"/>
                  </a:cubicBezTo>
                  <a:cubicBezTo>
                    <a:pt x="1865051" y="1060833"/>
                    <a:pt x="1954221" y="1035000"/>
                    <a:pt x="2030056" y="1020000"/>
                  </a:cubicBezTo>
                  <a:cubicBezTo>
                    <a:pt x="2105891" y="1005000"/>
                    <a:pt x="2168393" y="999167"/>
                    <a:pt x="2235061" y="985000"/>
                  </a:cubicBezTo>
                  <a:cubicBezTo>
                    <a:pt x="2301729" y="970833"/>
                    <a:pt x="2361732" y="955000"/>
                    <a:pt x="2430067" y="935000"/>
                  </a:cubicBezTo>
                  <a:cubicBezTo>
                    <a:pt x="2498402" y="915000"/>
                    <a:pt x="2645072" y="865000"/>
                    <a:pt x="2645072" y="865000"/>
                  </a:cubicBezTo>
                  <a:cubicBezTo>
                    <a:pt x="2710907" y="843333"/>
                    <a:pt x="2764242" y="827500"/>
                    <a:pt x="2825077" y="805000"/>
                  </a:cubicBezTo>
                  <a:cubicBezTo>
                    <a:pt x="2885912" y="782500"/>
                    <a:pt x="2958414" y="753333"/>
                    <a:pt x="3010082" y="730000"/>
                  </a:cubicBezTo>
                  <a:cubicBezTo>
                    <a:pt x="3061750" y="706667"/>
                    <a:pt x="3084251" y="694167"/>
                    <a:pt x="3135086" y="665000"/>
                  </a:cubicBezTo>
                  <a:cubicBezTo>
                    <a:pt x="3185921" y="635833"/>
                    <a:pt x="3264256" y="590833"/>
                    <a:pt x="3315091" y="555000"/>
                  </a:cubicBezTo>
                  <a:cubicBezTo>
                    <a:pt x="3365926" y="519167"/>
                    <a:pt x="3400093" y="486667"/>
                    <a:pt x="3440094" y="450000"/>
                  </a:cubicBezTo>
                  <a:cubicBezTo>
                    <a:pt x="3480095" y="413333"/>
                    <a:pt x="3522596" y="374167"/>
                    <a:pt x="3555097" y="335000"/>
                  </a:cubicBezTo>
                  <a:cubicBezTo>
                    <a:pt x="3587598" y="295833"/>
                    <a:pt x="3617599" y="248333"/>
                    <a:pt x="3635099" y="215000"/>
                  </a:cubicBezTo>
                  <a:cubicBezTo>
                    <a:pt x="3652600" y="181667"/>
                    <a:pt x="3650933" y="170833"/>
                    <a:pt x="3660100" y="135000"/>
                  </a:cubicBezTo>
                  <a:cubicBezTo>
                    <a:pt x="3669267" y="99167"/>
                    <a:pt x="3690101" y="0"/>
                    <a:pt x="3690101" y="0"/>
                  </a:cubicBezTo>
                </a:path>
              </a:pathLst>
            </a:custGeom>
            <a:ln w="28575"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FF"/>
                </a:solidFill>
                <a:effectLst/>
                <a:latin typeface="Avenir Next Regular"/>
                <a:ea typeface="ヒラギノ角ゴ Pro W3" charset="0"/>
                <a:cs typeface="Avenir Next Regular"/>
              </a:endParaRPr>
            </a:p>
          </p:txBody>
        </p:sp>
        <p:sp>
          <p:nvSpPr>
            <p:cNvPr id="18" name="Freeform 17"/>
            <p:cNvSpPr/>
            <p:nvPr/>
          </p:nvSpPr>
          <p:spPr>
            <a:xfrm>
              <a:off x="5120140" y="690000"/>
              <a:ext cx="3261200" cy="2110000"/>
            </a:xfrm>
            <a:custGeom>
              <a:avLst/>
              <a:gdLst>
                <a:gd name="connsiteX0" fmla="*/ 0 w 3261200"/>
                <a:gd name="connsiteY0" fmla="*/ 2110000 h 2110000"/>
                <a:gd name="connsiteX1" fmla="*/ 255007 w 3261200"/>
                <a:gd name="connsiteY1" fmla="*/ 2100000 h 2110000"/>
                <a:gd name="connsiteX2" fmla="*/ 495014 w 3261200"/>
                <a:gd name="connsiteY2" fmla="*/ 2085000 h 2110000"/>
                <a:gd name="connsiteX3" fmla="*/ 775021 w 3261200"/>
                <a:gd name="connsiteY3" fmla="*/ 2070000 h 2110000"/>
                <a:gd name="connsiteX4" fmla="*/ 1020028 w 3261200"/>
                <a:gd name="connsiteY4" fmla="*/ 2050000 h 2110000"/>
                <a:gd name="connsiteX5" fmla="*/ 1265035 w 3261200"/>
                <a:gd name="connsiteY5" fmla="*/ 2025000 h 2110000"/>
                <a:gd name="connsiteX6" fmla="*/ 1515041 w 3261200"/>
                <a:gd name="connsiteY6" fmla="*/ 2000000 h 2110000"/>
                <a:gd name="connsiteX7" fmla="*/ 1720047 w 3261200"/>
                <a:gd name="connsiteY7" fmla="*/ 1970000 h 2110000"/>
                <a:gd name="connsiteX8" fmla="*/ 1965054 w 3261200"/>
                <a:gd name="connsiteY8" fmla="*/ 1925000 h 2110000"/>
                <a:gd name="connsiteX9" fmla="*/ 2105058 w 3261200"/>
                <a:gd name="connsiteY9" fmla="*/ 1890000 h 2110000"/>
                <a:gd name="connsiteX10" fmla="*/ 2315063 w 3261200"/>
                <a:gd name="connsiteY10" fmla="*/ 1835000 h 2110000"/>
                <a:gd name="connsiteX11" fmla="*/ 2470068 w 3261200"/>
                <a:gd name="connsiteY11" fmla="*/ 1775000 h 2110000"/>
                <a:gd name="connsiteX12" fmla="*/ 2615071 w 3261200"/>
                <a:gd name="connsiteY12" fmla="*/ 1695000 h 2110000"/>
                <a:gd name="connsiteX13" fmla="*/ 2745075 w 3261200"/>
                <a:gd name="connsiteY13" fmla="*/ 1610000 h 2110000"/>
                <a:gd name="connsiteX14" fmla="*/ 2865078 w 3261200"/>
                <a:gd name="connsiteY14" fmla="*/ 1510000 h 2110000"/>
                <a:gd name="connsiteX15" fmla="*/ 2940080 w 3261200"/>
                <a:gd name="connsiteY15" fmla="*/ 1405000 h 2110000"/>
                <a:gd name="connsiteX16" fmla="*/ 3040083 w 3261200"/>
                <a:gd name="connsiteY16" fmla="*/ 1235000 h 2110000"/>
                <a:gd name="connsiteX17" fmla="*/ 3095085 w 3261200"/>
                <a:gd name="connsiteY17" fmla="*/ 1085000 h 2110000"/>
                <a:gd name="connsiteX18" fmla="*/ 3165087 w 3261200"/>
                <a:gd name="connsiteY18" fmla="*/ 885000 h 2110000"/>
                <a:gd name="connsiteX19" fmla="*/ 3195087 w 3261200"/>
                <a:gd name="connsiteY19" fmla="*/ 710000 h 2110000"/>
                <a:gd name="connsiteX20" fmla="*/ 3225088 w 3261200"/>
                <a:gd name="connsiteY20" fmla="*/ 515000 h 2110000"/>
                <a:gd name="connsiteX21" fmla="*/ 3235088 w 3261200"/>
                <a:gd name="connsiteY21" fmla="*/ 310000 h 2110000"/>
                <a:gd name="connsiteX22" fmla="*/ 3245089 w 3261200"/>
                <a:gd name="connsiteY22" fmla="*/ 170000 h 2110000"/>
                <a:gd name="connsiteX23" fmla="*/ 3260089 w 3261200"/>
                <a:gd name="connsiteY23" fmla="*/ 45000 h 2110000"/>
                <a:gd name="connsiteX24" fmla="*/ 3260089 w 3261200"/>
                <a:gd name="connsiteY24" fmla="*/ 0 h 21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61200" h="2110000">
                  <a:moveTo>
                    <a:pt x="0" y="2110000"/>
                  </a:moveTo>
                  <a:lnTo>
                    <a:pt x="255007" y="2100000"/>
                  </a:lnTo>
                  <a:cubicBezTo>
                    <a:pt x="337509" y="2095833"/>
                    <a:pt x="495014" y="2085000"/>
                    <a:pt x="495014" y="2085000"/>
                  </a:cubicBezTo>
                  <a:lnTo>
                    <a:pt x="775021" y="2070000"/>
                  </a:lnTo>
                  <a:cubicBezTo>
                    <a:pt x="862523" y="2064167"/>
                    <a:pt x="938359" y="2057500"/>
                    <a:pt x="1020028" y="2050000"/>
                  </a:cubicBezTo>
                  <a:cubicBezTo>
                    <a:pt x="1101697" y="2042500"/>
                    <a:pt x="1265035" y="2025000"/>
                    <a:pt x="1265035" y="2025000"/>
                  </a:cubicBezTo>
                  <a:lnTo>
                    <a:pt x="1515041" y="2000000"/>
                  </a:lnTo>
                  <a:cubicBezTo>
                    <a:pt x="1590876" y="1990833"/>
                    <a:pt x="1645045" y="1982500"/>
                    <a:pt x="1720047" y="1970000"/>
                  </a:cubicBezTo>
                  <a:cubicBezTo>
                    <a:pt x="1795049" y="1957500"/>
                    <a:pt x="1900886" y="1938333"/>
                    <a:pt x="1965054" y="1925000"/>
                  </a:cubicBezTo>
                  <a:cubicBezTo>
                    <a:pt x="2029223" y="1911667"/>
                    <a:pt x="2105058" y="1890000"/>
                    <a:pt x="2105058" y="1890000"/>
                  </a:cubicBezTo>
                  <a:cubicBezTo>
                    <a:pt x="2163393" y="1875000"/>
                    <a:pt x="2254228" y="1854167"/>
                    <a:pt x="2315063" y="1835000"/>
                  </a:cubicBezTo>
                  <a:cubicBezTo>
                    <a:pt x="2375898" y="1815833"/>
                    <a:pt x="2420067" y="1798333"/>
                    <a:pt x="2470068" y="1775000"/>
                  </a:cubicBezTo>
                  <a:cubicBezTo>
                    <a:pt x="2520069" y="1751667"/>
                    <a:pt x="2569237" y="1722500"/>
                    <a:pt x="2615071" y="1695000"/>
                  </a:cubicBezTo>
                  <a:cubicBezTo>
                    <a:pt x="2660905" y="1667500"/>
                    <a:pt x="2703407" y="1640833"/>
                    <a:pt x="2745075" y="1610000"/>
                  </a:cubicBezTo>
                  <a:cubicBezTo>
                    <a:pt x="2786743" y="1579167"/>
                    <a:pt x="2832577" y="1544167"/>
                    <a:pt x="2865078" y="1510000"/>
                  </a:cubicBezTo>
                  <a:cubicBezTo>
                    <a:pt x="2897579" y="1475833"/>
                    <a:pt x="2910913" y="1450833"/>
                    <a:pt x="2940080" y="1405000"/>
                  </a:cubicBezTo>
                  <a:cubicBezTo>
                    <a:pt x="2969247" y="1359167"/>
                    <a:pt x="3014249" y="1288333"/>
                    <a:pt x="3040083" y="1235000"/>
                  </a:cubicBezTo>
                  <a:cubicBezTo>
                    <a:pt x="3065917" y="1181667"/>
                    <a:pt x="3074251" y="1143333"/>
                    <a:pt x="3095085" y="1085000"/>
                  </a:cubicBezTo>
                  <a:cubicBezTo>
                    <a:pt x="3115919" y="1026667"/>
                    <a:pt x="3148420" y="947500"/>
                    <a:pt x="3165087" y="885000"/>
                  </a:cubicBezTo>
                  <a:cubicBezTo>
                    <a:pt x="3181754" y="822500"/>
                    <a:pt x="3185087" y="771667"/>
                    <a:pt x="3195087" y="710000"/>
                  </a:cubicBezTo>
                  <a:cubicBezTo>
                    <a:pt x="3205087" y="648333"/>
                    <a:pt x="3218421" y="581667"/>
                    <a:pt x="3225088" y="515000"/>
                  </a:cubicBezTo>
                  <a:cubicBezTo>
                    <a:pt x="3231755" y="448333"/>
                    <a:pt x="3231754" y="367500"/>
                    <a:pt x="3235088" y="310000"/>
                  </a:cubicBezTo>
                  <a:cubicBezTo>
                    <a:pt x="3238422" y="252500"/>
                    <a:pt x="3240922" y="214167"/>
                    <a:pt x="3245089" y="170000"/>
                  </a:cubicBezTo>
                  <a:cubicBezTo>
                    <a:pt x="3249256" y="125833"/>
                    <a:pt x="3257589" y="73333"/>
                    <a:pt x="3260089" y="45000"/>
                  </a:cubicBezTo>
                  <a:cubicBezTo>
                    <a:pt x="3262589" y="16667"/>
                    <a:pt x="3260089" y="0"/>
                    <a:pt x="3260089" y="0"/>
                  </a:cubicBezTo>
                </a:path>
              </a:pathLst>
            </a:custGeom>
            <a:ln w="28575" cmpd="sng">
              <a:solidFill>
                <a:srgbClr val="0000FF"/>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FF"/>
                </a:solidFill>
                <a:effectLst/>
                <a:latin typeface="Avenir Next Regular"/>
                <a:ea typeface="ヒラギノ角ゴ Pro W3" charset="0"/>
                <a:cs typeface="Avenir Next Regular"/>
              </a:endParaRPr>
            </a:p>
          </p:txBody>
        </p:sp>
        <p:cxnSp>
          <p:nvCxnSpPr>
            <p:cNvPr id="20" name="Straight Arrow Connector 19"/>
            <p:cNvCxnSpPr/>
            <p:nvPr/>
          </p:nvCxnSpPr>
          <p:spPr bwMode="auto">
            <a:xfrm>
              <a:off x="2545070" y="2030000"/>
              <a:ext cx="860023" cy="1775000"/>
            </a:xfrm>
            <a:prstGeom prst="straightConnector1">
              <a:avLst/>
            </a:prstGeom>
            <a:solidFill>
              <a:schemeClr val="accent1"/>
            </a:solidFill>
            <a:ln w="57150" cap="flat" cmpd="sng" algn="ctr">
              <a:solidFill>
                <a:srgbClr val="FF0000"/>
              </a:solidFill>
              <a:prstDash val="solid"/>
              <a:round/>
              <a:headEnd type="none" w="med" len="med"/>
              <a:tailEnd type="triangle" w="med"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a:off x="4355119" y="2555000"/>
              <a:ext cx="485013" cy="1635000"/>
            </a:xfrm>
            <a:prstGeom prst="straightConnector1">
              <a:avLst/>
            </a:prstGeom>
            <a:solidFill>
              <a:schemeClr val="accent1"/>
            </a:solidFill>
            <a:ln w="57150" cap="flat" cmpd="sng" algn="ctr">
              <a:solidFill>
                <a:srgbClr val="0000FF"/>
              </a:solidFill>
              <a:prstDash val="solid"/>
              <a:round/>
              <a:headEnd type="none" w="med" len="med"/>
              <a:tailEnd type="triangle" w="med"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2030187" y="1598384"/>
              <a:ext cx="858071" cy="461665"/>
            </a:xfrm>
            <a:prstGeom prst="rect">
              <a:avLst/>
            </a:prstGeom>
            <a:noFill/>
          </p:spPr>
          <p:txBody>
            <a:bodyPr wrap="none" rtlCol="0">
              <a:spAutoFit/>
            </a:bodyPr>
            <a:lstStyle/>
            <a:p>
              <a:r>
                <a:rPr lang="en-US" sz="2400" dirty="0" smtClean="0">
                  <a:solidFill>
                    <a:srgbClr val="FF0000"/>
                  </a:solidFill>
                  <a:latin typeface="Avenir Next Regular"/>
                  <a:cs typeface="Avenir Next Regular"/>
                </a:rPr>
                <a:t>Total</a:t>
              </a:r>
            </a:p>
          </p:txBody>
        </p:sp>
        <p:sp>
          <p:nvSpPr>
            <p:cNvPr id="25" name="TextBox 24"/>
            <p:cNvSpPr txBox="1"/>
            <p:nvPr/>
          </p:nvSpPr>
          <p:spPr>
            <a:xfrm>
              <a:off x="3350490" y="2153558"/>
              <a:ext cx="1820779" cy="400110"/>
            </a:xfrm>
            <a:prstGeom prst="rect">
              <a:avLst/>
            </a:prstGeom>
            <a:noFill/>
          </p:spPr>
          <p:txBody>
            <a:bodyPr wrap="none" rtlCol="0">
              <a:spAutoFit/>
            </a:bodyPr>
            <a:lstStyle/>
            <a:p>
              <a:pPr algn="ctr">
                <a:lnSpc>
                  <a:spcPct val="80000"/>
                </a:lnSpc>
              </a:pPr>
              <a:r>
                <a:rPr lang="en-US" sz="2400" dirty="0" smtClean="0">
                  <a:solidFill>
                    <a:srgbClr val="0000FF"/>
                  </a:solidFill>
                  <a:latin typeface="Avenir Next Regular"/>
                  <a:cs typeface="Avenir Next Regular"/>
                </a:rPr>
                <a:t>Contiguous</a:t>
              </a:r>
            </a:p>
          </p:txBody>
        </p:sp>
        <p:sp>
          <p:nvSpPr>
            <p:cNvPr id="26" name="TextBox 25"/>
            <p:cNvSpPr txBox="1"/>
            <p:nvPr/>
          </p:nvSpPr>
          <p:spPr>
            <a:xfrm>
              <a:off x="1253481" y="4617131"/>
              <a:ext cx="363172" cy="461665"/>
            </a:xfrm>
            <a:prstGeom prst="rect">
              <a:avLst/>
            </a:prstGeom>
            <a:noFill/>
          </p:spPr>
          <p:txBody>
            <a:bodyPr wrap="none" rtlCol="0">
              <a:spAutoFit/>
            </a:bodyPr>
            <a:lstStyle/>
            <a:p>
              <a:r>
                <a:rPr lang="en-US" sz="2400" dirty="0" smtClean="0">
                  <a:latin typeface="Avenir Next Regular"/>
                  <a:cs typeface="Avenir Next Regular"/>
                </a:rPr>
                <a:t>0</a:t>
              </a:r>
            </a:p>
          </p:txBody>
        </p:sp>
        <p:sp>
          <p:nvSpPr>
            <p:cNvPr id="27" name="TextBox 26"/>
            <p:cNvSpPr txBox="1"/>
            <p:nvPr/>
          </p:nvSpPr>
          <p:spPr>
            <a:xfrm>
              <a:off x="2761342" y="4638902"/>
              <a:ext cx="541678" cy="461665"/>
            </a:xfrm>
            <a:prstGeom prst="rect">
              <a:avLst/>
            </a:prstGeom>
            <a:noFill/>
          </p:spPr>
          <p:txBody>
            <a:bodyPr wrap="none" rtlCol="0">
              <a:spAutoFit/>
            </a:bodyPr>
            <a:lstStyle/>
            <a:p>
              <a:r>
                <a:rPr lang="en-US" sz="2400" dirty="0" smtClean="0">
                  <a:latin typeface="Avenir Next Regular"/>
                  <a:cs typeface="Avenir Next Regular"/>
                </a:rPr>
                <a:t>20</a:t>
              </a:r>
            </a:p>
          </p:txBody>
        </p:sp>
        <p:sp>
          <p:nvSpPr>
            <p:cNvPr id="28" name="TextBox 27"/>
            <p:cNvSpPr txBox="1"/>
            <p:nvPr/>
          </p:nvSpPr>
          <p:spPr>
            <a:xfrm>
              <a:off x="4419600" y="4611688"/>
              <a:ext cx="541678" cy="461665"/>
            </a:xfrm>
            <a:prstGeom prst="rect">
              <a:avLst/>
            </a:prstGeom>
            <a:noFill/>
          </p:spPr>
          <p:txBody>
            <a:bodyPr wrap="none" rtlCol="0">
              <a:spAutoFit/>
            </a:bodyPr>
            <a:lstStyle/>
            <a:p>
              <a:r>
                <a:rPr lang="en-US" sz="2400" dirty="0">
                  <a:latin typeface="Avenir Next Regular"/>
                  <a:cs typeface="Avenir Next Regular"/>
                </a:rPr>
                <a:t>4</a:t>
              </a:r>
              <a:r>
                <a:rPr lang="en-US" sz="2400" dirty="0" smtClean="0">
                  <a:latin typeface="Avenir Next Regular"/>
                  <a:cs typeface="Avenir Next Regular"/>
                </a:rPr>
                <a:t>0</a:t>
              </a:r>
            </a:p>
          </p:txBody>
        </p:sp>
        <p:sp>
          <p:nvSpPr>
            <p:cNvPr id="29" name="TextBox 28"/>
            <p:cNvSpPr txBox="1"/>
            <p:nvPr/>
          </p:nvSpPr>
          <p:spPr>
            <a:xfrm>
              <a:off x="6047013" y="4626202"/>
              <a:ext cx="541678" cy="461665"/>
            </a:xfrm>
            <a:prstGeom prst="rect">
              <a:avLst/>
            </a:prstGeom>
            <a:noFill/>
          </p:spPr>
          <p:txBody>
            <a:bodyPr wrap="none" rtlCol="0">
              <a:spAutoFit/>
            </a:bodyPr>
            <a:lstStyle/>
            <a:p>
              <a:r>
                <a:rPr lang="en-US" sz="2400" dirty="0" smtClean="0">
                  <a:latin typeface="Avenir Next Regular"/>
                  <a:cs typeface="Avenir Next Regular"/>
                </a:rPr>
                <a:t>60</a:t>
              </a:r>
            </a:p>
          </p:txBody>
        </p:sp>
        <p:sp>
          <p:nvSpPr>
            <p:cNvPr id="30" name="TextBox 29"/>
            <p:cNvSpPr txBox="1"/>
            <p:nvPr/>
          </p:nvSpPr>
          <p:spPr>
            <a:xfrm>
              <a:off x="7696200" y="4611688"/>
              <a:ext cx="541678" cy="461665"/>
            </a:xfrm>
            <a:prstGeom prst="rect">
              <a:avLst/>
            </a:prstGeom>
            <a:noFill/>
          </p:spPr>
          <p:txBody>
            <a:bodyPr wrap="none" rtlCol="0">
              <a:spAutoFit/>
            </a:bodyPr>
            <a:lstStyle/>
            <a:p>
              <a:r>
                <a:rPr lang="en-US" sz="2400" dirty="0">
                  <a:latin typeface="Avenir Next Regular"/>
                  <a:cs typeface="Avenir Next Regular"/>
                </a:rPr>
                <a:t>8</a:t>
              </a:r>
              <a:r>
                <a:rPr lang="en-US" sz="2400" dirty="0" smtClean="0">
                  <a:latin typeface="Avenir Next Regular"/>
                  <a:cs typeface="Avenir Next Regular"/>
                </a:rPr>
                <a:t>0</a:t>
              </a:r>
            </a:p>
          </p:txBody>
        </p:sp>
        <p:sp>
          <p:nvSpPr>
            <p:cNvPr id="31" name="TextBox 30"/>
            <p:cNvSpPr txBox="1"/>
            <p:nvPr/>
          </p:nvSpPr>
          <p:spPr>
            <a:xfrm>
              <a:off x="2895600" y="4986635"/>
              <a:ext cx="4238992" cy="461665"/>
            </a:xfrm>
            <a:prstGeom prst="rect">
              <a:avLst/>
            </a:prstGeom>
            <a:noFill/>
          </p:spPr>
          <p:txBody>
            <a:bodyPr wrap="none" rtlCol="0">
              <a:spAutoFit/>
            </a:bodyPr>
            <a:lstStyle/>
            <a:p>
              <a:r>
                <a:rPr lang="en-US" sz="2400" dirty="0" smtClean="0">
                  <a:latin typeface="Avenir Next Regular"/>
                  <a:cs typeface="Avenir Next Regular"/>
                </a:rPr>
                <a:t>| </a:t>
              </a:r>
              <a:r>
                <a:rPr lang="en-US" sz="1000" dirty="0" smtClean="0">
                  <a:latin typeface="Avenir Next Regular"/>
                  <a:cs typeface="Avenir Next Regular"/>
                </a:rPr>
                <a:t> </a:t>
              </a:r>
              <a:r>
                <a:rPr lang="en-US" sz="2400" dirty="0" smtClean="0">
                  <a:latin typeface="Avenir Next Regular"/>
                  <a:cs typeface="Avenir Next Regular"/>
                </a:rPr>
                <a:t>Ecliptic Latitude |  (degrees)</a:t>
              </a:r>
            </a:p>
          </p:txBody>
        </p:sp>
        <p:sp>
          <p:nvSpPr>
            <p:cNvPr id="32" name="TextBox 31"/>
            <p:cNvSpPr txBox="1"/>
            <p:nvPr/>
          </p:nvSpPr>
          <p:spPr>
            <a:xfrm>
              <a:off x="884375" y="4398997"/>
              <a:ext cx="541678" cy="461665"/>
            </a:xfrm>
            <a:prstGeom prst="rect">
              <a:avLst/>
            </a:prstGeom>
            <a:noFill/>
          </p:spPr>
          <p:txBody>
            <a:bodyPr wrap="none" rtlCol="0">
              <a:spAutoFit/>
            </a:bodyPr>
            <a:lstStyle/>
            <a:p>
              <a:r>
                <a:rPr lang="en-US" sz="2400" dirty="0" smtClean="0">
                  <a:latin typeface="Avenir Next Regular"/>
                  <a:cs typeface="Avenir Next Regular"/>
                </a:rPr>
                <a:t>50</a:t>
              </a:r>
            </a:p>
          </p:txBody>
        </p:sp>
        <p:sp>
          <p:nvSpPr>
            <p:cNvPr id="33" name="TextBox 32"/>
            <p:cNvSpPr txBox="1"/>
            <p:nvPr/>
          </p:nvSpPr>
          <p:spPr>
            <a:xfrm>
              <a:off x="713251" y="3771900"/>
              <a:ext cx="720185" cy="461665"/>
            </a:xfrm>
            <a:prstGeom prst="rect">
              <a:avLst/>
            </a:prstGeom>
            <a:noFill/>
          </p:spPr>
          <p:txBody>
            <a:bodyPr wrap="none" rtlCol="0">
              <a:spAutoFit/>
            </a:bodyPr>
            <a:lstStyle/>
            <a:p>
              <a:r>
                <a:rPr lang="en-US" sz="2400" dirty="0" smtClean="0">
                  <a:latin typeface="Avenir Next Regular"/>
                  <a:cs typeface="Avenir Next Regular"/>
                </a:rPr>
                <a:t>100</a:t>
              </a:r>
            </a:p>
          </p:txBody>
        </p:sp>
        <p:sp>
          <p:nvSpPr>
            <p:cNvPr id="34" name="TextBox 33"/>
            <p:cNvSpPr txBox="1"/>
            <p:nvPr/>
          </p:nvSpPr>
          <p:spPr>
            <a:xfrm>
              <a:off x="713251" y="3135087"/>
              <a:ext cx="720185" cy="461665"/>
            </a:xfrm>
            <a:prstGeom prst="rect">
              <a:avLst/>
            </a:prstGeom>
            <a:noFill/>
          </p:spPr>
          <p:txBody>
            <a:bodyPr wrap="none" rtlCol="0">
              <a:spAutoFit/>
            </a:bodyPr>
            <a:lstStyle/>
            <a:p>
              <a:r>
                <a:rPr lang="en-US" sz="2400" dirty="0" smtClean="0">
                  <a:latin typeface="Avenir Next Regular"/>
                  <a:cs typeface="Avenir Next Regular"/>
                </a:rPr>
                <a:t>150</a:t>
              </a:r>
            </a:p>
          </p:txBody>
        </p:sp>
        <p:sp>
          <p:nvSpPr>
            <p:cNvPr id="35" name="TextBox 34"/>
            <p:cNvSpPr txBox="1"/>
            <p:nvPr/>
          </p:nvSpPr>
          <p:spPr>
            <a:xfrm>
              <a:off x="731155" y="2516416"/>
              <a:ext cx="720185" cy="461665"/>
            </a:xfrm>
            <a:prstGeom prst="rect">
              <a:avLst/>
            </a:prstGeom>
            <a:noFill/>
          </p:spPr>
          <p:txBody>
            <a:bodyPr wrap="none" rtlCol="0">
              <a:spAutoFit/>
            </a:bodyPr>
            <a:lstStyle/>
            <a:p>
              <a:r>
                <a:rPr lang="en-US" sz="2400" dirty="0" smtClean="0">
                  <a:latin typeface="Avenir Next Regular"/>
                  <a:cs typeface="Avenir Next Regular"/>
                </a:rPr>
                <a:t>200</a:t>
              </a:r>
            </a:p>
          </p:txBody>
        </p:sp>
        <p:sp>
          <p:nvSpPr>
            <p:cNvPr id="37" name="TextBox 36"/>
            <p:cNvSpPr txBox="1"/>
            <p:nvPr/>
          </p:nvSpPr>
          <p:spPr>
            <a:xfrm>
              <a:off x="713251" y="1885042"/>
              <a:ext cx="720185" cy="461665"/>
            </a:xfrm>
            <a:prstGeom prst="rect">
              <a:avLst/>
            </a:prstGeom>
            <a:noFill/>
          </p:spPr>
          <p:txBody>
            <a:bodyPr wrap="none" rtlCol="0">
              <a:spAutoFit/>
            </a:bodyPr>
            <a:lstStyle/>
            <a:p>
              <a:r>
                <a:rPr lang="en-US" sz="2400" dirty="0" smtClean="0">
                  <a:latin typeface="Avenir Next Regular"/>
                  <a:cs typeface="Avenir Next Regular"/>
                </a:rPr>
                <a:t>250</a:t>
              </a:r>
            </a:p>
          </p:txBody>
        </p:sp>
        <p:sp>
          <p:nvSpPr>
            <p:cNvPr id="38" name="TextBox 37"/>
            <p:cNvSpPr txBox="1"/>
            <p:nvPr/>
          </p:nvSpPr>
          <p:spPr>
            <a:xfrm>
              <a:off x="735022" y="1257300"/>
              <a:ext cx="720185" cy="461665"/>
            </a:xfrm>
            <a:prstGeom prst="rect">
              <a:avLst/>
            </a:prstGeom>
            <a:noFill/>
          </p:spPr>
          <p:txBody>
            <a:bodyPr wrap="none" rtlCol="0">
              <a:spAutoFit/>
            </a:bodyPr>
            <a:lstStyle/>
            <a:p>
              <a:r>
                <a:rPr lang="en-US" sz="2400" dirty="0">
                  <a:latin typeface="Avenir Next Regular"/>
                  <a:cs typeface="Avenir Next Regular"/>
                </a:rPr>
                <a:t>3</a:t>
              </a:r>
              <a:r>
                <a:rPr lang="en-US" sz="2400" dirty="0" smtClean="0">
                  <a:latin typeface="Avenir Next Regular"/>
                  <a:cs typeface="Avenir Next Regular"/>
                </a:rPr>
                <a:t>00</a:t>
              </a:r>
            </a:p>
          </p:txBody>
        </p:sp>
        <p:sp>
          <p:nvSpPr>
            <p:cNvPr id="39" name="TextBox 38"/>
            <p:cNvSpPr txBox="1"/>
            <p:nvPr/>
          </p:nvSpPr>
          <p:spPr>
            <a:xfrm>
              <a:off x="722322" y="620487"/>
              <a:ext cx="720185" cy="461665"/>
            </a:xfrm>
            <a:prstGeom prst="rect">
              <a:avLst/>
            </a:prstGeom>
            <a:noFill/>
          </p:spPr>
          <p:txBody>
            <a:bodyPr wrap="none" rtlCol="0">
              <a:spAutoFit/>
            </a:bodyPr>
            <a:lstStyle/>
            <a:p>
              <a:r>
                <a:rPr lang="en-US" sz="2400" dirty="0" smtClean="0">
                  <a:latin typeface="Avenir Next Regular"/>
                  <a:cs typeface="Avenir Next Regular"/>
                </a:rPr>
                <a:t>350</a:t>
              </a:r>
            </a:p>
          </p:txBody>
        </p:sp>
        <p:sp>
          <p:nvSpPr>
            <p:cNvPr id="41" name="TextBox 40"/>
            <p:cNvSpPr txBox="1"/>
            <p:nvPr/>
          </p:nvSpPr>
          <p:spPr>
            <a:xfrm rot="16200000">
              <a:off x="-1537267" y="2530628"/>
              <a:ext cx="3993401" cy="461665"/>
            </a:xfrm>
            <a:prstGeom prst="rect">
              <a:avLst/>
            </a:prstGeom>
            <a:noFill/>
          </p:spPr>
          <p:txBody>
            <a:bodyPr wrap="none" rtlCol="0">
              <a:spAutoFit/>
            </a:bodyPr>
            <a:lstStyle/>
            <a:p>
              <a:r>
                <a:rPr lang="en-US" sz="2400" dirty="0" smtClean="0">
                  <a:latin typeface="Avenir Next Regular"/>
                  <a:cs typeface="Avenir Next Regular"/>
                </a:rPr>
                <a:t>Target Visibility  (days/year)</a:t>
              </a:r>
            </a:p>
          </p:txBody>
        </p:sp>
      </p:grpSp>
      <p:cxnSp>
        <p:nvCxnSpPr>
          <p:cNvPr id="44" name="Straight Connector 43"/>
          <p:cNvCxnSpPr/>
          <p:nvPr/>
        </p:nvCxnSpPr>
        <p:spPr bwMode="auto">
          <a:xfrm flipH="1">
            <a:off x="8369302" y="825500"/>
            <a:ext cx="409575" cy="1813"/>
          </a:xfrm>
          <a:prstGeom prst="line">
            <a:avLst/>
          </a:prstGeom>
          <a:solidFill>
            <a:schemeClr val="accent1"/>
          </a:solidFill>
          <a:ln w="381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p:cNvCxnSpPr>
            <a:stCxn id="15" idx="19"/>
          </p:cNvCxnSpPr>
          <p:nvPr/>
        </p:nvCxnSpPr>
        <p:spPr bwMode="auto">
          <a:xfrm flipV="1">
            <a:off x="5090139" y="2936876"/>
            <a:ext cx="18436" cy="1275524"/>
          </a:xfrm>
          <a:prstGeom prst="line">
            <a:avLst/>
          </a:prstGeom>
          <a:solidFill>
            <a:schemeClr val="accent1"/>
          </a:solidFill>
          <a:ln w="381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4" name="TextBox 53"/>
          <p:cNvSpPr txBox="1"/>
          <p:nvPr/>
        </p:nvSpPr>
        <p:spPr>
          <a:xfrm rot="5400000">
            <a:off x="8203274" y="2398195"/>
            <a:ext cx="774047" cy="461665"/>
          </a:xfrm>
          <a:prstGeom prst="rect">
            <a:avLst/>
          </a:prstGeom>
          <a:noFill/>
        </p:spPr>
        <p:txBody>
          <a:bodyPr wrap="none" rtlCol="0">
            <a:spAutoFit/>
          </a:bodyPr>
          <a:lstStyle/>
          <a:p>
            <a:r>
              <a:rPr lang="en-US" sz="2400" dirty="0" smtClean="0">
                <a:latin typeface="Avenir Next Regular"/>
                <a:cs typeface="Avenir Next Regular"/>
              </a:rPr>
              <a:t>CVZ</a:t>
            </a:r>
          </a:p>
        </p:txBody>
      </p:sp>
      <p:cxnSp>
        <p:nvCxnSpPr>
          <p:cNvPr id="56" name="Straight Connector 55"/>
          <p:cNvCxnSpPr/>
          <p:nvPr/>
        </p:nvCxnSpPr>
        <p:spPr bwMode="auto">
          <a:xfrm>
            <a:off x="8382000" y="800100"/>
            <a:ext cx="0" cy="3962400"/>
          </a:xfrm>
          <a:prstGeom prst="line">
            <a:avLst/>
          </a:prstGeom>
          <a:solidFill>
            <a:schemeClr val="accent1"/>
          </a:solidFill>
          <a:ln w="28575" cap="flat" cmpd="sng" algn="ctr">
            <a:solidFill>
              <a:schemeClr val="tx1"/>
            </a:solidFill>
            <a:prstDash val="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useBgFill="1">
        <p:nvSpPr>
          <p:cNvPr id="57" name="TextBox 56"/>
          <p:cNvSpPr txBox="1"/>
          <p:nvPr/>
        </p:nvSpPr>
        <p:spPr>
          <a:xfrm>
            <a:off x="4904904" y="1235591"/>
            <a:ext cx="2967479" cy="830997"/>
          </a:xfrm>
          <a:prstGeom prst="rect">
            <a:avLst/>
          </a:prstGeom>
        </p:spPr>
        <p:txBody>
          <a:bodyPr wrap="none" rtlCol="0">
            <a:spAutoFit/>
          </a:bodyPr>
          <a:lstStyle/>
          <a:p>
            <a:pPr algn="ctr"/>
            <a:r>
              <a:rPr lang="en-US" sz="2400" dirty="0" smtClean="0">
                <a:latin typeface="Avenir Next Regular"/>
                <a:cs typeface="Avenir Next Regular"/>
              </a:rPr>
              <a:t>APT reports specific</a:t>
            </a:r>
          </a:p>
          <a:p>
            <a:pPr algn="ctr"/>
            <a:r>
              <a:rPr lang="en-US" sz="2400" dirty="0" smtClean="0">
                <a:latin typeface="Avenir Next Regular"/>
                <a:cs typeface="Avenir Next Regular"/>
              </a:rPr>
              <a:t>visibility windows</a:t>
            </a:r>
          </a:p>
        </p:txBody>
      </p:sp>
    </p:spTree>
    <p:extLst>
      <p:ext uri="{BB962C8B-B14F-4D97-AF65-F5344CB8AC3E}">
        <p14:creationId xmlns:p14="http://schemas.microsoft.com/office/powerpoint/2010/main" val="437169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rot="16200000">
            <a:off x="-2491198" y="2615176"/>
            <a:ext cx="5676900" cy="508000"/>
          </a:xfrm>
        </p:spPr>
        <p:txBody>
          <a:bodyPr/>
          <a:lstStyle/>
          <a:p>
            <a:pPr algn="ctr"/>
            <a:r>
              <a:rPr lang="en-US" sz="3200" dirty="0" smtClean="0"/>
              <a:t>Four JWST science themes</a:t>
            </a:r>
            <a:endParaRPr lang="en-US" sz="3200" dirty="0"/>
          </a:p>
        </p:txBody>
      </p:sp>
      <p:pic>
        <p:nvPicPr>
          <p:cNvPr id="4" name="Picture 3" descr="HUDF_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538" y="-10863"/>
            <a:ext cx="3786232"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hemice.jpg"/>
          <p:cNvPicPr>
            <a:picLocks noChangeAspect="1"/>
          </p:cNvPicPr>
          <p:nvPr/>
        </p:nvPicPr>
        <p:blipFill>
          <a:blip r:embed="rId4">
            <a:extLst>
              <a:ext uri="{28A0092B-C50C-407E-A947-70E740481C1C}">
                <a14:useLocalDpi xmlns:a14="http://schemas.microsoft.com/office/drawing/2010/main" val="0"/>
              </a:ext>
            </a:extLst>
          </a:blip>
          <a:srcRect l="10387" r="16391"/>
          <a:stretch>
            <a:fillRect/>
          </a:stretch>
        </p:blipFill>
        <p:spPr bwMode="auto">
          <a:xfrm>
            <a:off x="4631292" y="-18858"/>
            <a:ext cx="3786232"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sc2004-08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388" y="2895320"/>
            <a:ext cx="3779520"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omalhaut_atc_bi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44" y="2888847"/>
            <a:ext cx="3779519"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38096"/>
            <a:ext cx="2667000" cy="1015663"/>
          </a:xfrm>
          <a:prstGeom prst="rect">
            <a:avLst/>
          </a:prstGeom>
          <a:noFill/>
        </p:spPr>
        <p:txBody>
          <a:bodyPr wrap="square" rtlCol="0">
            <a:spAutoFit/>
          </a:bodyPr>
          <a:lstStyle/>
          <a:p>
            <a:r>
              <a:rPr lang="en-US" sz="2000" dirty="0" smtClean="0">
                <a:solidFill>
                  <a:schemeClr val="bg1"/>
                </a:solidFill>
                <a:latin typeface="Avenir Book"/>
                <a:cs typeface="Avenir Book"/>
              </a:rPr>
              <a:t>End of the dark ages: First light and </a:t>
            </a:r>
            <a:r>
              <a:rPr lang="en-US" sz="2000" dirty="0" err="1" smtClean="0">
                <a:solidFill>
                  <a:schemeClr val="bg1"/>
                </a:solidFill>
                <a:latin typeface="Avenir Book"/>
                <a:cs typeface="Avenir Book"/>
              </a:rPr>
              <a:t>reionization</a:t>
            </a:r>
            <a:endParaRPr lang="en-US" sz="2000" dirty="0" smtClean="0">
              <a:solidFill>
                <a:schemeClr val="bg1"/>
              </a:solidFill>
              <a:latin typeface="Avenir Book"/>
              <a:cs typeface="Avenir Book"/>
            </a:endParaRPr>
          </a:p>
        </p:txBody>
      </p:sp>
      <p:sp>
        <p:nvSpPr>
          <p:cNvPr id="9" name="TextBox 8"/>
          <p:cNvSpPr txBox="1"/>
          <p:nvPr/>
        </p:nvSpPr>
        <p:spPr>
          <a:xfrm>
            <a:off x="4627216" y="-2624"/>
            <a:ext cx="2574263" cy="400110"/>
          </a:xfrm>
          <a:prstGeom prst="rect">
            <a:avLst/>
          </a:prstGeom>
          <a:noFill/>
        </p:spPr>
        <p:txBody>
          <a:bodyPr wrap="none" rtlCol="0">
            <a:spAutoFit/>
          </a:bodyPr>
          <a:lstStyle/>
          <a:p>
            <a:r>
              <a:rPr lang="en-US" sz="2000" dirty="0" smtClean="0">
                <a:solidFill>
                  <a:schemeClr val="bg1"/>
                </a:solidFill>
                <a:latin typeface="Avenir Book"/>
                <a:cs typeface="Avenir Book"/>
              </a:rPr>
              <a:t>Assembly of galaxies</a:t>
            </a:r>
          </a:p>
        </p:txBody>
      </p:sp>
      <p:sp>
        <p:nvSpPr>
          <p:cNvPr id="10" name="TextBox 9"/>
          <p:cNvSpPr txBox="1"/>
          <p:nvPr/>
        </p:nvSpPr>
        <p:spPr>
          <a:xfrm>
            <a:off x="772495" y="2899485"/>
            <a:ext cx="2286000" cy="1015663"/>
          </a:xfrm>
          <a:prstGeom prst="rect">
            <a:avLst/>
          </a:prstGeom>
          <a:noFill/>
        </p:spPr>
        <p:txBody>
          <a:bodyPr wrap="square" rtlCol="0">
            <a:spAutoFit/>
          </a:bodyPr>
          <a:lstStyle/>
          <a:p>
            <a:r>
              <a:rPr lang="en-US" sz="2000" dirty="0" smtClean="0">
                <a:solidFill>
                  <a:schemeClr val="bg1"/>
                </a:solidFill>
                <a:latin typeface="Avenir Book"/>
                <a:cs typeface="Avenir Book"/>
              </a:rPr>
              <a:t>Birth of stars and </a:t>
            </a:r>
            <a:r>
              <a:rPr lang="en-US" sz="2000" dirty="0" err="1" smtClean="0">
                <a:solidFill>
                  <a:schemeClr val="bg1"/>
                </a:solidFill>
                <a:latin typeface="Avenir Book"/>
                <a:cs typeface="Avenir Book"/>
              </a:rPr>
              <a:t>protoplanetary</a:t>
            </a:r>
            <a:r>
              <a:rPr lang="en-US" sz="2000" dirty="0" smtClean="0">
                <a:solidFill>
                  <a:schemeClr val="bg1"/>
                </a:solidFill>
                <a:latin typeface="Avenir Book"/>
                <a:cs typeface="Avenir Book"/>
              </a:rPr>
              <a:t> systems</a:t>
            </a:r>
          </a:p>
        </p:txBody>
      </p:sp>
      <p:sp>
        <p:nvSpPr>
          <p:cNvPr id="11" name="TextBox 10"/>
          <p:cNvSpPr txBox="1"/>
          <p:nvPr/>
        </p:nvSpPr>
        <p:spPr>
          <a:xfrm>
            <a:off x="4616722" y="2902212"/>
            <a:ext cx="2819399" cy="707886"/>
          </a:xfrm>
          <a:prstGeom prst="rect">
            <a:avLst/>
          </a:prstGeom>
          <a:noFill/>
        </p:spPr>
        <p:txBody>
          <a:bodyPr wrap="square" rtlCol="0">
            <a:spAutoFit/>
          </a:bodyPr>
          <a:lstStyle/>
          <a:p>
            <a:r>
              <a:rPr lang="en-US" sz="2000" dirty="0" smtClean="0">
                <a:solidFill>
                  <a:schemeClr val="bg1"/>
                </a:solidFill>
                <a:latin typeface="Avenir Book"/>
                <a:cs typeface="Avenir Book"/>
              </a:rPr>
              <a:t>Planetary systems and the origin of life</a:t>
            </a:r>
          </a:p>
        </p:txBody>
      </p:sp>
      <p:sp>
        <p:nvSpPr>
          <p:cNvPr id="3" name="TextBox 2"/>
          <p:cNvSpPr txBox="1"/>
          <p:nvPr/>
        </p:nvSpPr>
        <p:spPr>
          <a:xfrm rot="5400000">
            <a:off x="6198516" y="2622279"/>
            <a:ext cx="5137339" cy="461665"/>
          </a:xfrm>
          <a:prstGeom prst="rect">
            <a:avLst/>
          </a:prstGeom>
          <a:noFill/>
        </p:spPr>
        <p:txBody>
          <a:bodyPr wrap="none" rtlCol="0">
            <a:spAutoFit/>
          </a:bodyPr>
          <a:lstStyle/>
          <a:p>
            <a:pPr algn="ctr"/>
            <a:r>
              <a:rPr lang="en-US" sz="2400" dirty="0" smtClean="0">
                <a:latin typeface="Avenir Book"/>
                <a:cs typeface="Avenir Book"/>
              </a:rPr>
              <a:t>"Exploring the Universe with JWST"</a:t>
            </a:r>
          </a:p>
        </p:txBody>
      </p:sp>
    </p:spTree>
    <p:extLst>
      <p:ext uri="{BB962C8B-B14F-4D97-AF65-F5344CB8AC3E}">
        <p14:creationId xmlns:p14="http://schemas.microsoft.com/office/powerpoint/2010/main" val="30023254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Fundamental Qs.jpg"/>
          <p:cNvPicPr>
            <a:picLocks noGrp="1" noChangeAspect="1"/>
          </p:cNvPicPr>
          <p:nvPr>
            <p:ph idx="1"/>
          </p:nvPr>
        </p:nvPicPr>
        <p:blipFill>
          <a:blip r:embed="rId3"/>
          <a:srcRect l="-390" r="-390"/>
          <a:stretch>
            <a:fillRect/>
          </a:stretch>
        </p:blipFill>
        <p:spPr>
          <a:xfrm>
            <a:off x="725488" y="1"/>
            <a:ext cx="7620000" cy="5716815"/>
          </a:xfrm>
        </p:spPr>
      </p:pic>
      <p:sp>
        <p:nvSpPr>
          <p:cNvPr id="7" name="TextBox 6"/>
          <p:cNvSpPr txBox="1"/>
          <p:nvPr/>
        </p:nvSpPr>
        <p:spPr>
          <a:xfrm>
            <a:off x="0" y="5372100"/>
            <a:ext cx="5570756" cy="338554"/>
          </a:xfrm>
          <a:prstGeom prst="rect">
            <a:avLst/>
          </a:prstGeom>
          <a:noFill/>
        </p:spPr>
        <p:txBody>
          <a:bodyPr wrap="none" rtlCol="0">
            <a:spAutoFit/>
          </a:bodyPr>
          <a:lstStyle/>
          <a:p>
            <a:r>
              <a:rPr lang="en-US" sz="1600" dirty="0" smtClean="0">
                <a:solidFill>
                  <a:srgbClr val="0000FF"/>
                </a:solidFill>
              </a:rPr>
              <a:t>Great Observatories brochure (mid-1980’s) via John Mather</a:t>
            </a:r>
            <a:endParaRPr lang="en-US" sz="1600" dirty="0">
              <a:solidFill>
                <a:srgbClr val="0000FF"/>
              </a:solidFill>
            </a:endParaRPr>
          </a:p>
        </p:txBody>
      </p:sp>
    </p:spTree>
    <p:extLst>
      <p:ext uri="{BB962C8B-B14F-4D97-AF65-F5344CB8AC3E}">
        <p14:creationId xmlns:p14="http://schemas.microsoft.com/office/powerpoint/2010/main" val="1104454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smtClean="0"/>
              <a:t>Life of a JWST program – Proposal</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1766780622"/>
              </p:ext>
            </p:extLst>
          </p:nvPr>
        </p:nvGraphicFramePr>
        <p:xfrm>
          <a:off x="611188" y="876300"/>
          <a:ext cx="7848600" cy="4145279"/>
        </p:xfrm>
        <a:graphic>
          <a:graphicData uri="http://schemas.openxmlformats.org/drawingml/2006/table">
            <a:tbl>
              <a:tblPr>
                <a:tableStyleId>{5C22544A-7EE6-4342-B048-85BDC9FD1C3A}</a:tableStyleId>
              </a:tblPr>
              <a:tblGrid>
                <a:gridCol w="5638800"/>
                <a:gridCol w="2209800"/>
              </a:tblGrid>
              <a:tr h="370840">
                <a:tc>
                  <a:txBody>
                    <a:bodyPr/>
                    <a:lstStyle/>
                    <a:p>
                      <a:r>
                        <a:rPr lang="en-US" sz="2800" dirty="0" smtClean="0">
                          <a:latin typeface="Avenir Next Regular"/>
                          <a:cs typeface="Avenir Next Regular"/>
                        </a:rPr>
                        <a:t>Think of a great experiment</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0000"/>
                      </a:solidFill>
                      <a:prstDash val="solid"/>
                      <a:round/>
                      <a:headEnd type="none" w="med" len="med"/>
                      <a:tailEnd type="none" w="med" len="med"/>
                    </a:lnT>
                    <a:noFill/>
                  </a:tcPr>
                </a:tc>
                <a:tc>
                  <a:txBody>
                    <a:bodyPr/>
                    <a:lstStyle/>
                    <a:p>
                      <a:r>
                        <a:rPr lang="en-US" sz="2800" dirty="0" smtClean="0">
                          <a:latin typeface="Avenir Next Regular"/>
                          <a:cs typeface="Avenir Next Regular"/>
                        </a:rPr>
                        <a:t>Astronomer</a:t>
                      </a:r>
                      <a:endParaRPr lang="en-US" sz="2800" dirty="0">
                        <a:latin typeface="Avenir Next Regular"/>
                        <a:cs typeface="Avenir Next Regular"/>
                      </a:endParaRPr>
                    </a:p>
                  </a:txBody>
                  <a:tcPr>
                    <a:lnL w="12700" cap="flat" cmpd="sng" algn="ctr">
                      <a:solidFill>
                        <a:srgbClr val="FFFFFF"/>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noFill/>
                  </a:tcPr>
                </a:tc>
              </a:tr>
              <a:tr h="370840">
                <a:tc>
                  <a:txBody>
                    <a:bodyPr/>
                    <a:lstStyle/>
                    <a:p>
                      <a:r>
                        <a:rPr lang="en-US" sz="2800" dirty="0" smtClean="0">
                          <a:latin typeface="Avenir Next Regular"/>
                          <a:cs typeface="Avenir Next Regular"/>
                        </a:rPr>
                        <a:t>Calculate exposure times</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noFill/>
                  </a:tcPr>
                </a:tc>
                <a:tc>
                  <a:txBody>
                    <a:bodyPr/>
                    <a:lstStyle/>
                    <a:p>
                      <a:r>
                        <a:rPr lang="en-US" sz="2800" dirty="0" err="1" smtClean="0">
                          <a:latin typeface="Avenir Next Regular"/>
                          <a:cs typeface="Avenir Next Regular"/>
                        </a:rPr>
                        <a:t>Pandeia</a:t>
                      </a:r>
                      <a:endParaRPr lang="en-US" sz="2800" dirty="0">
                        <a:latin typeface="Avenir Next Regular"/>
                        <a:cs typeface="Avenir Next Regular"/>
                      </a:endParaRPr>
                    </a:p>
                  </a:txBody>
                  <a:tcPr>
                    <a:lnL w="12700" cap="flat" cmpd="sng" algn="ctr">
                      <a:solidFill>
                        <a:srgbClr val="FFFFFF"/>
                      </a:solid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Specify observations</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noFill/>
                  </a:tcPr>
                </a:tc>
                <a:tc>
                  <a:txBody>
                    <a:bodyPr/>
                    <a:lstStyle/>
                    <a:p>
                      <a:r>
                        <a:rPr lang="en-US" sz="2800" dirty="0" smtClean="0">
                          <a:latin typeface="Avenir Next Regular"/>
                          <a:cs typeface="Avenir Next Regular"/>
                        </a:rPr>
                        <a:t>APT</a:t>
                      </a:r>
                      <a:endParaRPr lang="en-US" sz="2800" dirty="0">
                        <a:latin typeface="Avenir Next Regular"/>
                        <a:cs typeface="Avenir Next Regular"/>
                      </a:endParaRPr>
                    </a:p>
                  </a:txBody>
                  <a:tcPr>
                    <a:lnL w="12700" cap="flat" cmpd="sng" algn="ctr">
                      <a:solidFill>
                        <a:srgbClr val="FFFFFF"/>
                      </a:solid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Plan visits</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noFill/>
                  </a:tcPr>
                </a:tc>
                <a:tc>
                  <a:txBody>
                    <a:bodyPr/>
                    <a:lstStyle/>
                    <a:p>
                      <a:r>
                        <a:rPr lang="en-US" sz="2800" dirty="0" smtClean="0">
                          <a:latin typeface="Avenir Next Regular"/>
                          <a:cs typeface="Avenir Next Regular"/>
                        </a:rPr>
                        <a:t>APT</a:t>
                      </a:r>
                      <a:endParaRPr lang="en-US" sz="2800" dirty="0">
                        <a:latin typeface="Avenir Next Regular"/>
                        <a:cs typeface="Avenir Next Regular"/>
                      </a:endParaRPr>
                    </a:p>
                  </a:txBody>
                  <a:tcPr>
                    <a:lnL w="12700" cap="flat" cmpd="sng" algn="ctr">
                      <a:solidFill>
                        <a:srgbClr val="FFFFFF"/>
                      </a:solid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Justify</a:t>
                      </a:r>
                      <a:r>
                        <a:rPr lang="en-US" sz="2800" baseline="0" dirty="0" smtClean="0">
                          <a:latin typeface="Avenir Next Regular"/>
                          <a:cs typeface="Avenir Next Regular"/>
                        </a:rPr>
                        <a:t> science</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noFill/>
                  </a:tcPr>
                </a:tc>
                <a:tc>
                  <a:txBody>
                    <a:bodyPr/>
                    <a:lstStyle/>
                    <a:p>
                      <a:r>
                        <a:rPr lang="en-US" sz="2800" dirty="0" smtClean="0">
                          <a:latin typeface="Avenir Next Regular"/>
                          <a:cs typeface="Avenir Next Regular"/>
                        </a:rPr>
                        <a:t>Astronomer</a:t>
                      </a:r>
                      <a:endParaRPr lang="en-US" sz="2800" dirty="0">
                        <a:latin typeface="Avenir Next Regular"/>
                        <a:cs typeface="Avenir Next Regular"/>
                      </a:endParaRPr>
                    </a:p>
                  </a:txBody>
                  <a:tcPr>
                    <a:lnL w="12700" cap="flat" cmpd="sng" algn="ctr">
                      <a:solidFill>
                        <a:srgbClr val="FFFFFF"/>
                      </a:solid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Submit Proposal</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noFill/>
                  </a:tcPr>
                </a:tc>
                <a:tc>
                  <a:txBody>
                    <a:bodyPr/>
                    <a:lstStyle/>
                    <a:p>
                      <a:r>
                        <a:rPr lang="en-US" sz="2800" dirty="0" smtClean="0">
                          <a:latin typeface="Avenir Next Regular"/>
                          <a:cs typeface="Avenir Next Regular"/>
                        </a:rPr>
                        <a:t>APT</a:t>
                      </a:r>
                    </a:p>
                  </a:txBody>
                  <a:tcPr>
                    <a:lnL w="12700" cap="flat" cmpd="sng" algn="ctr">
                      <a:solidFill>
                        <a:srgbClr val="FFFFFF"/>
                      </a:solid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Evaluate submitted proposals</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noFill/>
                  </a:tcPr>
                </a:tc>
                <a:tc>
                  <a:txBody>
                    <a:bodyPr/>
                    <a:lstStyle/>
                    <a:p>
                      <a:r>
                        <a:rPr lang="en-US" sz="2800" dirty="0" smtClean="0">
                          <a:latin typeface="Avenir Next Regular"/>
                          <a:cs typeface="Avenir Next Regular"/>
                        </a:rPr>
                        <a:t>TAC</a:t>
                      </a:r>
                    </a:p>
                  </a:txBody>
                  <a:tcPr>
                    <a:lnL w="12700" cap="flat" cmpd="sng" algn="ctr">
                      <a:solidFill>
                        <a:srgbClr val="FFFFFF"/>
                      </a:solid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Allocate time</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B w="38100" cap="flat" cmpd="sng" algn="ctr">
                      <a:solidFill>
                        <a:srgbClr val="000000"/>
                      </a:solidFill>
                      <a:prstDash val="solid"/>
                      <a:round/>
                      <a:headEnd type="none" w="med" len="med"/>
                      <a:tailEnd type="none" w="med" len="med"/>
                    </a:lnB>
                    <a:noFill/>
                  </a:tcPr>
                </a:tc>
                <a:tc>
                  <a:txBody>
                    <a:bodyPr/>
                    <a:lstStyle/>
                    <a:p>
                      <a:r>
                        <a:rPr lang="en-US" sz="2800" dirty="0" smtClean="0">
                          <a:latin typeface="Avenir Next Regular"/>
                          <a:cs typeface="Avenir Next Regular"/>
                        </a:rPr>
                        <a:t>Director</a:t>
                      </a:r>
                    </a:p>
                  </a:txBody>
                  <a:tcPr>
                    <a:lnL w="12700" cap="flat" cmpd="sng" algn="ctr">
                      <a:solidFill>
                        <a:srgbClr val="FFFFFF"/>
                      </a:solidFill>
                      <a:prstDash val="solid"/>
                      <a:round/>
                      <a:headEnd type="none" w="med" len="med"/>
                      <a:tailEnd type="none" w="med" len="med"/>
                    </a:lnL>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9883989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smtClean="0"/>
              <a:t>Life of a JWST program – Execution</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4214366939"/>
              </p:ext>
            </p:extLst>
          </p:nvPr>
        </p:nvGraphicFramePr>
        <p:xfrm>
          <a:off x="611188" y="876300"/>
          <a:ext cx="7848600" cy="3108959"/>
        </p:xfrm>
        <a:graphic>
          <a:graphicData uri="http://schemas.openxmlformats.org/drawingml/2006/table">
            <a:tbl>
              <a:tblPr>
                <a:tableStyleId>{5C22544A-7EE6-4342-B048-85BDC9FD1C3A}</a:tableStyleId>
              </a:tblPr>
              <a:tblGrid>
                <a:gridCol w="5638800"/>
                <a:gridCol w="2209800"/>
              </a:tblGrid>
              <a:tr h="370840">
                <a:tc>
                  <a:txBody>
                    <a:bodyPr/>
                    <a:lstStyle/>
                    <a:p>
                      <a:r>
                        <a:rPr lang="en-US" sz="2800" dirty="0" smtClean="0">
                          <a:latin typeface="Avenir Next Regular"/>
                          <a:cs typeface="Avenir Next Regular"/>
                        </a:rPr>
                        <a:t>Check program specification</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noFill/>
                  </a:tcPr>
                </a:tc>
                <a:tc>
                  <a:txBody>
                    <a:bodyPr/>
                    <a:lstStyle/>
                    <a:p>
                      <a:r>
                        <a:rPr lang="en-US" sz="2800" dirty="0" smtClean="0">
                          <a:latin typeface="Avenir Next Regular"/>
                          <a:cs typeface="Avenir Next Regular"/>
                        </a:rPr>
                        <a:t>STScI staff</a:t>
                      </a:r>
                      <a:endParaRPr lang="en-US" sz="2800" dirty="0">
                        <a:latin typeface="Avenir Next Regular"/>
                        <a:cs typeface="Avenir Next Regular"/>
                      </a:endParaRPr>
                    </a:p>
                  </a:txBody>
                  <a:tcPr>
                    <a:lnL w="12700" cap="flat" cmpd="sng" algn="ctr">
                      <a:no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noFill/>
                  </a:tcPr>
                </a:tc>
              </a:tr>
              <a:tr h="370840">
                <a:tc>
                  <a:txBody>
                    <a:bodyPr/>
                    <a:lstStyle/>
                    <a:p>
                      <a:r>
                        <a:rPr lang="en-US" sz="2800" dirty="0" smtClean="0">
                          <a:latin typeface="Avenir Next Regular"/>
                          <a:cs typeface="Avenir Next Regular"/>
                        </a:rPr>
                        <a:t>Build long-range plan</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r>
                        <a:rPr lang="en-US" sz="2800" dirty="0" smtClean="0">
                          <a:latin typeface="Avenir Next Regular"/>
                          <a:cs typeface="Avenir Next Regular"/>
                        </a:rPr>
                        <a:t>VPS</a:t>
                      </a:r>
                      <a:endParaRPr lang="en-US" sz="2800" dirty="0">
                        <a:latin typeface="Avenir Next Regular"/>
                        <a:cs typeface="Avenir Next Regular"/>
                      </a:endParaRPr>
                    </a:p>
                  </a:txBody>
                  <a:tcPr>
                    <a:lnL w="12700" cap="flat" cmpd="sng" algn="ctr">
                      <a:no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Build short-term schedules</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r>
                        <a:rPr lang="en-US" sz="2800" dirty="0" smtClean="0">
                          <a:latin typeface="Avenir Next Regular"/>
                          <a:cs typeface="Avenir Next Regular"/>
                        </a:rPr>
                        <a:t>VSS</a:t>
                      </a:r>
                      <a:endParaRPr lang="en-US" sz="2800" dirty="0">
                        <a:latin typeface="Avenir Next Regular"/>
                        <a:cs typeface="Avenir Next Regular"/>
                      </a:endParaRPr>
                    </a:p>
                  </a:txBody>
                  <a:tcPr>
                    <a:lnL w="12700" cap="flat" cmpd="sng" algn="ctr">
                      <a:no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Upload observation plan</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r>
                        <a:rPr lang="en-US" sz="2800" dirty="0" smtClean="0">
                          <a:latin typeface="Avenir Next Regular"/>
                          <a:cs typeface="Avenir Next Regular"/>
                        </a:rPr>
                        <a:t>FOS</a:t>
                      </a:r>
                      <a:endParaRPr lang="en-US" sz="2800" dirty="0">
                        <a:latin typeface="Avenir Next Regular"/>
                        <a:cs typeface="Avenir Next Regular"/>
                      </a:endParaRPr>
                    </a:p>
                  </a:txBody>
                  <a:tcPr>
                    <a:lnL w="12700" cap="flat" cmpd="sng" algn="ctr">
                      <a:no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Execute observation plan</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r>
                        <a:rPr lang="en-US" sz="2800" dirty="0" smtClean="0">
                          <a:latin typeface="Avenir Next Regular"/>
                          <a:cs typeface="Avenir Next Regular"/>
                        </a:rPr>
                        <a:t>OSS</a:t>
                      </a:r>
                    </a:p>
                  </a:txBody>
                  <a:tcPr>
                    <a:lnL w="12700" cap="flat" cmpd="sng" algn="ctr">
                      <a:no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Download data from JWST</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B w="38100" cap="flat" cmpd="sng" algn="ctr">
                      <a:solidFill>
                        <a:srgbClr val="000000"/>
                      </a:solidFill>
                      <a:prstDash val="solid"/>
                      <a:round/>
                      <a:headEnd type="none" w="med" len="med"/>
                      <a:tailEnd type="none" w="med" len="med"/>
                    </a:lnB>
                    <a:noFill/>
                  </a:tcPr>
                </a:tc>
                <a:tc>
                  <a:txBody>
                    <a:bodyPr/>
                    <a:lstStyle/>
                    <a:p>
                      <a:r>
                        <a:rPr lang="en-US" sz="2800" dirty="0" smtClean="0">
                          <a:latin typeface="Avenir Next Regular"/>
                          <a:cs typeface="Avenir Next Regular"/>
                        </a:rPr>
                        <a:t>FOS</a:t>
                      </a:r>
                    </a:p>
                  </a:txBody>
                  <a:tcPr>
                    <a:lnL w="12700" cap="flat" cmpd="sng" algn="ctr">
                      <a:noFill/>
                      <a:prstDash val="solid"/>
                      <a:round/>
                      <a:headEnd type="none" w="med" len="med"/>
                      <a:tailEnd type="none" w="med" len="med"/>
                    </a:lnL>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5247024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smtClean="0"/>
              <a:t>Life of a JWST program – Data</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489834647"/>
              </p:ext>
            </p:extLst>
          </p:nvPr>
        </p:nvGraphicFramePr>
        <p:xfrm>
          <a:off x="611188" y="876300"/>
          <a:ext cx="7848600" cy="4145279"/>
        </p:xfrm>
        <a:graphic>
          <a:graphicData uri="http://schemas.openxmlformats.org/drawingml/2006/table">
            <a:tbl>
              <a:tblPr>
                <a:tableStyleId>{5C22544A-7EE6-4342-B048-85BDC9FD1C3A}</a:tableStyleId>
              </a:tblPr>
              <a:tblGrid>
                <a:gridCol w="5638800"/>
                <a:gridCol w="2209800"/>
              </a:tblGrid>
              <a:tr h="370840">
                <a:tc>
                  <a:txBody>
                    <a:bodyPr/>
                    <a:lstStyle/>
                    <a:p>
                      <a:r>
                        <a:rPr lang="en-US" sz="2800" dirty="0" smtClean="0">
                          <a:latin typeface="Avenir Next Regular"/>
                          <a:cs typeface="Avenir Next Regular"/>
                        </a:rPr>
                        <a:t>Process science data</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000000"/>
                      </a:solidFill>
                      <a:prstDash val="solid"/>
                      <a:round/>
                      <a:headEnd type="none" w="med" len="med"/>
                      <a:tailEnd type="none" w="med" len="med"/>
                    </a:lnT>
                    <a:noFill/>
                  </a:tcPr>
                </a:tc>
                <a:tc>
                  <a:txBody>
                    <a:bodyPr/>
                    <a:lstStyle/>
                    <a:p>
                      <a:r>
                        <a:rPr lang="en-US" sz="2800" dirty="0" smtClean="0">
                          <a:latin typeface="Avenir Next Regular"/>
                          <a:cs typeface="Avenir Next Regular"/>
                        </a:rPr>
                        <a:t>SDP</a:t>
                      </a:r>
                      <a:endParaRPr lang="en-US" sz="2800" dirty="0">
                        <a:latin typeface="Avenir Next Regular"/>
                        <a:cs typeface="Avenir Next Regular"/>
                      </a:endParaRPr>
                    </a:p>
                  </a:txBody>
                  <a:tcPr>
                    <a:lnL w="12700" cap="flat" cmpd="sng" algn="ctr">
                      <a:no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noFill/>
                  </a:tcPr>
                </a:tc>
              </a:tr>
              <a:tr h="370840">
                <a:tc>
                  <a:txBody>
                    <a:bodyPr/>
                    <a:lstStyle/>
                    <a:p>
                      <a:r>
                        <a:rPr lang="en-US" sz="2800" dirty="0" smtClean="0">
                          <a:latin typeface="Avenir Next Regular"/>
                          <a:cs typeface="Avenir Next Regular"/>
                        </a:rPr>
                        <a:t>Calibrate science data</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r>
                        <a:rPr lang="en-US" sz="2800" dirty="0" smtClean="0">
                          <a:latin typeface="Avenir Next Regular"/>
                          <a:cs typeface="Avenir Next Regular"/>
                        </a:rPr>
                        <a:t>Pipeline</a:t>
                      </a:r>
                      <a:endParaRPr lang="en-US" sz="2800" dirty="0">
                        <a:latin typeface="Avenir Next Regular"/>
                        <a:cs typeface="Avenir Next Regular"/>
                      </a:endParaRPr>
                    </a:p>
                  </a:txBody>
                  <a:tcPr>
                    <a:lnL w="12700" cap="flat" cmpd="sng" algn="ctr">
                      <a:no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Ingest data products</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r>
                        <a:rPr lang="en-US" sz="2800" dirty="0" smtClean="0">
                          <a:latin typeface="Avenir Next Regular"/>
                          <a:cs typeface="Avenir Next Regular"/>
                        </a:rPr>
                        <a:t>Ingest</a:t>
                      </a:r>
                      <a:endParaRPr lang="en-US" sz="2800" dirty="0">
                        <a:latin typeface="Avenir Next Regular"/>
                        <a:cs typeface="Avenir Next Regular"/>
                      </a:endParaRPr>
                    </a:p>
                  </a:txBody>
                  <a:tcPr>
                    <a:lnL w="12700" cap="flat" cmpd="sng" algn="ctr">
                      <a:no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Discover data products</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r>
                        <a:rPr lang="en-US" sz="2800" dirty="0" smtClean="0">
                          <a:latin typeface="Avenir Next Regular"/>
                          <a:cs typeface="Avenir Next Regular"/>
                        </a:rPr>
                        <a:t>MAST Portal</a:t>
                      </a:r>
                      <a:endParaRPr lang="en-US" sz="2800" dirty="0">
                        <a:latin typeface="Avenir Next Regular"/>
                        <a:cs typeface="Avenir Next Regular"/>
                      </a:endParaRPr>
                    </a:p>
                  </a:txBody>
                  <a:tcPr>
                    <a:lnL w="12700" cap="flat" cmpd="sng" algn="ctr">
                      <a:no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Download data from archive</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r>
                        <a:rPr lang="en-US" sz="2800" dirty="0" smtClean="0">
                          <a:latin typeface="Avenir Next Regular"/>
                          <a:cs typeface="Avenir Next Regular"/>
                        </a:rPr>
                        <a:t>via URL</a:t>
                      </a:r>
                      <a:endParaRPr lang="en-US" sz="2800" dirty="0">
                        <a:latin typeface="Avenir Next Regular"/>
                        <a:cs typeface="Avenir Next Regular"/>
                      </a:endParaRPr>
                    </a:p>
                  </a:txBody>
                  <a:tcPr>
                    <a:lnL w="12700" cap="flat" cmpd="sng" algn="ctr">
                      <a:no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Recalibrate data</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r>
                        <a:rPr lang="en-US" sz="2800" dirty="0" smtClean="0">
                          <a:latin typeface="Avenir Next Regular"/>
                          <a:cs typeface="Avenir Next Regular"/>
                        </a:rPr>
                        <a:t>Pipeline</a:t>
                      </a:r>
                    </a:p>
                  </a:txBody>
                  <a:tcPr>
                    <a:lnL w="12700" cap="flat" cmpd="sng" algn="ctr">
                      <a:no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Analyze data</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r>
                        <a:rPr lang="en-US" sz="2800" dirty="0" smtClean="0">
                          <a:latin typeface="Avenir Next Regular"/>
                          <a:cs typeface="Avenir Next Regular"/>
                        </a:rPr>
                        <a:t>Tools</a:t>
                      </a:r>
                    </a:p>
                  </a:txBody>
                  <a:tcPr>
                    <a:lnL w="12700" cap="flat" cmpd="sng" algn="ctr">
                      <a:noFill/>
                      <a:prstDash val="solid"/>
                      <a:round/>
                      <a:headEnd type="none" w="med" len="med"/>
                      <a:tailEnd type="none" w="med" len="med"/>
                    </a:lnL>
                    <a:lnR w="38100" cap="flat" cmpd="sng" algn="ctr">
                      <a:solidFill>
                        <a:srgbClr val="000000"/>
                      </a:solidFill>
                      <a:prstDash val="solid"/>
                      <a:round/>
                      <a:headEnd type="none" w="med" len="med"/>
                      <a:tailEnd type="none" w="med" len="med"/>
                    </a:lnR>
                    <a:noFill/>
                  </a:tcPr>
                </a:tc>
              </a:tr>
              <a:tr h="370840">
                <a:tc>
                  <a:txBody>
                    <a:bodyPr/>
                    <a:lstStyle/>
                    <a:p>
                      <a:r>
                        <a:rPr lang="en-US" sz="2800" dirty="0" smtClean="0">
                          <a:latin typeface="Avenir Next Regular"/>
                          <a:cs typeface="Avenir Next Regular"/>
                        </a:rPr>
                        <a:t>Publish results promptly</a:t>
                      </a:r>
                      <a:endParaRPr lang="en-US" sz="2800" dirty="0">
                        <a:latin typeface="Avenir Next Regular"/>
                        <a:cs typeface="Avenir Next Regular"/>
                      </a:endParaRPr>
                    </a:p>
                  </a:txBody>
                  <a:tcPr>
                    <a:lnL w="381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B w="38100" cap="flat" cmpd="sng" algn="ctr">
                      <a:solidFill>
                        <a:srgbClr val="000000"/>
                      </a:solidFill>
                      <a:prstDash val="solid"/>
                      <a:round/>
                      <a:headEnd type="none" w="med" len="med"/>
                      <a:tailEnd type="none" w="med" len="med"/>
                    </a:lnB>
                    <a:noFill/>
                  </a:tcPr>
                </a:tc>
                <a:tc>
                  <a:txBody>
                    <a:bodyPr/>
                    <a:lstStyle/>
                    <a:p>
                      <a:r>
                        <a:rPr lang="en-US" sz="2800" dirty="0" smtClean="0">
                          <a:latin typeface="Avenir Next Regular"/>
                          <a:cs typeface="Avenir Next Regular"/>
                        </a:rPr>
                        <a:t>Astronomer</a:t>
                      </a:r>
                    </a:p>
                  </a:txBody>
                  <a:tcPr>
                    <a:lnL w="12700" cap="flat" cmpd="sng" algn="ctr">
                      <a:noFill/>
                      <a:prstDash val="solid"/>
                      <a:round/>
                      <a:headEnd type="none" w="med" len="med"/>
                      <a:tailEnd type="none" w="med" len="med"/>
                    </a:lnL>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6492209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smtClean="0"/>
              <a:t>Science templates in APT</a:t>
            </a:r>
            <a:endParaRPr lang="en-US" dirty="0"/>
          </a:p>
        </p:txBody>
      </p:sp>
      <p:pic>
        <p:nvPicPr>
          <p:cNvPr id="2" name="Picture 1" desc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749" y="865064"/>
            <a:ext cx="4132517" cy="804101"/>
          </a:xfrm>
          <a:prstGeom prst="rect">
            <a:avLst/>
          </a:prstGeom>
        </p:spPr>
      </p:pic>
      <p:pic>
        <p:nvPicPr>
          <p:cNvPr id="3" name="Picture 2" descr="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913369"/>
            <a:ext cx="4128516" cy="1104138"/>
          </a:xfrm>
          <a:prstGeom prst="rect">
            <a:avLst/>
          </a:prstGeom>
        </p:spPr>
      </p:pic>
      <p:pic>
        <p:nvPicPr>
          <p:cNvPr id="4" name="Picture 3" descr="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8" y="3269361"/>
            <a:ext cx="4132517" cy="1104138"/>
          </a:xfrm>
          <a:prstGeom prst="rect">
            <a:avLst/>
          </a:prstGeom>
        </p:spPr>
      </p:pic>
      <p:pic>
        <p:nvPicPr>
          <p:cNvPr id="6" name="Picture 5" descr="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600" y="1931927"/>
            <a:ext cx="4128516" cy="1096137"/>
          </a:xfrm>
          <a:prstGeom prst="rect">
            <a:avLst/>
          </a:prstGeom>
        </p:spPr>
      </p:pic>
      <p:pic>
        <p:nvPicPr>
          <p:cNvPr id="7" name="Picture 6" descr="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0600" y="3269365"/>
            <a:ext cx="4144518" cy="1112139"/>
          </a:xfrm>
          <a:prstGeom prst="rect">
            <a:avLst/>
          </a:prstGeom>
        </p:spPr>
      </p:pic>
      <p:sp>
        <p:nvSpPr>
          <p:cNvPr id="8" name="TextBox 7"/>
          <p:cNvSpPr txBox="1"/>
          <p:nvPr/>
        </p:nvSpPr>
        <p:spPr>
          <a:xfrm>
            <a:off x="376605" y="4686300"/>
            <a:ext cx="8390799" cy="461665"/>
          </a:xfrm>
          <a:prstGeom prst="rect">
            <a:avLst/>
          </a:prstGeom>
          <a:noFill/>
        </p:spPr>
        <p:txBody>
          <a:bodyPr wrap="none" rtlCol="0">
            <a:spAutoFit/>
          </a:bodyPr>
          <a:lstStyle/>
          <a:p>
            <a:pPr algn="ctr"/>
            <a:r>
              <a:rPr lang="en-US" sz="2400" dirty="0" smtClean="0">
                <a:latin typeface="Avenir Book"/>
                <a:cs typeface="Avenir Book"/>
              </a:rPr>
              <a:t>Templates simplify system design and program preparation. </a:t>
            </a:r>
          </a:p>
        </p:txBody>
      </p:sp>
    </p:spTree>
    <p:extLst>
      <p:ext uri="{BB962C8B-B14F-4D97-AF65-F5344CB8AC3E}">
        <p14:creationId xmlns:p14="http://schemas.microsoft.com/office/powerpoint/2010/main" val="1394610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pt_grab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2465597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observation, visit</a:t>
            </a:r>
            <a:endParaRPr lang="en-US" dirty="0"/>
          </a:p>
        </p:txBody>
      </p:sp>
      <p:sp>
        <p:nvSpPr>
          <p:cNvPr id="3" name="Content Placeholder 2"/>
          <p:cNvSpPr>
            <a:spLocks noGrp="1"/>
          </p:cNvSpPr>
          <p:nvPr>
            <p:ph idx="1"/>
          </p:nvPr>
        </p:nvSpPr>
        <p:spPr/>
        <p:txBody>
          <a:bodyPr/>
          <a:lstStyle/>
          <a:p>
            <a:pPr>
              <a:buFont typeface="Arial"/>
              <a:buChar char="•"/>
            </a:pPr>
            <a:r>
              <a:rPr lang="en-US" sz="2800" dirty="0" smtClean="0"/>
              <a:t>A </a:t>
            </a:r>
            <a:r>
              <a:rPr lang="en-US" sz="2800" dirty="0" smtClean="0">
                <a:effectLst>
                  <a:outerShdw blurRad="50800" dist="38100" dir="2700000" algn="tl" rotWithShape="0">
                    <a:prstClr val="black">
                      <a:alpha val="40000"/>
                    </a:prstClr>
                  </a:outerShdw>
                </a:effectLst>
              </a:rPr>
              <a:t>program</a:t>
            </a:r>
            <a:r>
              <a:rPr lang="en-US" sz="2800" dirty="0" smtClean="0"/>
              <a:t> consists of one or more observations.</a:t>
            </a:r>
          </a:p>
          <a:p>
            <a:pPr>
              <a:buFont typeface="Arial"/>
              <a:buChar char="•"/>
            </a:pPr>
            <a:r>
              <a:rPr lang="en-US" sz="2800" dirty="0" smtClean="0"/>
              <a:t>An </a:t>
            </a:r>
            <a:r>
              <a:rPr lang="en-US" sz="2800" dirty="0" smtClean="0">
                <a:effectLst>
                  <a:outerShdw blurRad="50800" dist="38100" dir="2700000" algn="tl" rotWithShape="0">
                    <a:prstClr val="black">
                      <a:alpha val="40000"/>
                    </a:prstClr>
                  </a:outerShdw>
                </a:effectLst>
              </a:rPr>
              <a:t>observation</a:t>
            </a:r>
            <a:r>
              <a:rPr lang="en-US" sz="2800" dirty="0" smtClean="0"/>
              <a:t> is an instance of an APT template.</a:t>
            </a:r>
          </a:p>
          <a:p>
            <a:pPr>
              <a:buFont typeface="Arial"/>
              <a:buChar char="•"/>
            </a:pPr>
            <a:r>
              <a:rPr lang="en-US" sz="2800" dirty="0" smtClean="0"/>
              <a:t>APT splits each observation into one or more </a:t>
            </a:r>
            <a:r>
              <a:rPr lang="en-US" sz="2800" dirty="0" smtClean="0">
                <a:effectLst>
                  <a:outerShdw blurRad="50800" dist="38100" dir="2700000" algn="tl" rotWithShape="0">
                    <a:prstClr val="black">
                      <a:alpha val="40000"/>
                    </a:prstClr>
                  </a:outerShdw>
                </a:effectLst>
              </a:rPr>
              <a:t>visits</a:t>
            </a:r>
            <a:r>
              <a:rPr lang="en-US" sz="2800" dirty="0" smtClean="0"/>
              <a:t>.</a:t>
            </a:r>
          </a:p>
          <a:p>
            <a:pPr>
              <a:buFont typeface="Arial"/>
              <a:buChar char="•"/>
            </a:pPr>
            <a:r>
              <a:rPr lang="en-US" sz="2800" dirty="0" smtClean="0"/>
              <a:t>A science visit has one guide star acquisition.</a:t>
            </a:r>
          </a:p>
          <a:p>
            <a:pPr>
              <a:buFont typeface="Arial"/>
              <a:buChar char="•"/>
            </a:pPr>
            <a:r>
              <a:rPr lang="en-US" sz="2800" dirty="0"/>
              <a:t>The scheduling system </a:t>
            </a:r>
            <a:r>
              <a:rPr lang="en-US" sz="2800" dirty="0" smtClean="0"/>
              <a:t>creates a visit sequence.</a:t>
            </a:r>
            <a:endParaRPr lang="en-US" sz="2800" dirty="0"/>
          </a:p>
          <a:p>
            <a:pPr>
              <a:buFont typeface="Arial"/>
              <a:buChar char="•"/>
            </a:pPr>
            <a:endParaRPr lang="en-US" sz="2800" dirty="0" smtClean="0"/>
          </a:p>
          <a:p>
            <a:pPr>
              <a:buFont typeface="Arial"/>
              <a:buChar char="•"/>
            </a:pPr>
            <a:endParaRPr lang="en-US" sz="2800" dirty="0"/>
          </a:p>
        </p:txBody>
      </p:sp>
    </p:spTree>
    <p:extLst>
      <p:ext uri="{BB962C8B-B14F-4D97-AF65-F5344CB8AC3E}">
        <p14:creationId xmlns:p14="http://schemas.microsoft.com/office/powerpoint/2010/main" val="18221399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driven operations</a:t>
            </a:r>
            <a:endParaRPr lang="en-US" dirty="0"/>
          </a:p>
        </p:txBody>
      </p:sp>
      <p:sp>
        <p:nvSpPr>
          <p:cNvPr id="3" name="Content Placeholder 2"/>
          <p:cNvSpPr>
            <a:spLocks noGrp="1"/>
          </p:cNvSpPr>
          <p:nvPr>
            <p:ph idx="1"/>
          </p:nvPr>
        </p:nvSpPr>
        <p:spPr/>
        <p:txBody>
          <a:bodyPr/>
          <a:lstStyle/>
          <a:p>
            <a:pPr>
              <a:buFont typeface="Arial"/>
              <a:buChar char="•"/>
            </a:pPr>
            <a:r>
              <a:rPr lang="en-US" sz="2800" dirty="0" smtClean="0"/>
              <a:t>Operations uploads an ordered sequence of visits.</a:t>
            </a:r>
          </a:p>
          <a:p>
            <a:pPr>
              <a:buFont typeface="Arial"/>
              <a:buChar char="•"/>
            </a:pPr>
            <a:r>
              <a:rPr lang="en-US" sz="2800" dirty="0" smtClean="0"/>
              <a:t>Each visit has a time window when it can start.</a:t>
            </a:r>
          </a:p>
          <a:p>
            <a:pPr lvl="1">
              <a:buFont typeface="Arial"/>
              <a:buChar char="•"/>
            </a:pPr>
            <a:r>
              <a:rPr lang="en-US" sz="2400" dirty="0" smtClean="0"/>
              <a:t>Within start window </a:t>
            </a:r>
            <a:r>
              <a:rPr lang="en-US" sz="2400" dirty="0" smtClean="0">
                <a:sym typeface="Wingdings"/>
              </a:rPr>
              <a:t> Execute immediately</a:t>
            </a:r>
            <a:endParaRPr lang="en-US" sz="2400" dirty="0" smtClean="0"/>
          </a:p>
          <a:p>
            <a:pPr lvl="1">
              <a:buFont typeface="Arial"/>
              <a:buChar char="•"/>
            </a:pPr>
            <a:r>
              <a:rPr lang="en-US" sz="2400" dirty="0"/>
              <a:t>B</a:t>
            </a:r>
            <a:r>
              <a:rPr lang="en-US" sz="2400" dirty="0" smtClean="0"/>
              <a:t>efore start window </a:t>
            </a:r>
            <a:r>
              <a:rPr lang="en-US" sz="2400" dirty="0" smtClean="0">
                <a:sym typeface="Wingdings"/>
              </a:rPr>
              <a:t> Wait until window opens</a:t>
            </a:r>
            <a:endParaRPr lang="en-US" sz="2400" dirty="0">
              <a:sym typeface="Wingdings"/>
            </a:endParaRPr>
          </a:p>
          <a:p>
            <a:pPr lvl="1">
              <a:buFont typeface="Arial"/>
              <a:buChar char="•"/>
            </a:pPr>
            <a:r>
              <a:rPr lang="en-US" sz="2400" dirty="0" smtClean="0">
                <a:sym typeface="Wingdings"/>
              </a:rPr>
              <a:t>After start window     Skip visit</a:t>
            </a:r>
          </a:p>
          <a:p>
            <a:pPr>
              <a:buFont typeface="Arial"/>
              <a:buChar char="•"/>
            </a:pPr>
            <a:r>
              <a:rPr lang="en-US" sz="2800" dirty="0" smtClean="0">
                <a:sym typeface="Wingdings"/>
              </a:rPr>
              <a:t>Visit constraints reduce scheduling efficiency.</a:t>
            </a:r>
            <a:endParaRPr lang="en-US" sz="2800" dirty="0">
              <a:sym typeface="Wingdings"/>
            </a:endParaRPr>
          </a:p>
          <a:p>
            <a:pPr lvl="1">
              <a:buFont typeface="Arial"/>
              <a:buChar char="•"/>
            </a:pPr>
            <a:r>
              <a:rPr lang="en-US" sz="2400" dirty="0" smtClean="0">
                <a:sym typeface="Wingdings"/>
              </a:rPr>
              <a:t>Field of regard only  50-365 day window</a:t>
            </a:r>
          </a:p>
          <a:p>
            <a:pPr lvl="1">
              <a:buFont typeface="Arial"/>
              <a:buChar char="•"/>
            </a:pPr>
            <a:r>
              <a:rPr lang="en-US" sz="2400" dirty="0" smtClean="0">
                <a:sym typeface="Wingdings"/>
              </a:rPr>
              <a:t>Roll constraint  10 days (less for multiple rolls)</a:t>
            </a:r>
          </a:p>
          <a:p>
            <a:pPr lvl="1">
              <a:buFont typeface="Arial"/>
              <a:buChar char="•"/>
            </a:pPr>
            <a:r>
              <a:rPr lang="en-US" sz="2400" dirty="0" smtClean="0">
                <a:sym typeface="Wingdings"/>
              </a:rPr>
              <a:t>Timing constraint  as tight as 5 minutes</a:t>
            </a:r>
          </a:p>
          <a:p>
            <a:pPr>
              <a:buFont typeface="Arial"/>
              <a:buChar char="•"/>
            </a:pPr>
            <a:r>
              <a:rPr lang="en-US" sz="2800" dirty="0">
                <a:sym typeface="Wingdings"/>
              </a:rPr>
              <a:t>Waiting for start window to open is an overhead.</a:t>
            </a:r>
          </a:p>
          <a:p>
            <a:pPr>
              <a:buFont typeface="Arial"/>
              <a:buChar char="•"/>
            </a:pPr>
            <a:endParaRPr lang="en-US" sz="2800" dirty="0" smtClean="0">
              <a:sym typeface="Wingdings"/>
            </a:endParaRPr>
          </a:p>
          <a:p>
            <a:pPr lvl="1">
              <a:buFont typeface="Arial"/>
              <a:buChar char="•"/>
            </a:pPr>
            <a:endParaRPr lang="en-US" sz="2800" dirty="0" smtClean="0">
              <a:sym typeface="Wingdings"/>
            </a:endParaRPr>
          </a:p>
        </p:txBody>
      </p:sp>
    </p:spTree>
    <p:extLst>
      <p:ext uri="{BB962C8B-B14F-4D97-AF65-F5344CB8AC3E}">
        <p14:creationId xmlns:p14="http://schemas.microsoft.com/office/powerpoint/2010/main" val="39853266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smtClean="0"/>
              <a:t>Commissioning is 6 very busy months</a:t>
            </a:r>
            <a:endParaRPr lang="en-US" dirty="0"/>
          </a:p>
        </p:txBody>
      </p:sp>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0100"/>
            <a:ext cx="9144000" cy="490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227199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a failed guide star acquisition</a:t>
            </a:r>
            <a:endParaRPr lang="en-US" dirty="0"/>
          </a:p>
        </p:txBody>
      </p:sp>
      <p:sp>
        <p:nvSpPr>
          <p:cNvPr id="4" name="Line 4"/>
          <p:cNvSpPr>
            <a:spLocks noChangeShapeType="1"/>
          </p:cNvSpPr>
          <p:nvPr/>
        </p:nvSpPr>
        <p:spPr bwMode="auto">
          <a:xfrm flipV="1">
            <a:off x="3429330" y="2705273"/>
            <a:ext cx="3511331" cy="3351"/>
          </a:xfrm>
          <a:prstGeom prst="line">
            <a:avLst/>
          </a:prstGeom>
          <a:noFill/>
          <a:ln w="9525">
            <a:solidFill>
              <a:schemeClr val="tx1"/>
            </a:solidFill>
            <a:round/>
            <a:headEnd/>
            <a:tailEnd/>
          </a:ln>
        </p:spPr>
        <p:txBody>
          <a:bodyPr wrap="none" anchor="ctr"/>
          <a:lstStyle/>
          <a:p>
            <a:endParaRPr lang="en-US">
              <a:latin typeface="+mn-lt"/>
            </a:endParaRPr>
          </a:p>
        </p:txBody>
      </p:sp>
      <p:sp>
        <p:nvSpPr>
          <p:cNvPr id="5" name="Line 5"/>
          <p:cNvSpPr>
            <a:spLocks noChangeShapeType="1"/>
          </p:cNvSpPr>
          <p:nvPr/>
        </p:nvSpPr>
        <p:spPr bwMode="auto">
          <a:xfrm>
            <a:off x="3429329" y="2581623"/>
            <a:ext cx="0" cy="254000"/>
          </a:xfrm>
          <a:prstGeom prst="line">
            <a:avLst/>
          </a:prstGeom>
          <a:noFill/>
          <a:ln w="9525">
            <a:solidFill>
              <a:schemeClr val="tx1"/>
            </a:solidFill>
            <a:round/>
            <a:headEnd/>
            <a:tailEnd/>
          </a:ln>
        </p:spPr>
        <p:txBody>
          <a:bodyPr wrap="none" anchor="ctr"/>
          <a:lstStyle/>
          <a:p>
            <a:endParaRPr lang="en-US">
              <a:latin typeface="+mn-lt"/>
            </a:endParaRPr>
          </a:p>
        </p:txBody>
      </p:sp>
      <p:sp>
        <p:nvSpPr>
          <p:cNvPr id="6" name="Line 6"/>
          <p:cNvSpPr>
            <a:spLocks noChangeShapeType="1"/>
          </p:cNvSpPr>
          <p:nvPr/>
        </p:nvSpPr>
        <p:spPr bwMode="auto">
          <a:xfrm>
            <a:off x="4665171" y="2581624"/>
            <a:ext cx="0" cy="254000"/>
          </a:xfrm>
          <a:prstGeom prst="line">
            <a:avLst/>
          </a:prstGeom>
          <a:noFill/>
          <a:ln w="9525">
            <a:solidFill>
              <a:schemeClr val="tx1"/>
            </a:solidFill>
            <a:round/>
            <a:headEnd/>
            <a:tailEnd/>
          </a:ln>
        </p:spPr>
        <p:txBody>
          <a:bodyPr wrap="none" anchor="ctr"/>
          <a:lstStyle/>
          <a:p>
            <a:endParaRPr lang="en-US">
              <a:latin typeface="+mn-lt"/>
            </a:endParaRPr>
          </a:p>
        </p:txBody>
      </p:sp>
      <p:sp>
        <p:nvSpPr>
          <p:cNvPr id="7" name="Line 7"/>
          <p:cNvSpPr>
            <a:spLocks noChangeShapeType="1"/>
          </p:cNvSpPr>
          <p:nvPr/>
        </p:nvSpPr>
        <p:spPr bwMode="auto">
          <a:xfrm>
            <a:off x="6937157" y="2603520"/>
            <a:ext cx="0" cy="254000"/>
          </a:xfrm>
          <a:prstGeom prst="line">
            <a:avLst/>
          </a:prstGeom>
          <a:noFill/>
          <a:ln w="9525">
            <a:solidFill>
              <a:schemeClr val="tx1"/>
            </a:solidFill>
            <a:round/>
            <a:headEnd/>
            <a:tailEnd/>
          </a:ln>
        </p:spPr>
        <p:txBody>
          <a:bodyPr wrap="none" anchor="ctr"/>
          <a:lstStyle/>
          <a:p>
            <a:endParaRPr lang="en-US">
              <a:latin typeface="+mn-lt"/>
            </a:endParaRPr>
          </a:p>
        </p:txBody>
      </p:sp>
      <p:sp>
        <p:nvSpPr>
          <p:cNvPr id="8" name="Text Box 8"/>
          <p:cNvSpPr txBox="1">
            <a:spLocks noChangeArrowheads="1"/>
          </p:cNvSpPr>
          <p:nvPr/>
        </p:nvSpPr>
        <p:spPr bwMode="auto">
          <a:xfrm>
            <a:off x="3048000" y="2250894"/>
            <a:ext cx="769011" cy="400110"/>
          </a:xfrm>
          <a:prstGeom prst="rect">
            <a:avLst/>
          </a:prstGeom>
          <a:noFill/>
          <a:ln w="9525">
            <a:noFill/>
            <a:miter lim="800000"/>
            <a:headEnd/>
            <a:tailEnd/>
          </a:ln>
        </p:spPr>
        <p:txBody>
          <a:bodyPr wrap="none">
            <a:spAutoFit/>
          </a:bodyPr>
          <a:lstStyle/>
          <a:p>
            <a:pPr algn="ctr"/>
            <a:r>
              <a:rPr lang="en-US" sz="1000" dirty="0">
                <a:latin typeface="+mn-lt"/>
                <a:cs typeface="Times New Roman" pitchFamily="18" charset="0"/>
              </a:rPr>
              <a:t>Earliest</a:t>
            </a:r>
          </a:p>
          <a:p>
            <a:pPr algn="ctr"/>
            <a:r>
              <a:rPr lang="en-US" sz="1000" dirty="0">
                <a:latin typeface="+mn-lt"/>
                <a:cs typeface="Times New Roman" pitchFamily="18" charset="0"/>
              </a:rPr>
              <a:t>Start Time</a:t>
            </a:r>
          </a:p>
        </p:txBody>
      </p:sp>
      <p:sp>
        <p:nvSpPr>
          <p:cNvPr id="9" name="Text Box 9"/>
          <p:cNvSpPr txBox="1">
            <a:spLocks noChangeArrowheads="1"/>
          </p:cNvSpPr>
          <p:nvPr/>
        </p:nvSpPr>
        <p:spPr bwMode="auto">
          <a:xfrm>
            <a:off x="4279133" y="2256825"/>
            <a:ext cx="769011" cy="400110"/>
          </a:xfrm>
          <a:prstGeom prst="rect">
            <a:avLst/>
          </a:prstGeom>
          <a:noFill/>
          <a:ln w="9525">
            <a:noFill/>
            <a:miter lim="800000"/>
            <a:headEnd/>
            <a:tailEnd/>
          </a:ln>
        </p:spPr>
        <p:txBody>
          <a:bodyPr wrap="none">
            <a:spAutoFit/>
          </a:bodyPr>
          <a:lstStyle/>
          <a:p>
            <a:pPr algn="ctr"/>
            <a:r>
              <a:rPr lang="en-US" sz="1000" dirty="0">
                <a:latin typeface="+mn-lt"/>
                <a:cs typeface="Times New Roman" pitchFamily="18" charset="0"/>
              </a:rPr>
              <a:t>Latest</a:t>
            </a:r>
          </a:p>
          <a:p>
            <a:pPr algn="ctr"/>
            <a:r>
              <a:rPr lang="en-US" sz="1000" dirty="0">
                <a:latin typeface="+mn-lt"/>
                <a:cs typeface="Times New Roman" pitchFamily="18" charset="0"/>
              </a:rPr>
              <a:t>Start Time</a:t>
            </a:r>
          </a:p>
        </p:txBody>
      </p:sp>
      <p:sp>
        <p:nvSpPr>
          <p:cNvPr id="10" name="Text Box 10"/>
          <p:cNvSpPr txBox="1">
            <a:spLocks noChangeArrowheads="1"/>
          </p:cNvSpPr>
          <p:nvPr/>
        </p:nvSpPr>
        <p:spPr bwMode="auto">
          <a:xfrm>
            <a:off x="6562837" y="2286020"/>
            <a:ext cx="688422" cy="400110"/>
          </a:xfrm>
          <a:prstGeom prst="rect">
            <a:avLst/>
          </a:prstGeom>
          <a:noFill/>
          <a:ln w="9525">
            <a:noFill/>
            <a:miter lim="800000"/>
            <a:headEnd/>
            <a:tailEnd/>
          </a:ln>
        </p:spPr>
        <p:txBody>
          <a:bodyPr wrap="none">
            <a:spAutoFit/>
          </a:bodyPr>
          <a:lstStyle/>
          <a:p>
            <a:pPr algn="ctr"/>
            <a:r>
              <a:rPr lang="en-US" sz="1000" dirty="0">
                <a:latin typeface="+mn-lt"/>
                <a:cs typeface="Times New Roman" pitchFamily="18" charset="0"/>
              </a:rPr>
              <a:t>Visit End</a:t>
            </a:r>
          </a:p>
          <a:p>
            <a:pPr algn="ctr"/>
            <a:r>
              <a:rPr lang="en-US" sz="1000" dirty="0">
                <a:latin typeface="+mn-lt"/>
                <a:cs typeface="Times New Roman" pitchFamily="18" charset="0"/>
              </a:rPr>
              <a:t> Time</a:t>
            </a:r>
          </a:p>
        </p:txBody>
      </p:sp>
      <p:sp>
        <p:nvSpPr>
          <p:cNvPr id="11" name="Text Box 16"/>
          <p:cNvSpPr txBox="1">
            <a:spLocks noChangeArrowheads="1"/>
          </p:cNvSpPr>
          <p:nvPr/>
        </p:nvSpPr>
        <p:spPr bwMode="auto">
          <a:xfrm>
            <a:off x="3096958" y="952500"/>
            <a:ext cx="1175209" cy="246221"/>
          </a:xfrm>
          <a:prstGeom prst="rect">
            <a:avLst/>
          </a:prstGeom>
          <a:noFill/>
          <a:ln w="9525">
            <a:noFill/>
            <a:miter lim="800000"/>
            <a:headEnd/>
            <a:tailEnd/>
          </a:ln>
        </p:spPr>
        <p:txBody>
          <a:bodyPr wrap="none">
            <a:spAutoFit/>
          </a:bodyPr>
          <a:lstStyle/>
          <a:p>
            <a:pPr algn="ctr"/>
            <a:r>
              <a:rPr lang="en-US" sz="1000" dirty="0">
                <a:solidFill>
                  <a:srgbClr val="FF33CC"/>
                </a:solidFill>
                <a:latin typeface="+mn-lt"/>
                <a:cs typeface="Times New Roman" pitchFamily="18" charset="0"/>
              </a:rPr>
              <a:t>Current S/C Time</a:t>
            </a:r>
          </a:p>
        </p:txBody>
      </p:sp>
      <p:sp>
        <p:nvSpPr>
          <p:cNvPr id="12" name="Line 31"/>
          <p:cNvSpPr>
            <a:spLocks noChangeShapeType="1"/>
          </p:cNvSpPr>
          <p:nvPr/>
        </p:nvSpPr>
        <p:spPr bwMode="auto">
          <a:xfrm>
            <a:off x="4931104" y="3674353"/>
            <a:ext cx="0" cy="254000"/>
          </a:xfrm>
          <a:prstGeom prst="line">
            <a:avLst/>
          </a:prstGeom>
          <a:noFill/>
          <a:ln w="9525">
            <a:solidFill>
              <a:schemeClr val="tx1"/>
            </a:solidFill>
            <a:round/>
            <a:headEnd/>
            <a:tailEnd/>
          </a:ln>
        </p:spPr>
        <p:txBody>
          <a:bodyPr wrap="none" anchor="ctr"/>
          <a:lstStyle/>
          <a:p>
            <a:endParaRPr lang="en-US">
              <a:latin typeface="+mn-lt"/>
            </a:endParaRPr>
          </a:p>
        </p:txBody>
      </p:sp>
      <p:sp>
        <p:nvSpPr>
          <p:cNvPr id="13" name="Line 32"/>
          <p:cNvSpPr>
            <a:spLocks noChangeShapeType="1"/>
          </p:cNvSpPr>
          <p:nvPr/>
        </p:nvSpPr>
        <p:spPr bwMode="auto">
          <a:xfrm>
            <a:off x="7131598" y="3624629"/>
            <a:ext cx="0" cy="254000"/>
          </a:xfrm>
          <a:prstGeom prst="line">
            <a:avLst/>
          </a:prstGeom>
          <a:noFill/>
          <a:ln w="9525">
            <a:solidFill>
              <a:schemeClr val="tx1"/>
            </a:solidFill>
            <a:round/>
            <a:headEnd/>
            <a:tailEnd/>
          </a:ln>
        </p:spPr>
        <p:txBody>
          <a:bodyPr wrap="none" anchor="ctr"/>
          <a:lstStyle/>
          <a:p>
            <a:endParaRPr lang="en-US">
              <a:latin typeface="+mn-lt"/>
            </a:endParaRPr>
          </a:p>
        </p:txBody>
      </p:sp>
      <p:sp>
        <p:nvSpPr>
          <p:cNvPr id="14" name="Text Box 34"/>
          <p:cNvSpPr txBox="1">
            <a:spLocks noChangeArrowheads="1"/>
          </p:cNvSpPr>
          <p:nvPr/>
        </p:nvSpPr>
        <p:spPr bwMode="auto">
          <a:xfrm>
            <a:off x="4549775" y="3343624"/>
            <a:ext cx="769011" cy="400110"/>
          </a:xfrm>
          <a:prstGeom prst="rect">
            <a:avLst/>
          </a:prstGeom>
          <a:noFill/>
          <a:ln w="9525">
            <a:noFill/>
            <a:miter lim="800000"/>
            <a:headEnd/>
            <a:tailEnd/>
          </a:ln>
        </p:spPr>
        <p:txBody>
          <a:bodyPr wrap="none">
            <a:spAutoFit/>
          </a:bodyPr>
          <a:lstStyle/>
          <a:p>
            <a:pPr algn="ctr"/>
            <a:r>
              <a:rPr lang="en-US" sz="1000" dirty="0">
                <a:latin typeface="+mn-lt"/>
                <a:cs typeface="Times New Roman" pitchFamily="18" charset="0"/>
              </a:rPr>
              <a:t>Earliest</a:t>
            </a:r>
          </a:p>
          <a:p>
            <a:pPr algn="ctr"/>
            <a:r>
              <a:rPr lang="en-US" sz="1000" dirty="0">
                <a:latin typeface="+mn-lt"/>
                <a:cs typeface="Times New Roman" pitchFamily="18" charset="0"/>
              </a:rPr>
              <a:t>Start Time</a:t>
            </a:r>
          </a:p>
        </p:txBody>
      </p:sp>
      <p:sp>
        <p:nvSpPr>
          <p:cNvPr id="15" name="Text Box 35"/>
          <p:cNvSpPr txBox="1">
            <a:spLocks noChangeArrowheads="1"/>
          </p:cNvSpPr>
          <p:nvPr/>
        </p:nvSpPr>
        <p:spPr bwMode="auto">
          <a:xfrm>
            <a:off x="6710525" y="3336324"/>
            <a:ext cx="769011" cy="400110"/>
          </a:xfrm>
          <a:prstGeom prst="rect">
            <a:avLst/>
          </a:prstGeom>
          <a:noFill/>
          <a:ln w="9525">
            <a:noFill/>
            <a:miter lim="800000"/>
            <a:headEnd/>
            <a:tailEnd/>
          </a:ln>
        </p:spPr>
        <p:txBody>
          <a:bodyPr wrap="none">
            <a:spAutoFit/>
          </a:bodyPr>
          <a:lstStyle/>
          <a:p>
            <a:pPr algn="ctr"/>
            <a:r>
              <a:rPr lang="en-US" sz="1000" dirty="0">
                <a:latin typeface="+mn-lt"/>
                <a:cs typeface="Times New Roman" pitchFamily="18" charset="0"/>
              </a:rPr>
              <a:t>Latest</a:t>
            </a:r>
          </a:p>
          <a:p>
            <a:pPr algn="ctr"/>
            <a:r>
              <a:rPr lang="en-US" sz="1000" dirty="0">
                <a:latin typeface="+mn-lt"/>
                <a:cs typeface="Times New Roman" pitchFamily="18" charset="0"/>
              </a:rPr>
              <a:t>Start Time</a:t>
            </a:r>
          </a:p>
        </p:txBody>
      </p:sp>
      <p:sp>
        <p:nvSpPr>
          <p:cNvPr id="16" name="Line 37"/>
          <p:cNvSpPr>
            <a:spLocks noChangeShapeType="1"/>
          </p:cNvSpPr>
          <p:nvPr/>
        </p:nvSpPr>
        <p:spPr bwMode="auto">
          <a:xfrm>
            <a:off x="3671067" y="1128422"/>
            <a:ext cx="0" cy="3048000"/>
          </a:xfrm>
          <a:prstGeom prst="line">
            <a:avLst/>
          </a:prstGeom>
          <a:noFill/>
          <a:ln w="9525">
            <a:solidFill>
              <a:srgbClr val="FF33CC"/>
            </a:solidFill>
            <a:prstDash val="dash"/>
            <a:round/>
            <a:headEnd/>
            <a:tailEnd/>
          </a:ln>
        </p:spPr>
        <p:txBody>
          <a:bodyPr wrap="none" anchor="ctr"/>
          <a:lstStyle/>
          <a:p>
            <a:endParaRPr lang="en-US">
              <a:latin typeface="+mn-lt"/>
            </a:endParaRPr>
          </a:p>
        </p:txBody>
      </p:sp>
      <p:sp>
        <p:nvSpPr>
          <p:cNvPr id="19" name="Line 40"/>
          <p:cNvSpPr>
            <a:spLocks noChangeShapeType="1"/>
          </p:cNvSpPr>
          <p:nvPr/>
        </p:nvSpPr>
        <p:spPr bwMode="auto">
          <a:xfrm flipV="1">
            <a:off x="1143329" y="1565624"/>
            <a:ext cx="3276600" cy="0"/>
          </a:xfrm>
          <a:prstGeom prst="line">
            <a:avLst/>
          </a:prstGeom>
          <a:noFill/>
          <a:ln w="9525">
            <a:solidFill>
              <a:schemeClr val="tx1"/>
            </a:solidFill>
            <a:round/>
            <a:headEnd/>
            <a:tailEnd/>
          </a:ln>
        </p:spPr>
        <p:txBody>
          <a:bodyPr wrap="none" anchor="ctr"/>
          <a:lstStyle/>
          <a:p>
            <a:endParaRPr lang="en-US">
              <a:latin typeface="+mn-lt"/>
            </a:endParaRPr>
          </a:p>
        </p:txBody>
      </p:sp>
      <p:sp>
        <p:nvSpPr>
          <p:cNvPr id="20" name="Line 41"/>
          <p:cNvSpPr>
            <a:spLocks noChangeShapeType="1"/>
          </p:cNvSpPr>
          <p:nvPr/>
        </p:nvSpPr>
        <p:spPr bwMode="auto">
          <a:xfrm>
            <a:off x="1143329" y="1438624"/>
            <a:ext cx="0" cy="254000"/>
          </a:xfrm>
          <a:prstGeom prst="line">
            <a:avLst/>
          </a:prstGeom>
          <a:noFill/>
          <a:ln w="9525">
            <a:solidFill>
              <a:schemeClr val="tx1"/>
            </a:solidFill>
            <a:round/>
            <a:headEnd/>
            <a:tailEnd/>
          </a:ln>
        </p:spPr>
        <p:txBody>
          <a:bodyPr wrap="none" anchor="ctr"/>
          <a:lstStyle/>
          <a:p>
            <a:endParaRPr lang="en-US">
              <a:latin typeface="+mn-lt"/>
            </a:endParaRPr>
          </a:p>
        </p:txBody>
      </p:sp>
      <p:sp>
        <p:nvSpPr>
          <p:cNvPr id="21" name="Line 42"/>
          <p:cNvSpPr>
            <a:spLocks noChangeShapeType="1"/>
          </p:cNvSpPr>
          <p:nvPr/>
        </p:nvSpPr>
        <p:spPr bwMode="auto">
          <a:xfrm>
            <a:off x="2286329" y="1438624"/>
            <a:ext cx="0" cy="254000"/>
          </a:xfrm>
          <a:prstGeom prst="line">
            <a:avLst/>
          </a:prstGeom>
          <a:noFill/>
          <a:ln w="9525">
            <a:solidFill>
              <a:schemeClr val="tx1"/>
            </a:solidFill>
            <a:round/>
            <a:headEnd/>
            <a:tailEnd/>
          </a:ln>
        </p:spPr>
        <p:txBody>
          <a:bodyPr wrap="none" anchor="ctr"/>
          <a:lstStyle/>
          <a:p>
            <a:endParaRPr lang="en-US">
              <a:latin typeface="+mn-lt"/>
            </a:endParaRPr>
          </a:p>
        </p:txBody>
      </p:sp>
      <p:sp>
        <p:nvSpPr>
          <p:cNvPr id="22" name="Line 43"/>
          <p:cNvSpPr>
            <a:spLocks noChangeShapeType="1"/>
          </p:cNvSpPr>
          <p:nvPr/>
        </p:nvSpPr>
        <p:spPr bwMode="auto">
          <a:xfrm>
            <a:off x="4419929" y="1438624"/>
            <a:ext cx="0" cy="254000"/>
          </a:xfrm>
          <a:prstGeom prst="line">
            <a:avLst/>
          </a:prstGeom>
          <a:noFill/>
          <a:ln w="9525">
            <a:solidFill>
              <a:schemeClr val="tx1"/>
            </a:solidFill>
            <a:round/>
            <a:headEnd/>
            <a:tailEnd/>
          </a:ln>
        </p:spPr>
        <p:txBody>
          <a:bodyPr wrap="none" anchor="ctr"/>
          <a:lstStyle/>
          <a:p>
            <a:endParaRPr lang="en-US">
              <a:latin typeface="+mn-lt"/>
            </a:endParaRPr>
          </a:p>
        </p:txBody>
      </p:sp>
      <p:sp>
        <p:nvSpPr>
          <p:cNvPr id="23" name="Text Box 44"/>
          <p:cNvSpPr txBox="1">
            <a:spLocks noChangeArrowheads="1"/>
          </p:cNvSpPr>
          <p:nvPr/>
        </p:nvSpPr>
        <p:spPr bwMode="auto">
          <a:xfrm>
            <a:off x="762000" y="1107894"/>
            <a:ext cx="769011" cy="400110"/>
          </a:xfrm>
          <a:prstGeom prst="rect">
            <a:avLst/>
          </a:prstGeom>
          <a:noFill/>
          <a:ln w="9525">
            <a:noFill/>
            <a:miter lim="800000"/>
            <a:headEnd/>
            <a:tailEnd/>
          </a:ln>
        </p:spPr>
        <p:txBody>
          <a:bodyPr wrap="none">
            <a:spAutoFit/>
          </a:bodyPr>
          <a:lstStyle/>
          <a:p>
            <a:pPr algn="ctr"/>
            <a:r>
              <a:rPr lang="en-US" sz="1000" dirty="0">
                <a:latin typeface="+mn-lt"/>
                <a:cs typeface="Times New Roman" pitchFamily="18" charset="0"/>
              </a:rPr>
              <a:t>Earliest</a:t>
            </a:r>
          </a:p>
          <a:p>
            <a:pPr algn="ctr"/>
            <a:r>
              <a:rPr lang="en-US" sz="1000" dirty="0">
                <a:latin typeface="+mn-lt"/>
                <a:cs typeface="Times New Roman" pitchFamily="18" charset="0"/>
              </a:rPr>
              <a:t>Start Time</a:t>
            </a:r>
          </a:p>
        </p:txBody>
      </p:sp>
      <p:sp>
        <p:nvSpPr>
          <p:cNvPr id="24" name="Text Box 45"/>
          <p:cNvSpPr txBox="1">
            <a:spLocks noChangeArrowheads="1"/>
          </p:cNvSpPr>
          <p:nvPr/>
        </p:nvSpPr>
        <p:spPr bwMode="auto">
          <a:xfrm>
            <a:off x="1882775" y="1121124"/>
            <a:ext cx="769011" cy="400110"/>
          </a:xfrm>
          <a:prstGeom prst="rect">
            <a:avLst/>
          </a:prstGeom>
          <a:noFill/>
          <a:ln w="9525">
            <a:noFill/>
            <a:miter lim="800000"/>
            <a:headEnd/>
            <a:tailEnd/>
          </a:ln>
        </p:spPr>
        <p:txBody>
          <a:bodyPr wrap="none">
            <a:spAutoFit/>
          </a:bodyPr>
          <a:lstStyle/>
          <a:p>
            <a:pPr algn="ctr"/>
            <a:r>
              <a:rPr lang="en-US" sz="1000" dirty="0">
                <a:latin typeface="+mn-lt"/>
                <a:cs typeface="Times New Roman" pitchFamily="18" charset="0"/>
              </a:rPr>
              <a:t>Latest</a:t>
            </a:r>
          </a:p>
          <a:p>
            <a:pPr algn="ctr"/>
            <a:r>
              <a:rPr lang="en-US" sz="1000" dirty="0">
                <a:latin typeface="+mn-lt"/>
                <a:cs typeface="Times New Roman" pitchFamily="18" charset="0"/>
              </a:rPr>
              <a:t>Start Time</a:t>
            </a:r>
          </a:p>
        </p:txBody>
      </p:sp>
      <p:sp>
        <p:nvSpPr>
          <p:cNvPr id="25" name="Text Box 46"/>
          <p:cNvSpPr txBox="1">
            <a:spLocks noChangeArrowheads="1"/>
          </p:cNvSpPr>
          <p:nvPr/>
        </p:nvSpPr>
        <p:spPr bwMode="auto">
          <a:xfrm>
            <a:off x="4028093" y="1121124"/>
            <a:ext cx="688422" cy="400110"/>
          </a:xfrm>
          <a:prstGeom prst="rect">
            <a:avLst/>
          </a:prstGeom>
          <a:noFill/>
          <a:ln w="9525">
            <a:noFill/>
            <a:miter lim="800000"/>
            <a:headEnd/>
            <a:tailEnd/>
          </a:ln>
        </p:spPr>
        <p:txBody>
          <a:bodyPr wrap="none">
            <a:spAutoFit/>
          </a:bodyPr>
          <a:lstStyle/>
          <a:p>
            <a:pPr algn="ctr"/>
            <a:r>
              <a:rPr lang="en-US" sz="1000" dirty="0">
                <a:latin typeface="+mn-lt"/>
                <a:cs typeface="Times New Roman" pitchFamily="18" charset="0"/>
              </a:rPr>
              <a:t>Visit End</a:t>
            </a:r>
          </a:p>
          <a:p>
            <a:pPr algn="ctr"/>
            <a:r>
              <a:rPr lang="en-US" sz="1000" dirty="0">
                <a:latin typeface="+mn-lt"/>
                <a:cs typeface="Times New Roman" pitchFamily="18" charset="0"/>
              </a:rPr>
              <a:t> Time</a:t>
            </a:r>
          </a:p>
        </p:txBody>
      </p:sp>
      <p:sp>
        <p:nvSpPr>
          <p:cNvPr id="27" name="Text Box 48"/>
          <p:cNvSpPr txBox="1">
            <a:spLocks noChangeArrowheads="1"/>
          </p:cNvSpPr>
          <p:nvPr/>
        </p:nvSpPr>
        <p:spPr bwMode="auto">
          <a:xfrm>
            <a:off x="1144129" y="1754094"/>
            <a:ext cx="261884" cy="553998"/>
          </a:xfrm>
          <a:prstGeom prst="rect">
            <a:avLst/>
          </a:prstGeom>
          <a:noFill/>
          <a:ln w="9525">
            <a:solidFill>
              <a:schemeClr val="tx1"/>
            </a:solidFill>
            <a:miter lim="800000"/>
            <a:headEnd/>
            <a:tailEnd/>
          </a:ln>
        </p:spPr>
        <p:txBody>
          <a:bodyPr wrap="square">
            <a:spAutoFit/>
          </a:bodyPr>
          <a:lstStyle/>
          <a:p>
            <a:pPr>
              <a:spcBef>
                <a:spcPct val="50000"/>
              </a:spcBef>
            </a:pPr>
            <a:r>
              <a:rPr lang="en-US" sz="1000" dirty="0" smtClean="0">
                <a:latin typeface="+mn-lt"/>
              </a:rPr>
              <a:t>CHK</a:t>
            </a:r>
            <a:endParaRPr lang="en-US" sz="1000" dirty="0">
              <a:latin typeface="+mn-lt"/>
            </a:endParaRPr>
          </a:p>
        </p:txBody>
      </p:sp>
      <p:sp>
        <p:nvSpPr>
          <p:cNvPr id="28" name="Text Box 49"/>
          <p:cNvSpPr txBox="1">
            <a:spLocks noChangeArrowheads="1"/>
          </p:cNvSpPr>
          <p:nvPr/>
        </p:nvSpPr>
        <p:spPr bwMode="auto">
          <a:xfrm>
            <a:off x="1406013" y="1882336"/>
            <a:ext cx="614856" cy="246221"/>
          </a:xfrm>
          <a:prstGeom prst="rect">
            <a:avLst/>
          </a:prstGeom>
          <a:solidFill>
            <a:srgbClr val="FFFFCC"/>
          </a:solidFill>
          <a:ln w="9525">
            <a:solidFill>
              <a:schemeClr val="tx1"/>
            </a:solidFill>
            <a:miter lim="800000"/>
            <a:headEnd/>
            <a:tailEnd/>
          </a:ln>
        </p:spPr>
        <p:txBody>
          <a:bodyPr wrap="square">
            <a:spAutoFit/>
          </a:bodyPr>
          <a:lstStyle/>
          <a:p>
            <a:pPr algn="ctr">
              <a:spcBef>
                <a:spcPct val="50000"/>
              </a:spcBef>
            </a:pPr>
            <a:r>
              <a:rPr lang="en-US" sz="1000" dirty="0">
                <a:latin typeface="+mn-lt"/>
              </a:rPr>
              <a:t>SLEW</a:t>
            </a:r>
          </a:p>
        </p:txBody>
      </p:sp>
      <p:sp>
        <p:nvSpPr>
          <p:cNvPr id="29" name="Text Box 52"/>
          <p:cNvSpPr txBox="1">
            <a:spLocks noChangeArrowheads="1"/>
          </p:cNvSpPr>
          <p:nvPr/>
        </p:nvSpPr>
        <p:spPr bwMode="auto">
          <a:xfrm>
            <a:off x="2027874" y="1882336"/>
            <a:ext cx="674415" cy="246221"/>
          </a:xfrm>
          <a:prstGeom prst="rect">
            <a:avLst/>
          </a:prstGeom>
          <a:solidFill>
            <a:srgbClr val="FFFFCC"/>
          </a:solidFill>
          <a:ln w="9525">
            <a:solidFill>
              <a:schemeClr val="tx1"/>
            </a:solidFill>
            <a:miter lim="800000"/>
            <a:headEnd/>
            <a:tailEnd/>
          </a:ln>
        </p:spPr>
        <p:txBody>
          <a:bodyPr wrap="square">
            <a:spAutoFit/>
          </a:bodyPr>
          <a:lstStyle/>
          <a:p>
            <a:pPr>
              <a:spcBef>
                <a:spcPct val="50000"/>
              </a:spcBef>
            </a:pPr>
            <a:r>
              <a:rPr lang="en-US" sz="1000" dirty="0" smtClean="0">
                <a:latin typeface="+mn-lt"/>
              </a:rPr>
              <a:t>GSACQ</a:t>
            </a:r>
            <a:endParaRPr lang="en-US" sz="1000" dirty="0">
              <a:latin typeface="+mn-lt"/>
            </a:endParaRPr>
          </a:p>
        </p:txBody>
      </p:sp>
      <p:sp>
        <p:nvSpPr>
          <p:cNvPr id="30" name="Text Box 55"/>
          <p:cNvSpPr txBox="1">
            <a:spLocks noChangeArrowheads="1"/>
          </p:cNvSpPr>
          <p:nvPr/>
        </p:nvSpPr>
        <p:spPr bwMode="auto">
          <a:xfrm>
            <a:off x="3084215" y="1882336"/>
            <a:ext cx="584201" cy="246221"/>
          </a:xfrm>
          <a:prstGeom prst="rect">
            <a:avLst/>
          </a:prstGeom>
          <a:solidFill>
            <a:srgbClr val="00B0F0"/>
          </a:solidFill>
          <a:ln w="9525">
            <a:solidFill>
              <a:schemeClr val="tx1"/>
            </a:solidFill>
            <a:miter lim="800000"/>
            <a:headEnd/>
            <a:tailEnd/>
          </a:ln>
        </p:spPr>
        <p:txBody>
          <a:bodyPr wrap="square">
            <a:spAutoFit/>
          </a:bodyPr>
          <a:lstStyle/>
          <a:p>
            <a:pPr algn="ctr">
              <a:spcBef>
                <a:spcPct val="50000"/>
              </a:spcBef>
            </a:pPr>
            <a:r>
              <a:rPr lang="en-US" sz="1000" dirty="0">
                <a:latin typeface="+mn-lt"/>
              </a:rPr>
              <a:t>HOME</a:t>
            </a:r>
          </a:p>
        </p:txBody>
      </p:sp>
      <p:sp>
        <p:nvSpPr>
          <p:cNvPr id="31" name="Text Box 60" descr="Wide upward diagonal"/>
          <p:cNvSpPr txBox="1">
            <a:spLocks noChangeArrowheads="1"/>
          </p:cNvSpPr>
          <p:nvPr/>
        </p:nvSpPr>
        <p:spPr bwMode="auto">
          <a:xfrm>
            <a:off x="5213459" y="3031582"/>
            <a:ext cx="381000" cy="246221"/>
          </a:xfrm>
          <a:prstGeom prst="rect">
            <a:avLst/>
          </a:prstGeom>
          <a:pattFill prst="wdUpDiag">
            <a:fgClr>
              <a:schemeClr val="folHlink"/>
            </a:fgClr>
            <a:bgClr>
              <a:srgbClr val="FFFFFF"/>
            </a:bgClr>
          </a:pattFill>
          <a:ln w="9525">
            <a:solidFill>
              <a:schemeClr val="tx1"/>
            </a:solidFill>
            <a:miter lim="800000"/>
            <a:headEnd/>
            <a:tailEnd/>
          </a:ln>
        </p:spPr>
        <p:txBody>
          <a:bodyPr>
            <a:spAutoFit/>
          </a:bodyPr>
          <a:lstStyle/>
          <a:p>
            <a:pPr algn="ctr">
              <a:spcBef>
                <a:spcPct val="50000"/>
              </a:spcBef>
            </a:pPr>
            <a:r>
              <a:rPr lang="en-US" sz="1000" dirty="0">
                <a:latin typeface="+mn-lt"/>
              </a:rPr>
              <a:t>AD</a:t>
            </a:r>
          </a:p>
        </p:txBody>
      </p:sp>
      <p:sp>
        <p:nvSpPr>
          <p:cNvPr id="32" name="Text Box 61" descr="Wide upward diagonal"/>
          <p:cNvSpPr txBox="1">
            <a:spLocks noChangeArrowheads="1"/>
          </p:cNvSpPr>
          <p:nvPr/>
        </p:nvSpPr>
        <p:spPr bwMode="auto">
          <a:xfrm>
            <a:off x="5985147" y="3031582"/>
            <a:ext cx="575441" cy="246221"/>
          </a:xfrm>
          <a:prstGeom prst="rect">
            <a:avLst/>
          </a:prstGeom>
          <a:pattFill prst="wdUpDiag">
            <a:fgClr>
              <a:schemeClr val="folHlink"/>
            </a:fgClr>
            <a:bgClr>
              <a:srgbClr val="FFFFFF"/>
            </a:bgClr>
          </a:pattFill>
          <a:ln w="9525">
            <a:solidFill>
              <a:schemeClr val="tx1"/>
            </a:solidFill>
            <a:miter lim="800000"/>
            <a:headEnd/>
            <a:tailEnd/>
          </a:ln>
        </p:spPr>
        <p:txBody>
          <a:bodyPr wrap="square">
            <a:spAutoFit/>
          </a:bodyPr>
          <a:lstStyle/>
          <a:p>
            <a:pPr algn="ctr">
              <a:spcBef>
                <a:spcPct val="50000"/>
              </a:spcBef>
            </a:pPr>
            <a:r>
              <a:rPr lang="en-US" sz="1000" dirty="0">
                <a:latin typeface="+mn-lt"/>
              </a:rPr>
              <a:t>HOME</a:t>
            </a:r>
          </a:p>
        </p:txBody>
      </p:sp>
      <p:sp>
        <p:nvSpPr>
          <p:cNvPr id="33" name="Text Box 63"/>
          <p:cNvSpPr txBox="1">
            <a:spLocks noChangeArrowheads="1"/>
          </p:cNvSpPr>
          <p:nvPr/>
        </p:nvSpPr>
        <p:spPr bwMode="auto">
          <a:xfrm>
            <a:off x="5314185" y="4052691"/>
            <a:ext cx="609600" cy="246221"/>
          </a:xfrm>
          <a:prstGeom prst="rect">
            <a:avLst/>
          </a:prstGeom>
          <a:solidFill>
            <a:srgbClr val="FFFFCC"/>
          </a:solidFill>
          <a:ln w="9525">
            <a:solidFill>
              <a:schemeClr val="tx1"/>
            </a:solidFill>
            <a:miter lim="800000"/>
            <a:headEnd/>
            <a:tailEnd/>
          </a:ln>
        </p:spPr>
        <p:txBody>
          <a:bodyPr>
            <a:spAutoFit/>
          </a:bodyPr>
          <a:lstStyle/>
          <a:p>
            <a:pPr algn="ctr">
              <a:spcBef>
                <a:spcPct val="50000"/>
              </a:spcBef>
            </a:pPr>
            <a:r>
              <a:rPr lang="en-US" sz="1000" dirty="0">
                <a:latin typeface="+mn-lt"/>
              </a:rPr>
              <a:t>SLEW</a:t>
            </a:r>
          </a:p>
        </p:txBody>
      </p:sp>
      <p:sp>
        <p:nvSpPr>
          <p:cNvPr id="34" name="Text Box 66"/>
          <p:cNvSpPr txBox="1">
            <a:spLocks noChangeArrowheads="1"/>
          </p:cNvSpPr>
          <p:nvPr/>
        </p:nvSpPr>
        <p:spPr bwMode="auto">
          <a:xfrm>
            <a:off x="5923785" y="4052691"/>
            <a:ext cx="777766" cy="246221"/>
          </a:xfrm>
          <a:prstGeom prst="rect">
            <a:avLst/>
          </a:prstGeom>
          <a:solidFill>
            <a:srgbClr val="FFFFCC"/>
          </a:solidFill>
          <a:ln w="9525">
            <a:solidFill>
              <a:schemeClr val="tx1"/>
            </a:solidFill>
            <a:miter lim="800000"/>
            <a:headEnd/>
            <a:tailEnd/>
          </a:ln>
        </p:spPr>
        <p:txBody>
          <a:bodyPr wrap="square">
            <a:spAutoFit/>
          </a:bodyPr>
          <a:lstStyle/>
          <a:p>
            <a:pPr>
              <a:spcBef>
                <a:spcPct val="50000"/>
              </a:spcBef>
            </a:pPr>
            <a:r>
              <a:rPr lang="en-US" sz="1000" dirty="0" smtClean="0">
                <a:latin typeface="+mn-lt"/>
              </a:rPr>
              <a:t> GSACQ</a:t>
            </a:r>
            <a:endParaRPr lang="en-US" sz="1000" dirty="0">
              <a:latin typeface="+mn-lt"/>
            </a:endParaRPr>
          </a:p>
        </p:txBody>
      </p:sp>
      <p:sp>
        <p:nvSpPr>
          <p:cNvPr id="35" name="Text Box 67"/>
          <p:cNvSpPr txBox="1">
            <a:spLocks noChangeArrowheads="1"/>
          </p:cNvSpPr>
          <p:nvPr/>
        </p:nvSpPr>
        <p:spPr bwMode="auto">
          <a:xfrm>
            <a:off x="7466227" y="4052691"/>
            <a:ext cx="618358" cy="246221"/>
          </a:xfrm>
          <a:prstGeom prst="rect">
            <a:avLst/>
          </a:prstGeom>
          <a:solidFill>
            <a:srgbClr val="00B0F0"/>
          </a:solidFill>
          <a:ln w="9525">
            <a:solidFill>
              <a:schemeClr val="tx1"/>
            </a:solidFill>
            <a:miter lim="800000"/>
            <a:headEnd/>
            <a:tailEnd/>
          </a:ln>
        </p:spPr>
        <p:txBody>
          <a:bodyPr wrap="square">
            <a:spAutoFit/>
          </a:bodyPr>
          <a:lstStyle/>
          <a:p>
            <a:pPr algn="ctr">
              <a:spcBef>
                <a:spcPct val="50000"/>
              </a:spcBef>
            </a:pPr>
            <a:r>
              <a:rPr lang="en-US" sz="1000" dirty="0">
                <a:latin typeface="+mn-lt"/>
              </a:rPr>
              <a:t>HOME</a:t>
            </a:r>
          </a:p>
        </p:txBody>
      </p:sp>
      <p:sp>
        <p:nvSpPr>
          <p:cNvPr id="36" name="Line 70"/>
          <p:cNvSpPr>
            <a:spLocks noChangeShapeType="1"/>
          </p:cNvSpPr>
          <p:nvPr/>
        </p:nvSpPr>
        <p:spPr bwMode="auto">
          <a:xfrm>
            <a:off x="5029529" y="3026124"/>
            <a:ext cx="0" cy="889000"/>
          </a:xfrm>
          <a:prstGeom prst="line">
            <a:avLst/>
          </a:prstGeom>
          <a:noFill/>
          <a:ln w="28575" cap="flat" cmpd="sng" algn="ctr">
            <a:solidFill>
              <a:srgbClr val="FF0000"/>
            </a:solidFill>
            <a:prstDash val="dash"/>
            <a:round/>
            <a:headEnd type="none" w="med" len="med"/>
            <a:tailEnd type="triangle" w="lg" len="med"/>
          </a:ln>
        </p:spPr>
        <p:txBody>
          <a:bodyPr wrap="none" anchor="ctr"/>
          <a:lstStyle/>
          <a:p>
            <a:endParaRPr lang="en-US">
              <a:latin typeface="+mn-lt"/>
            </a:endParaRPr>
          </a:p>
        </p:txBody>
      </p:sp>
      <p:sp>
        <p:nvSpPr>
          <p:cNvPr id="37" name="Text Box 75"/>
          <p:cNvSpPr txBox="1">
            <a:spLocks noChangeArrowheads="1"/>
          </p:cNvSpPr>
          <p:nvPr/>
        </p:nvSpPr>
        <p:spPr bwMode="auto">
          <a:xfrm>
            <a:off x="3964481" y="3031582"/>
            <a:ext cx="609600" cy="246221"/>
          </a:xfrm>
          <a:prstGeom prst="rect">
            <a:avLst/>
          </a:prstGeom>
          <a:solidFill>
            <a:srgbClr val="FFFFCC"/>
          </a:solidFill>
          <a:ln w="9525">
            <a:solidFill>
              <a:schemeClr val="tx1"/>
            </a:solidFill>
            <a:miter lim="800000"/>
            <a:headEnd/>
            <a:tailEnd/>
          </a:ln>
        </p:spPr>
        <p:txBody>
          <a:bodyPr>
            <a:spAutoFit/>
          </a:bodyPr>
          <a:lstStyle/>
          <a:p>
            <a:pPr algn="ctr">
              <a:spcBef>
                <a:spcPct val="50000"/>
              </a:spcBef>
            </a:pPr>
            <a:r>
              <a:rPr lang="en-US" sz="1000" dirty="0">
                <a:latin typeface="+mn-lt"/>
              </a:rPr>
              <a:t>SLEW</a:t>
            </a:r>
          </a:p>
        </p:txBody>
      </p:sp>
      <p:sp>
        <p:nvSpPr>
          <p:cNvPr id="38" name="Text Box 66"/>
          <p:cNvSpPr txBox="1">
            <a:spLocks noChangeArrowheads="1"/>
          </p:cNvSpPr>
          <p:nvPr/>
        </p:nvSpPr>
        <p:spPr bwMode="auto">
          <a:xfrm>
            <a:off x="2701462" y="1879093"/>
            <a:ext cx="381000" cy="246221"/>
          </a:xfrm>
          <a:prstGeom prst="rect">
            <a:avLst/>
          </a:prstGeom>
          <a:solidFill>
            <a:srgbClr val="FFFFCC"/>
          </a:solidFill>
          <a:ln w="9525">
            <a:solidFill>
              <a:schemeClr val="tx1"/>
            </a:solidFill>
            <a:miter lim="800000"/>
            <a:headEnd/>
            <a:tailEnd/>
          </a:ln>
        </p:spPr>
        <p:txBody>
          <a:bodyPr>
            <a:spAutoFit/>
          </a:bodyPr>
          <a:lstStyle/>
          <a:p>
            <a:pPr>
              <a:spcBef>
                <a:spcPct val="50000"/>
              </a:spcBef>
            </a:pPr>
            <a:r>
              <a:rPr lang="en-US" sz="1000" dirty="0">
                <a:latin typeface="+mn-lt"/>
              </a:rPr>
              <a:t>AD</a:t>
            </a:r>
          </a:p>
        </p:txBody>
      </p:sp>
      <p:sp>
        <p:nvSpPr>
          <p:cNvPr id="39" name="Text Box 48"/>
          <p:cNvSpPr txBox="1">
            <a:spLocks noChangeArrowheads="1"/>
          </p:cNvSpPr>
          <p:nvPr/>
        </p:nvSpPr>
        <p:spPr bwMode="auto">
          <a:xfrm>
            <a:off x="3686832" y="2902934"/>
            <a:ext cx="261884" cy="553998"/>
          </a:xfrm>
          <a:prstGeom prst="rect">
            <a:avLst/>
          </a:prstGeom>
          <a:noFill/>
          <a:ln w="9525">
            <a:solidFill>
              <a:schemeClr val="tx1"/>
            </a:solidFill>
            <a:miter lim="800000"/>
            <a:headEnd/>
            <a:tailEnd/>
          </a:ln>
        </p:spPr>
        <p:txBody>
          <a:bodyPr wrap="square">
            <a:spAutoFit/>
          </a:bodyPr>
          <a:lstStyle/>
          <a:p>
            <a:pPr>
              <a:spcBef>
                <a:spcPct val="50000"/>
              </a:spcBef>
            </a:pPr>
            <a:r>
              <a:rPr lang="en-US" sz="1000" dirty="0" smtClean="0">
                <a:latin typeface="+mn-lt"/>
              </a:rPr>
              <a:t>CHK</a:t>
            </a:r>
            <a:endParaRPr lang="en-US" sz="1000" dirty="0">
              <a:latin typeface="+mn-lt"/>
            </a:endParaRPr>
          </a:p>
        </p:txBody>
      </p:sp>
      <p:sp>
        <p:nvSpPr>
          <p:cNvPr id="40" name="Text Box 52"/>
          <p:cNvSpPr txBox="1">
            <a:spLocks noChangeArrowheads="1"/>
          </p:cNvSpPr>
          <p:nvPr/>
        </p:nvSpPr>
        <p:spPr bwMode="auto">
          <a:xfrm>
            <a:off x="4570576" y="3031582"/>
            <a:ext cx="653394" cy="246221"/>
          </a:xfrm>
          <a:prstGeom prst="rect">
            <a:avLst/>
          </a:prstGeom>
          <a:solidFill>
            <a:srgbClr val="FFFFCC"/>
          </a:solidFill>
          <a:ln w="9525">
            <a:solidFill>
              <a:schemeClr val="tx1"/>
            </a:solidFill>
            <a:miter lim="800000"/>
            <a:headEnd/>
            <a:tailEnd/>
          </a:ln>
        </p:spPr>
        <p:txBody>
          <a:bodyPr wrap="square">
            <a:spAutoFit/>
          </a:bodyPr>
          <a:lstStyle/>
          <a:p>
            <a:pPr algn="ctr">
              <a:spcBef>
                <a:spcPct val="50000"/>
              </a:spcBef>
            </a:pPr>
            <a:r>
              <a:rPr lang="en-US" sz="1000" dirty="0" smtClean="0">
                <a:latin typeface="+mn-lt"/>
              </a:rPr>
              <a:t>GSACQ</a:t>
            </a:r>
            <a:endParaRPr lang="en-US" sz="1000" dirty="0">
              <a:latin typeface="+mn-lt"/>
            </a:endParaRPr>
          </a:p>
        </p:txBody>
      </p:sp>
      <p:sp>
        <p:nvSpPr>
          <p:cNvPr id="41" name="Text Box 48"/>
          <p:cNvSpPr txBox="1">
            <a:spLocks noChangeArrowheads="1"/>
          </p:cNvSpPr>
          <p:nvPr/>
        </p:nvSpPr>
        <p:spPr bwMode="auto">
          <a:xfrm>
            <a:off x="5047922" y="3927692"/>
            <a:ext cx="261884" cy="553998"/>
          </a:xfrm>
          <a:prstGeom prst="rect">
            <a:avLst/>
          </a:prstGeom>
          <a:noFill/>
          <a:ln w="9525">
            <a:solidFill>
              <a:schemeClr val="tx1"/>
            </a:solidFill>
            <a:miter lim="800000"/>
            <a:headEnd/>
            <a:tailEnd/>
          </a:ln>
        </p:spPr>
        <p:txBody>
          <a:bodyPr wrap="square">
            <a:spAutoFit/>
          </a:bodyPr>
          <a:lstStyle/>
          <a:p>
            <a:pPr>
              <a:spcBef>
                <a:spcPct val="50000"/>
              </a:spcBef>
            </a:pPr>
            <a:r>
              <a:rPr lang="en-US" sz="1000" dirty="0" smtClean="0">
                <a:latin typeface="+mn-lt"/>
              </a:rPr>
              <a:t>CHK</a:t>
            </a:r>
            <a:endParaRPr lang="en-US" sz="1000" dirty="0">
              <a:latin typeface="+mn-lt"/>
            </a:endParaRPr>
          </a:p>
        </p:txBody>
      </p:sp>
      <p:sp>
        <p:nvSpPr>
          <p:cNvPr id="42" name="Text Box 60" descr="Wide upward diagonal"/>
          <p:cNvSpPr txBox="1">
            <a:spLocks noChangeArrowheads="1"/>
          </p:cNvSpPr>
          <p:nvPr/>
        </p:nvSpPr>
        <p:spPr bwMode="auto">
          <a:xfrm>
            <a:off x="5602342" y="3031582"/>
            <a:ext cx="381000" cy="246221"/>
          </a:xfrm>
          <a:prstGeom prst="rect">
            <a:avLst/>
          </a:prstGeom>
          <a:pattFill prst="wdUpDiag">
            <a:fgClr>
              <a:schemeClr val="folHlink"/>
            </a:fgClr>
            <a:bgClr>
              <a:srgbClr val="FFFFFF"/>
            </a:bgClr>
          </a:pattFill>
          <a:ln w="9525">
            <a:solidFill>
              <a:schemeClr val="tx1"/>
            </a:solidFill>
            <a:miter lim="800000"/>
            <a:headEnd/>
            <a:tailEnd/>
          </a:ln>
        </p:spPr>
        <p:txBody>
          <a:bodyPr>
            <a:spAutoFit/>
          </a:bodyPr>
          <a:lstStyle/>
          <a:p>
            <a:pPr algn="ctr">
              <a:spcBef>
                <a:spcPct val="50000"/>
              </a:spcBef>
            </a:pPr>
            <a:r>
              <a:rPr lang="en-US" sz="1000" dirty="0">
                <a:latin typeface="+mn-lt"/>
              </a:rPr>
              <a:t>AD</a:t>
            </a:r>
          </a:p>
        </p:txBody>
      </p:sp>
      <p:sp>
        <p:nvSpPr>
          <p:cNvPr id="43" name="Text Box 66"/>
          <p:cNvSpPr txBox="1">
            <a:spLocks noChangeArrowheads="1"/>
          </p:cNvSpPr>
          <p:nvPr/>
        </p:nvSpPr>
        <p:spPr bwMode="auto">
          <a:xfrm>
            <a:off x="6701551" y="4052691"/>
            <a:ext cx="381000" cy="246221"/>
          </a:xfrm>
          <a:prstGeom prst="rect">
            <a:avLst/>
          </a:prstGeom>
          <a:solidFill>
            <a:srgbClr val="FFFFCC"/>
          </a:solidFill>
          <a:ln w="9525">
            <a:solidFill>
              <a:schemeClr val="tx1"/>
            </a:solidFill>
            <a:miter lim="800000"/>
            <a:headEnd/>
            <a:tailEnd/>
          </a:ln>
        </p:spPr>
        <p:txBody>
          <a:bodyPr>
            <a:spAutoFit/>
          </a:bodyPr>
          <a:lstStyle/>
          <a:p>
            <a:pPr>
              <a:spcBef>
                <a:spcPct val="50000"/>
              </a:spcBef>
            </a:pPr>
            <a:r>
              <a:rPr lang="en-US" sz="1000" dirty="0">
                <a:latin typeface="+mn-lt"/>
              </a:rPr>
              <a:t>AD</a:t>
            </a:r>
          </a:p>
        </p:txBody>
      </p:sp>
      <p:sp>
        <p:nvSpPr>
          <p:cNvPr id="44" name="Text Box 66"/>
          <p:cNvSpPr txBox="1">
            <a:spLocks noChangeArrowheads="1"/>
          </p:cNvSpPr>
          <p:nvPr/>
        </p:nvSpPr>
        <p:spPr bwMode="auto">
          <a:xfrm>
            <a:off x="7086980" y="4052691"/>
            <a:ext cx="381000" cy="246221"/>
          </a:xfrm>
          <a:prstGeom prst="rect">
            <a:avLst/>
          </a:prstGeom>
          <a:solidFill>
            <a:srgbClr val="FFFFCC"/>
          </a:solidFill>
          <a:ln w="9525">
            <a:solidFill>
              <a:schemeClr val="tx1"/>
            </a:solidFill>
            <a:miter lim="800000"/>
            <a:headEnd/>
            <a:tailEnd/>
          </a:ln>
        </p:spPr>
        <p:txBody>
          <a:bodyPr>
            <a:spAutoFit/>
          </a:bodyPr>
          <a:lstStyle/>
          <a:p>
            <a:pPr>
              <a:spcBef>
                <a:spcPct val="50000"/>
              </a:spcBef>
            </a:pPr>
            <a:r>
              <a:rPr lang="en-US" sz="1000" dirty="0">
                <a:latin typeface="+mn-lt"/>
              </a:rPr>
              <a:t>AD</a:t>
            </a:r>
          </a:p>
        </p:txBody>
      </p:sp>
      <p:sp>
        <p:nvSpPr>
          <p:cNvPr id="45" name="Line 30"/>
          <p:cNvSpPr>
            <a:spLocks noChangeShapeType="1"/>
          </p:cNvSpPr>
          <p:nvPr/>
        </p:nvSpPr>
        <p:spPr bwMode="auto">
          <a:xfrm flipV="1">
            <a:off x="4953329" y="3778204"/>
            <a:ext cx="3581400" cy="9920"/>
          </a:xfrm>
          <a:prstGeom prst="line">
            <a:avLst/>
          </a:prstGeom>
          <a:no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31326125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buFont typeface="Arial"/>
              <a:buChar char="•"/>
            </a:pPr>
            <a:r>
              <a:rPr lang="en-US" sz="2800" dirty="0" smtClean="0"/>
              <a:t>Commissioning will be a very busy 6 months.</a:t>
            </a:r>
          </a:p>
          <a:p>
            <a:pPr>
              <a:buFont typeface="Arial"/>
              <a:buChar char="•"/>
            </a:pPr>
            <a:r>
              <a:rPr lang="en-US" sz="2800" dirty="0" smtClean="0"/>
              <a:t>Sunshield and orbit have operational impacts.</a:t>
            </a:r>
          </a:p>
          <a:p>
            <a:pPr>
              <a:buFont typeface="Arial"/>
              <a:buChar char="•"/>
            </a:pPr>
            <a:r>
              <a:rPr lang="en-US" sz="2800" dirty="0" smtClean="0"/>
              <a:t>JWST will address a wide range of scientific topics.</a:t>
            </a:r>
          </a:p>
          <a:p>
            <a:pPr>
              <a:buFont typeface="Arial"/>
              <a:buChar char="•"/>
            </a:pPr>
            <a:r>
              <a:rPr lang="en-US" sz="2800" dirty="0" smtClean="0"/>
              <a:t>Life of a program: proposal, execution, and data.</a:t>
            </a:r>
          </a:p>
          <a:p>
            <a:pPr>
              <a:buFont typeface="Arial"/>
              <a:buChar char="•"/>
            </a:pPr>
            <a:r>
              <a:rPr lang="en-US" sz="2800" dirty="0" smtClean="0"/>
              <a:t>Observers specify an observation using a template.</a:t>
            </a:r>
          </a:p>
          <a:p>
            <a:pPr>
              <a:buFont typeface="Arial"/>
              <a:buChar char="•"/>
            </a:pPr>
            <a:r>
              <a:rPr lang="en-US" sz="2800" dirty="0" smtClean="0"/>
              <a:t>Event-driven operations improve efficiency.</a:t>
            </a:r>
          </a:p>
          <a:p>
            <a:pPr>
              <a:buFont typeface="Arial"/>
              <a:buChar char="•"/>
            </a:pPr>
            <a:endParaRPr lang="en-US" sz="2800" dirty="0" smtClean="0"/>
          </a:p>
        </p:txBody>
      </p:sp>
    </p:spTree>
    <p:extLst>
      <p:ext uri="{BB962C8B-B14F-4D97-AF65-F5344CB8AC3E}">
        <p14:creationId xmlns:p14="http://schemas.microsoft.com/office/powerpoint/2010/main" val="19971366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057" r="913"/>
          <a:stretch/>
        </p:blipFill>
        <p:spPr>
          <a:xfrm>
            <a:off x="1953" y="4812"/>
            <a:ext cx="9132277" cy="5700420"/>
          </a:xfrm>
          <a:prstGeom prst="rect">
            <a:avLst/>
          </a:prstGeom>
        </p:spPr>
      </p:pic>
      <p:sp>
        <p:nvSpPr>
          <p:cNvPr id="2" name="Title 1"/>
          <p:cNvSpPr>
            <a:spLocks noGrp="1"/>
          </p:cNvSpPr>
          <p:nvPr>
            <p:ph type="title"/>
          </p:nvPr>
        </p:nvSpPr>
        <p:spPr>
          <a:xfrm>
            <a:off x="76200" y="-3264"/>
            <a:ext cx="2911233" cy="1200329"/>
          </a:xfrm>
        </p:spPr>
        <p:txBody>
          <a:bodyPr wrap="none">
            <a:spAutoFit/>
          </a:bodyPr>
          <a:lstStyle/>
          <a:p>
            <a:r>
              <a:rPr lang="en-US" dirty="0" smtClean="0">
                <a:solidFill>
                  <a:schemeClr val="bg1"/>
                </a:solidFill>
                <a:effectLst>
                  <a:outerShdw blurRad="50800" dist="38100" dir="2700000" algn="tl" rotWithShape="0">
                    <a:schemeClr val="bg1">
                      <a:lumMod val="85000"/>
                      <a:alpha val="43000"/>
                    </a:schemeClr>
                  </a:outerShdw>
                </a:effectLst>
              </a:rPr>
              <a:t>Simulated</a:t>
            </a:r>
            <a:br>
              <a:rPr lang="en-US" dirty="0" smtClean="0">
                <a:solidFill>
                  <a:schemeClr val="bg1"/>
                </a:solidFill>
                <a:effectLst>
                  <a:outerShdw blurRad="50800" dist="38100" dir="2700000" algn="tl" rotWithShape="0">
                    <a:schemeClr val="bg1">
                      <a:lumMod val="85000"/>
                      <a:alpha val="43000"/>
                    </a:schemeClr>
                  </a:outerShdw>
                </a:effectLst>
              </a:rPr>
            </a:br>
            <a:r>
              <a:rPr lang="en-US" dirty="0" smtClean="0">
                <a:solidFill>
                  <a:schemeClr val="bg1"/>
                </a:solidFill>
                <a:effectLst>
                  <a:outerShdw blurRad="50800" dist="38100" dir="2700000" algn="tl" rotWithShape="0">
                    <a:schemeClr val="bg1">
                      <a:lumMod val="85000"/>
                      <a:alpha val="43000"/>
                    </a:schemeClr>
                  </a:outerShdw>
                </a:effectLst>
              </a:rPr>
              <a:t>initial mosaic</a:t>
            </a:r>
            <a:endParaRPr lang="en-US" dirty="0">
              <a:solidFill>
                <a:schemeClr val="bg1"/>
              </a:solidFill>
              <a:effectLst>
                <a:outerShdw blurRad="50800" dist="38100" dir="2700000" algn="tl" rotWithShape="0">
                  <a:schemeClr val="bg1">
                    <a:lumMod val="85000"/>
                    <a:alpha val="43000"/>
                  </a:schemeClr>
                </a:outerShdw>
              </a:effectLst>
            </a:endParaRPr>
          </a:p>
        </p:txBody>
      </p:sp>
      <p:sp>
        <p:nvSpPr>
          <p:cNvPr id="6" name="TextBox 5"/>
          <p:cNvSpPr txBox="1"/>
          <p:nvPr/>
        </p:nvSpPr>
        <p:spPr>
          <a:xfrm>
            <a:off x="3810000" y="3172480"/>
            <a:ext cx="1275877" cy="523220"/>
          </a:xfrm>
          <a:prstGeom prst="rect">
            <a:avLst/>
          </a:prstGeom>
          <a:noFill/>
        </p:spPr>
        <p:txBody>
          <a:bodyPr wrap="none" rtlCol="0">
            <a:spAutoFit/>
          </a:bodyPr>
          <a:lstStyle/>
          <a:p>
            <a:r>
              <a:rPr lang="en-US" dirty="0" smtClean="0">
                <a:solidFill>
                  <a:schemeClr val="bg1"/>
                </a:solidFill>
                <a:latin typeface="Avenir Book"/>
                <a:cs typeface="Avenir Book"/>
              </a:rPr>
              <a:t>NRC A</a:t>
            </a:r>
          </a:p>
        </p:txBody>
      </p:sp>
    </p:spTree>
    <p:extLst>
      <p:ext uri="{BB962C8B-B14F-4D97-AF65-F5344CB8AC3E}">
        <p14:creationId xmlns:p14="http://schemas.microsoft.com/office/powerpoint/2010/main" val="1480310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Telescope commissioning activities</a:t>
            </a:r>
            <a:endParaRPr lang="en-US" dirty="0"/>
          </a:p>
        </p:txBody>
      </p:sp>
      <p:sp>
        <p:nvSpPr>
          <p:cNvPr id="3" name="Content Placeholder 2"/>
          <p:cNvSpPr>
            <a:spLocks noGrp="1"/>
          </p:cNvSpPr>
          <p:nvPr>
            <p:ph idx="1"/>
          </p:nvPr>
        </p:nvSpPr>
        <p:spPr/>
        <p:txBody>
          <a:bodyPr/>
          <a:lstStyle/>
          <a:p>
            <a:pPr>
              <a:buFont typeface="Arial"/>
              <a:buChar char="•"/>
            </a:pPr>
            <a:r>
              <a:rPr lang="en-US" sz="2800" dirty="0" smtClean="0"/>
              <a:t>Locate and identify segments</a:t>
            </a:r>
          </a:p>
          <a:p>
            <a:pPr>
              <a:buFont typeface="Arial"/>
              <a:buChar char="•"/>
            </a:pPr>
            <a:r>
              <a:rPr lang="en-US" sz="2800" dirty="0" smtClean="0"/>
              <a:t>Control wavefront for individual segments</a:t>
            </a:r>
          </a:p>
          <a:p>
            <a:pPr lvl="1">
              <a:buFont typeface="Arial"/>
              <a:buChar char="•"/>
            </a:pPr>
            <a:r>
              <a:rPr lang="en-US" sz="2400" dirty="0" smtClean="0"/>
              <a:t>Make hexagonal pattern, retrieve phase, stack images</a:t>
            </a:r>
          </a:p>
          <a:p>
            <a:pPr>
              <a:buFont typeface="Arial"/>
              <a:buChar char="•"/>
            </a:pPr>
            <a:r>
              <a:rPr lang="en-US" sz="2800" dirty="0" smtClean="0"/>
              <a:t>Co-phase the ensemble of segments</a:t>
            </a:r>
          </a:p>
          <a:p>
            <a:pPr lvl="1">
              <a:buFont typeface="Arial"/>
              <a:buChar char="•"/>
            </a:pPr>
            <a:r>
              <a:rPr lang="en-US" sz="2400" dirty="0" smtClean="0"/>
              <a:t>Coarse phasing with DHS, fine phasing with weak lenses</a:t>
            </a:r>
          </a:p>
          <a:p>
            <a:pPr>
              <a:buFont typeface="Arial"/>
              <a:buChar char="•"/>
            </a:pPr>
            <a:r>
              <a:rPr lang="en-US" sz="2800" dirty="0" smtClean="0"/>
              <a:t>Sense multi-instrument </a:t>
            </a:r>
            <a:r>
              <a:rPr lang="en-US" sz="2800" dirty="0"/>
              <a:t>m</a:t>
            </a:r>
            <a:r>
              <a:rPr lang="en-US" sz="2800" dirty="0" smtClean="0"/>
              <a:t>ulti-field (MIMF)</a:t>
            </a:r>
          </a:p>
          <a:p>
            <a:pPr lvl="1">
              <a:buFont typeface="Arial"/>
              <a:buChar char="•"/>
            </a:pPr>
            <a:r>
              <a:rPr lang="en-US" sz="2400" dirty="0" smtClean="0"/>
              <a:t>Correct errors not detectable at one field point</a:t>
            </a:r>
          </a:p>
          <a:p>
            <a:pPr>
              <a:buFont typeface="Arial"/>
              <a:buChar char="•"/>
            </a:pPr>
            <a:r>
              <a:rPr lang="en-US" sz="2800" dirty="0" smtClean="0"/>
              <a:t>Assess stability with worst case thermal slew</a:t>
            </a:r>
          </a:p>
          <a:p>
            <a:pPr>
              <a:buFont typeface="Arial"/>
              <a:buChar char="•"/>
            </a:pPr>
            <a:r>
              <a:rPr lang="en-US" sz="2800" dirty="0" smtClean="0"/>
              <a:t>Monitor and maintain wavefront</a:t>
            </a:r>
          </a:p>
          <a:p>
            <a:pPr lvl="1">
              <a:buFont typeface="Arial"/>
              <a:buChar char="•"/>
            </a:pPr>
            <a:r>
              <a:rPr lang="en-US" sz="2400" dirty="0" smtClean="0"/>
              <a:t>Sense every 2 days, correct 2 weeks, 1-2%</a:t>
            </a:r>
          </a:p>
          <a:p>
            <a:pPr>
              <a:buFont typeface="Arial"/>
              <a:buChar char="•"/>
            </a:pPr>
            <a:endParaRPr lang="en-US" sz="3200" dirty="0" smtClean="0"/>
          </a:p>
          <a:p>
            <a:pPr>
              <a:buFont typeface="Arial"/>
              <a:buChar char="•"/>
            </a:pPr>
            <a:endParaRPr lang="en-US" sz="3200" dirty="0" smtClean="0"/>
          </a:p>
          <a:p>
            <a:pPr>
              <a:buFont typeface="Arial"/>
              <a:buChar char="•"/>
            </a:pPr>
            <a:endParaRPr lang="en-US" sz="3200" dirty="0"/>
          </a:p>
        </p:txBody>
      </p:sp>
      <p:sp>
        <p:nvSpPr>
          <p:cNvPr id="4" name="TextBox 3"/>
          <p:cNvSpPr txBox="1"/>
          <p:nvPr/>
        </p:nvSpPr>
        <p:spPr>
          <a:xfrm>
            <a:off x="6864628" y="4533900"/>
            <a:ext cx="2126972" cy="707886"/>
          </a:xfrm>
          <a:prstGeom prst="rect">
            <a:avLst/>
          </a:prstGeom>
          <a:noFill/>
          <a:ln w="28575" cmpd="sng">
            <a:solidFill>
              <a:srgbClr val="0000FF"/>
            </a:solidFill>
          </a:ln>
        </p:spPr>
        <p:txBody>
          <a:bodyPr wrap="none" rtlCol="0">
            <a:spAutoFit/>
          </a:bodyPr>
          <a:lstStyle/>
          <a:p>
            <a:pPr algn="ctr"/>
            <a:r>
              <a:rPr lang="en-US" sz="2000" dirty="0" smtClean="0">
                <a:solidFill>
                  <a:srgbClr val="0000FF"/>
                </a:solidFill>
                <a:latin typeface="Avenir Book"/>
                <a:cs typeface="Avenir Book"/>
              </a:rPr>
              <a:t>Perrin et al. 2016</a:t>
            </a:r>
          </a:p>
          <a:p>
            <a:pPr algn="ctr"/>
            <a:r>
              <a:rPr lang="en-US" sz="2000" dirty="0" smtClean="0">
                <a:solidFill>
                  <a:srgbClr val="0000FF"/>
                </a:solidFill>
                <a:latin typeface="Avenir Book"/>
                <a:cs typeface="Avenir Book"/>
              </a:rPr>
              <a:t>SPIE 99040F</a:t>
            </a:r>
          </a:p>
        </p:txBody>
      </p:sp>
    </p:spTree>
    <p:extLst>
      <p:ext uri="{BB962C8B-B14F-4D97-AF65-F5344CB8AC3E}">
        <p14:creationId xmlns:p14="http://schemas.microsoft.com/office/powerpoint/2010/main" val="20030789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rot="16200000">
            <a:off x="-2515577" y="2534140"/>
            <a:ext cx="5677487" cy="646331"/>
          </a:xfrm>
        </p:spPr>
        <p:txBody>
          <a:bodyPr wrap="none">
            <a:spAutoFit/>
          </a:bodyPr>
          <a:lstStyle/>
          <a:p>
            <a:pPr algn="ctr"/>
            <a:r>
              <a:rPr lang="en-US" dirty="0" smtClean="0"/>
              <a:t>Telescope commissioning</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817591209"/>
              </p:ext>
            </p:extLst>
          </p:nvPr>
        </p:nvGraphicFramePr>
        <p:xfrm>
          <a:off x="7162800" y="232053"/>
          <a:ext cx="1742219" cy="4702385"/>
        </p:xfrm>
        <a:graphic>
          <a:graphicData uri="http://schemas.openxmlformats.org/drawingml/2006/table">
            <a:tbl>
              <a:tblPr>
                <a:tableStyleId>{5C22544A-7EE6-4342-B048-85BDC9FD1C3A}</a:tableStyleId>
              </a:tblPr>
              <a:tblGrid>
                <a:gridCol w="1742219"/>
              </a:tblGrid>
              <a:tr h="397933">
                <a:tc>
                  <a:txBody>
                    <a:bodyPr/>
                    <a:lstStyle/>
                    <a:p>
                      <a:pPr>
                        <a:lnSpc>
                          <a:spcPct val="100000"/>
                        </a:lnSpc>
                      </a:pPr>
                      <a:r>
                        <a:rPr lang="en-US" sz="2000" dirty="0" smtClean="0">
                          <a:latin typeface="Avenir Next Regular"/>
                          <a:cs typeface="Avenir Next Regular"/>
                        </a:rPr>
                        <a:t>Focus sweep</a:t>
                      </a:r>
                      <a:endParaRPr lang="en-US" sz="2000" dirty="0">
                        <a:latin typeface="Avenir Next Regular"/>
                        <a:cs typeface="Avenir Next Regular"/>
                      </a:endParaRPr>
                    </a:p>
                  </a:txBody>
                  <a:tcPr>
                    <a:noFill/>
                  </a:tcPr>
                </a:tc>
              </a:tr>
              <a:tr h="397933">
                <a:tc>
                  <a:txBody>
                    <a:bodyPr/>
                    <a:lstStyle/>
                    <a:p>
                      <a:pPr>
                        <a:lnSpc>
                          <a:spcPct val="100000"/>
                        </a:lnSpc>
                      </a:pPr>
                      <a:r>
                        <a:rPr lang="en-US" sz="2000" dirty="0" smtClean="0">
                          <a:latin typeface="Avenir Next Regular"/>
                          <a:cs typeface="Avenir Next Regular"/>
                        </a:rPr>
                        <a:t>Segment ID</a:t>
                      </a:r>
                      <a:endParaRPr lang="en-US" sz="2000" dirty="0">
                        <a:latin typeface="Avenir Next Regular"/>
                        <a:cs typeface="Avenir Next Regular"/>
                      </a:endParaRPr>
                    </a:p>
                  </a:txBody>
                  <a:tcPr>
                    <a:noFill/>
                  </a:tcPr>
                </a:tc>
              </a:tr>
              <a:tr h="397933">
                <a:tc>
                  <a:txBody>
                    <a:bodyPr/>
                    <a:lstStyle/>
                    <a:p>
                      <a:pPr>
                        <a:lnSpc>
                          <a:spcPct val="100000"/>
                        </a:lnSpc>
                      </a:pPr>
                      <a:r>
                        <a:rPr lang="en-US" sz="2000" dirty="0" smtClean="0">
                          <a:latin typeface="Avenir Next Regular"/>
                          <a:cs typeface="Avenir Next Regular"/>
                        </a:rPr>
                        <a:t>Image array</a:t>
                      </a:r>
                      <a:endParaRPr lang="en-US" sz="2000" dirty="0">
                        <a:latin typeface="Avenir Next Regular"/>
                        <a:cs typeface="Avenir Next Regular"/>
                      </a:endParaRPr>
                    </a:p>
                  </a:txBody>
                  <a:tcPr>
                    <a:noFill/>
                  </a:tcPr>
                </a:tc>
              </a:tr>
              <a:tr h="397933">
                <a:tc>
                  <a:txBody>
                    <a:bodyPr/>
                    <a:lstStyle/>
                    <a:p>
                      <a:pPr>
                        <a:lnSpc>
                          <a:spcPct val="90000"/>
                        </a:lnSpc>
                      </a:pPr>
                      <a:r>
                        <a:rPr lang="en-US" sz="2000" dirty="0" smtClean="0">
                          <a:latin typeface="Avenir Next Regular"/>
                          <a:cs typeface="Avenir Next Regular"/>
                        </a:rPr>
                        <a:t>Global alignment</a:t>
                      </a:r>
                      <a:endParaRPr lang="en-US" sz="2000" dirty="0">
                        <a:latin typeface="Avenir Next Regular"/>
                        <a:cs typeface="Avenir Next Regular"/>
                      </a:endParaRPr>
                    </a:p>
                  </a:txBody>
                  <a:tcPr>
                    <a:noFill/>
                  </a:tcPr>
                </a:tc>
              </a:tr>
              <a:tr h="397933">
                <a:tc>
                  <a:txBody>
                    <a:bodyPr/>
                    <a:lstStyle/>
                    <a:p>
                      <a:pPr>
                        <a:lnSpc>
                          <a:spcPct val="90000"/>
                        </a:lnSpc>
                      </a:pPr>
                      <a:r>
                        <a:rPr lang="en-US" sz="2000" dirty="0" smtClean="0">
                          <a:latin typeface="Avenir Next Regular"/>
                          <a:cs typeface="Avenir Next Regular"/>
                        </a:rPr>
                        <a:t>Image stacking</a:t>
                      </a:r>
                      <a:endParaRPr lang="en-US" sz="2000" dirty="0">
                        <a:latin typeface="Avenir Next Regular"/>
                        <a:cs typeface="Avenir Next Regular"/>
                      </a:endParaRPr>
                    </a:p>
                  </a:txBody>
                  <a:tcPr>
                    <a:noFill/>
                  </a:tcPr>
                </a:tc>
              </a:tr>
              <a:tr h="397933">
                <a:tc>
                  <a:txBody>
                    <a:bodyPr/>
                    <a:lstStyle/>
                    <a:p>
                      <a:pPr>
                        <a:lnSpc>
                          <a:spcPct val="90000"/>
                        </a:lnSpc>
                      </a:pPr>
                      <a:r>
                        <a:rPr lang="en-US" sz="2000" dirty="0" smtClean="0">
                          <a:latin typeface="Avenir Next Regular"/>
                          <a:cs typeface="Avenir Next Regular"/>
                        </a:rPr>
                        <a:t>Coarse phasing</a:t>
                      </a:r>
                      <a:endParaRPr lang="en-US" sz="2000" dirty="0">
                        <a:latin typeface="Avenir Next Regular"/>
                        <a:cs typeface="Avenir Next Regular"/>
                      </a:endParaRPr>
                    </a:p>
                  </a:txBody>
                  <a:tcPr>
                    <a:noFill/>
                  </a:tcPr>
                </a:tc>
              </a:tr>
              <a:tr h="397933">
                <a:tc>
                  <a:txBody>
                    <a:bodyPr/>
                    <a:lstStyle/>
                    <a:p>
                      <a:pPr>
                        <a:lnSpc>
                          <a:spcPct val="100000"/>
                        </a:lnSpc>
                      </a:pPr>
                      <a:r>
                        <a:rPr lang="en-US" sz="2000" dirty="0" smtClean="0">
                          <a:latin typeface="Avenir Next Regular"/>
                          <a:cs typeface="Avenir Next Regular"/>
                        </a:rPr>
                        <a:t>Coarse MIMF</a:t>
                      </a:r>
                      <a:endParaRPr lang="en-US" sz="2000" dirty="0">
                        <a:latin typeface="Avenir Next Regular"/>
                        <a:cs typeface="Avenir Next Regular"/>
                      </a:endParaRPr>
                    </a:p>
                  </a:txBody>
                  <a:tcPr>
                    <a:noFill/>
                  </a:tcPr>
                </a:tc>
              </a:tr>
              <a:tr h="397933">
                <a:tc>
                  <a:txBody>
                    <a:bodyPr/>
                    <a:lstStyle/>
                    <a:p>
                      <a:pPr>
                        <a:lnSpc>
                          <a:spcPct val="100000"/>
                        </a:lnSpc>
                      </a:pPr>
                      <a:r>
                        <a:rPr lang="en-US" sz="2000" dirty="0" smtClean="0">
                          <a:latin typeface="Avenir Next Regular"/>
                          <a:cs typeface="Avenir Next Regular"/>
                        </a:rPr>
                        <a:t>Fine phasing</a:t>
                      </a:r>
                      <a:endParaRPr lang="en-US" sz="2000" dirty="0">
                        <a:latin typeface="Avenir Next Regular"/>
                        <a:cs typeface="Avenir Next Regular"/>
                      </a:endParaRPr>
                    </a:p>
                  </a:txBody>
                  <a:tcPr>
                    <a:noFill/>
                  </a:tcPr>
                </a:tc>
              </a:tr>
              <a:tr h="0">
                <a:tc>
                  <a:txBody>
                    <a:bodyPr/>
                    <a:lstStyle/>
                    <a:p>
                      <a:pPr>
                        <a:lnSpc>
                          <a:spcPct val="100000"/>
                        </a:lnSpc>
                      </a:pPr>
                      <a:r>
                        <a:rPr lang="en-US" sz="2000" dirty="0" smtClean="0">
                          <a:latin typeface="Avenir Next Regular"/>
                          <a:cs typeface="Avenir Next Regular"/>
                        </a:rPr>
                        <a:t>MIMF</a:t>
                      </a:r>
                      <a:endParaRPr lang="en-US" sz="2000" dirty="0">
                        <a:latin typeface="Avenir Next Regular"/>
                        <a:cs typeface="Avenir Next Regular"/>
                      </a:endParaRPr>
                    </a:p>
                  </a:txBody>
                  <a:tcPr>
                    <a:noFill/>
                  </a:tcPr>
                </a:tc>
              </a:tr>
              <a:tr h="0">
                <a:tc>
                  <a:txBody>
                    <a:bodyPr/>
                    <a:lstStyle/>
                    <a:p>
                      <a:pPr>
                        <a:lnSpc>
                          <a:spcPct val="100000"/>
                        </a:lnSpc>
                      </a:pPr>
                      <a:r>
                        <a:rPr lang="en-US" sz="2000" i="0" dirty="0" smtClean="0">
                          <a:solidFill>
                            <a:srgbClr val="0000FF"/>
                          </a:solidFill>
                          <a:latin typeface="Avenir Next Regular"/>
                          <a:cs typeface="Avenir Next Regular"/>
                        </a:rPr>
                        <a:t>Maintenance</a:t>
                      </a:r>
                      <a:endParaRPr lang="en-US" sz="2000" i="0" dirty="0">
                        <a:solidFill>
                          <a:srgbClr val="0000FF"/>
                        </a:solidFill>
                        <a:latin typeface="Avenir Next Regular"/>
                        <a:cs typeface="Avenir Next Regular"/>
                      </a:endParaRPr>
                    </a:p>
                  </a:txBody>
                  <a:tcPr>
                    <a:noFill/>
                  </a:tcPr>
                </a:tc>
              </a:tr>
            </a:tbl>
          </a:graphicData>
        </a:graphic>
      </p:graphicFrame>
    </p:spTree>
    <p:extLst>
      <p:ext uri="{BB962C8B-B14F-4D97-AF65-F5344CB8AC3E}">
        <p14:creationId xmlns:p14="http://schemas.microsoft.com/office/powerpoint/2010/main" val="34026164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smtClean="0"/>
              <a:t>Mission operations center at STScI</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1" y="723900"/>
            <a:ext cx="4368799" cy="3276600"/>
          </a:xfrm>
          <a:prstGeom prst="rect">
            <a:avLst/>
          </a:prstGeom>
        </p:spPr>
      </p:pic>
      <p:pic>
        <p:nvPicPr>
          <p:cNvPr id="4" name="Picture 3" descr="2016-03-07 08.59.54.jpg"/>
          <p:cNvPicPr>
            <a:picLocks noChangeAspect="1"/>
          </p:cNvPicPr>
          <p:nvPr/>
        </p:nvPicPr>
        <p:blipFill>
          <a:blip r:embed="rId4">
            <a:extLst>
              <a:ext uri="{BEBA8EAE-BF5A-486C-A8C5-ECC9F3942E4B}">
                <a14:imgProps xmlns:a14="http://schemas.microsoft.com/office/drawing/2010/main">
                  <a14:imgLayer r:embed="rId5">
                    <a14:imgEffect>
                      <a14:brightnessContrast bright="39000"/>
                    </a14:imgEffect>
                  </a14:imgLayer>
                </a14:imgProps>
              </a:ext>
              <a:ext uri="{28A0092B-C50C-407E-A947-70E740481C1C}">
                <a14:useLocalDpi xmlns:a14="http://schemas.microsoft.com/office/drawing/2010/main" val="0"/>
              </a:ext>
            </a:extLst>
          </a:blip>
          <a:stretch>
            <a:fillRect/>
          </a:stretch>
        </p:blipFill>
        <p:spPr>
          <a:xfrm>
            <a:off x="4648200" y="723900"/>
            <a:ext cx="4343400" cy="3257550"/>
          </a:xfrm>
          <a:prstGeom prst="rect">
            <a:avLst/>
          </a:prstGeom>
        </p:spPr>
      </p:pic>
      <p:sp>
        <p:nvSpPr>
          <p:cNvPr id="5" name="Content Placeholder 2"/>
          <p:cNvSpPr>
            <a:spLocks noGrp="1"/>
          </p:cNvSpPr>
          <p:nvPr>
            <p:ph idx="1"/>
          </p:nvPr>
        </p:nvSpPr>
        <p:spPr>
          <a:xfrm>
            <a:off x="76200" y="4000500"/>
            <a:ext cx="8991600" cy="1612900"/>
          </a:xfrm>
        </p:spPr>
        <p:txBody>
          <a:bodyPr/>
          <a:lstStyle/>
          <a:p>
            <a:pPr>
              <a:buFont typeface="Arial"/>
              <a:buChar char="•"/>
            </a:pPr>
            <a:r>
              <a:rPr lang="en-US" sz="2800" dirty="0" smtClean="0"/>
              <a:t>JWST flight operations will be at STScI (unlike HST)</a:t>
            </a:r>
          </a:p>
          <a:p>
            <a:pPr lvl="1">
              <a:buFont typeface="Arial"/>
              <a:buChar char="•"/>
            </a:pPr>
            <a:r>
              <a:rPr lang="en-US" sz="2400" dirty="0" smtClean="0"/>
              <a:t>Facilitates integration of science and operations</a:t>
            </a:r>
          </a:p>
          <a:p>
            <a:pPr>
              <a:buFont typeface="Arial"/>
              <a:buChar char="•"/>
            </a:pPr>
            <a:r>
              <a:rPr lang="en-US" sz="2800" dirty="0" smtClean="0"/>
              <a:t>First contact with deep </a:t>
            </a:r>
            <a:r>
              <a:rPr lang="en-US" sz="2800" dirty="0"/>
              <a:t>s</a:t>
            </a:r>
            <a:r>
              <a:rPr lang="en-US" sz="2800" dirty="0" smtClean="0"/>
              <a:t>pace network recently</a:t>
            </a:r>
            <a:endParaRPr lang="en-US" sz="2400" dirty="0" smtClean="0"/>
          </a:p>
          <a:p>
            <a:pPr>
              <a:buFont typeface="Arial"/>
              <a:buChar char="•"/>
            </a:pPr>
            <a:endParaRPr lang="en-US" sz="3200" dirty="0" smtClean="0"/>
          </a:p>
          <a:p>
            <a:pPr>
              <a:buFont typeface="Arial"/>
              <a:buChar char="•"/>
            </a:pPr>
            <a:endParaRPr lang="en-US" sz="3200" dirty="0" smtClean="0"/>
          </a:p>
          <a:p>
            <a:pPr>
              <a:buFont typeface="Arial"/>
              <a:buChar char="•"/>
            </a:pPr>
            <a:endParaRPr lang="en-US" sz="3200" dirty="0"/>
          </a:p>
        </p:txBody>
      </p:sp>
    </p:spTree>
    <p:extLst>
      <p:ext uri="{BB962C8B-B14F-4D97-AF65-F5344CB8AC3E}">
        <p14:creationId xmlns:p14="http://schemas.microsoft.com/office/powerpoint/2010/main" val="12674980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smtClean="0"/>
              <a:t>Quasi</a:t>
            </a:r>
            <a:r>
              <a:rPr lang="en-US" dirty="0"/>
              <a:t>-periodic </a:t>
            </a:r>
            <a:r>
              <a:rPr lang="en-US" dirty="0" smtClean="0"/>
              <a:t>orbit around L2</a:t>
            </a:r>
            <a:endParaRPr lang="en-US" dirty="0"/>
          </a:p>
        </p:txBody>
      </p:sp>
      <p:pic>
        <p:nvPicPr>
          <p:cNvPr id="3" name="Picture 2" descr="jwst_halo_orb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09" y="876300"/>
            <a:ext cx="8786191" cy="4572000"/>
          </a:xfrm>
          <a:prstGeom prst="rect">
            <a:avLst/>
          </a:prstGeom>
        </p:spPr>
      </p:pic>
      <p:sp>
        <p:nvSpPr>
          <p:cNvPr id="8" name="TextBox 7"/>
          <p:cNvSpPr txBox="1"/>
          <p:nvPr/>
        </p:nvSpPr>
        <p:spPr>
          <a:xfrm>
            <a:off x="3048000" y="3924301"/>
            <a:ext cx="509678" cy="461665"/>
          </a:xfrm>
          <a:prstGeom prst="rect">
            <a:avLst/>
          </a:prstGeom>
          <a:noFill/>
        </p:spPr>
        <p:txBody>
          <a:bodyPr wrap="none" rtlCol="0">
            <a:spAutoFit/>
          </a:bodyPr>
          <a:lstStyle/>
          <a:p>
            <a:r>
              <a:rPr lang="en-US" sz="2400" dirty="0" smtClean="0">
                <a:solidFill>
                  <a:srgbClr val="138F34"/>
                </a:solidFill>
                <a:latin typeface="Avenir Book"/>
                <a:cs typeface="Avenir Book"/>
              </a:rPr>
              <a:t>L2</a:t>
            </a:r>
          </a:p>
        </p:txBody>
      </p:sp>
      <p:sp>
        <p:nvSpPr>
          <p:cNvPr id="7" name="TextBox 6"/>
          <p:cNvSpPr txBox="1"/>
          <p:nvPr/>
        </p:nvSpPr>
        <p:spPr>
          <a:xfrm rot="1414511">
            <a:off x="685802" y="2552701"/>
            <a:ext cx="979755" cy="461665"/>
          </a:xfrm>
          <a:prstGeom prst="rect">
            <a:avLst/>
          </a:prstGeom>
          <a:noFill/>
        </p:spPr>
        <p:txBody>
          <a:bodyPr wrap="none" rtlCol="0">
            <a:spAutoFit/>
          </a:bodyPr>
          <a:lstStyle/>
          <a:p>
            <a:r>
              <a:rPr lang="en-US" sz="2400" dirty="0" smtClean="0">
                <a:solidFill>
                  <a:srgbClr val="E06617"/>
                </a:solidFill>
                <a:latin typeface="Avenir Book"/>
                <a:cs typeface="Avenir Book"/>
              </a:rPr>
              <a:t>JWST</a:t>
            </a:r>
          </a:p>
        </p:txBody>
      </p:sp>
    </p:spTree>
    <p:extLst>
      <p:ext uri="{BB962C8B-B14F-4D97-AF65-F5344CB8AC3E}">
        <p14:creationId xmlns:p14="http://schemas.microsoft.com/office/powerpoint/2010/main" val="7140966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smtClean="0"/>
              <a:t>Spacecraft on hot side of sunshield</a:t>
            </a:r>
            <a:endParaRPr lang="en-US" dirty="0"/>
          </a:p>
        </p:txBody>
      </p:sp>
      <p:pic>
        <p:nvPicPr>
          <p:cNvPr id="2" name="Picture 1" descr="jwst_spacecraf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876300"/>
            <a:ext cx="8686800" cy="3724737"/>
          </a:xfrm>
          <a:prstGeom prst="rect">
            <a:avLst/>
          </a:prstGeom>
        </p:spPr>
      </p:pic>
      <p:sp>
        <p:nvSpPr>
          <p:cNvPr id="7" name="TextBox 6"/>
          <p:cNvSpPr txBox="1"/>
          <p:nvPr/>
        </p:nvSpPr>
        <p:spPr>
          <a:xfrm>
            <a:off x="4427439" y="4533900"/>
            <a:ext cx="1427394" cy="954107"/>
          </a:xfrm>
          <a:prstGeom prst="rect">
            <a:avLst/>
          </a:prstGeom>
          <a:noFill/>
        </p:spPr>
        <p:txBody>
          <a:bodyPr wrap="none" rtlCol="0">
            <a:spAutoFit/>
          </a:bodyPr>
          <a:lstStyle/>
          <a:p>
            <a:pPr algn="ctr"/>
            <a:r>
              <a:rPr lang="en-US" dirty="0" smtClean="0">
                <a:latin typeface="Avenir Book"/>
                <a:cs typeface="Avenir Book"/>
              </a:rPr>
              <a:t>Star</a:t>
            </a:r>
          </a:p>
          <a:p>
            <a:pPr algn="ctr"/>
            <a:r>
              <a:rPr lang="en-US" dirty="0" smtClean="0">
                <a:latin typeface="Avenir Book"/>
                <a:cs typeface="Avenir Book"/>
              </a:rPr>
              <a:t>trackers</a:t>
            </a:r>
          </a:p>
        </p:txBody>
      </p:sp>
      <p:sp>
        <p:nvSpPr>
          <p:cNvPr id="9" name="TextBox 8"/>
          <p:cNvSpPr txBox="1"/>
          <p:nvPr/>
        </p:nvSpPr>
        <p:spPr>
          <a:xfrm>
            <a:off x="2339359" y="4533900"/>
            <a:ext cx="1740509" cy="954107"/>
          </a:xfrm>
          <a:prstGeom prst="rect">
            <a:avLst/>
          </a:prstGeom>
          <a:noFill/>
        </p:spPr>
        <p:txBody>
          <a:bodyPr wrap="none" rtlCol="0">
            <a:spAutoFit/>
          </a:bodyPr>
          <a:lstStyle/>
          <a:p>
            <a:pPr algn="ctr"/>
            <a:r>
              <a:rPr lang="en-US" dirty="0" smtClean="0">
                <a:latin typeface="Avenir Book"/>
                <a:cs typeface="Avenir Book"/>
              </a:rPr>
              <a:t>High gain</a:t>
            </a:r>
          </a:p>
          <a:p>
            <a:pPr algn="ctr"/>
            <a:r>
              <a:rPr lang="en-US" dirty="0">
                <a:latin typeface="Avenir Book"/>
                <a:cs typeface="Avenir Book"/>
              </a:rPr>
              <a:t>a</a:t>
            </a:r>
            <a:r>
              <a:rPr lang="en-US" dirty="0" smtClean="0">
                <a:latin typeface="Avenir Book"/>
                <a:cs typeface="Avenir Book"/>
              </a:rPr>
              <a:t>ntenna</a:t>
            </a:r>
          </a:p>
        </p:txBody>
      </p:sp>
      <p:sp>
        <p:nvSpPr>
          <p:cNvPr id="10" name="TextBox 9"/>
          <p:cNvSpPr txBox="1"/>
          <p:nvPr/>
        </p:nvSpPr>
        <p:spPr>
          <a:xfrm>
            <a:off x="225191" y="3619500"/>
            <a:ext cx="1442127" cy="954107"/>
          </a:xfrm>
          <a:prstGeom prst="rect">
            <a:avLst/>
          </a:prstGeom>
          <a:noFill/>
        </p:spPr>
        <p:txBody>
          <a:bodyPr wrap="none" rtlCol="0">
            <a:spAutoFit/>
          </a:bodyPr>
          <a:lstStyle/>
          <a:p>
            <a:pPr algn="ctr"/>
            <a:r>
              <a:rPr lang="en-US" dirty="0" smtClean="0">
                <a:solidFill>
                  <a:schemeClr val="bg1"/>
                </a:solidFill>
                <a:latin typeface="Avenir Book"/>
                <a:cs typeface="Avenir Book"/>
              </a:rPr>
              <a:t>Balance</a:t>
            </a:r>
          </a:p>
          <a:p>
            <a:pPr algn="ctr"/>
            <a:r>
              <a:rPr lang="en-US" dirty="0" smtClean="0">
                <a:solidFill>
                  <a:schemeClr val="bg1"/>
                </a:solidFill>
                <a:latin typeface="Avenir Book"/>
                <a:cs typeface="Avenir Book"/>
              </a:rPr>
              <a:t>torque</a:t>
            </a:r>
          </a:p>
        </p:txBody>
      </p:sp>
    </p:spTree>
    <p:extLst>
      <p:ext uri="{BB962C8B-B14F-4D97-AF65-F5344CB8AC3E}">
        <p14:creationId xmlns:p14="http://schemas.microsoft.com/office/powerpoint/2010/main" val="17188246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a:stretch>
            <a:fillRect/>
          </a:stretch>
        </p:blipFill>
        <p:spPr bwMode="auto">
          <a:xfrm>
            <a:off x="3352802" y="800100"/>
            <a:ext cx="4865055" cy="4746396"/>
          </a:xfrm>
          <a:prstGeom prst="rect">
            <a:avLst/>
          </a:prstGeom>
          <a:noFill/>
          <a:ln w="9525">
            <a:noFill/>
            <a:miter lim="800000"/>
            <a:headEnd/>
            <a:tailEnd/>
          </a:ln>
          <a:effectLst/>
        </p:spPr>
      </p:pic>
      <p:sp useBgFill="1">
        <p:nvSpPr>
          <p:cNvPr id="8" name="TextBox 7"/>
          <p:cNvSpPr txBox="1"/>
          <p:nvPr/>
        </p:nvSpPr>
        <p:spPr>
          <a:xfrm>
            <a:off x="5318398" y="452977"/>
            <a:ext cx="1352565" cy="804323"/>
          </a:xfrm>
          <a:prstGeom prst="rect">
            <a:avLst/>
          </a:prstGeom>
        </p:spPr>
        <p:txBody>
          <a:bodyPr wrap="none" lIns="0" tIns="0" rIns="0" bIns="0" rtlCol="0">
            <a:spAutoFit/>
          </a:bodyPr>
          <a:lstStyle/>
          <a:p>
            <a:pPr algn="ctr">
              <a:lnSpc>
                <a:spcPct val="80000"/>
              </a:lnSpc>
            </a:pPr>
            <a:r>
              <a:rPr lang="en-US" sz="3200" dirty="0" smtClean="0">
                <a:latin typeface="Avenir Next Regular"/>
                <a:cs typeface="Avenir Next Regular"/>
              </a:rPr>
              <a:t>Ecliptic</a:t>
            </a:r>
          </a:p>
          <a:p>
            <a:pPr algn="ctr">
              <a:lnSpc>
                <a:spcPct val="80000"/>
              </a:lnSpc>
            </a:pPr>
            <a:r>
              <a:rPr lang="en-US" sz="3200" dirty="0" smtClean="0">
                <a:latin typeface="Avenir Next Regular"/>
                <a:cs typeface="Avenir Next Regular"/>
              </a:rPr>
              <a:t>Pole</a:t>
            </a:r>
          </a:p>
        </p:txBody>
      </p:sp>
      <p:sp useBgFill="1">
        <p:nvSpPr>
          <p:cNvPr id="11" name="TextBox 10"/>
          <p:cNvSpPr txBox="1"/>
          <p:nvPr/>
        </p:nvSpPr>
        <p:spPr>
          <a:xfrm>
            <a:off x="7293272" y="5032058"/>
            <a:ext cx="878174" cy="492443"/>
          </a:xfrm>
          <a:prstGeom prst="rect">
            <a:avLst/>
          </a:prstGeom>
        </p:spPr>
        <p:txBody>
          <a:bodyPr wrap="none" lIns="91440" tIns="0" rIns="0" bIns="0" rtlCol="0">
            <a:spAutoFit/>
          </a:bodyPr>
          <a:lstStyle/>
          <a:p>
            <a:r>
              <a:rPr lang="en-US" sz="3200" dirty="0" smtClean="0">
                <a:latin typeface="Avenir Next Regular"/>
                <a:cs typeface="Avenir Next Regular"/>
              </a:rPr>
              <a:t>CVZ</a:t>
            </a:r>
          </a:p>
        </p:txBody>
      </p:sp>
      <p:sp>
        <p:nvSpPr>
          <p:cNvPr id="12" name="TextBox 11"/>
          <p:cNvSpPr txBox="1"/>
          <p:nvPr/>
        </p:nvSpPr>
        <p:spPr>
          <a:xfrm>
            <a:off x="6310551" y="1785242"/>
            <a:ext cx="502689" cy="430887"/>
          </a:xfrm>
          <a:prstGeom prst="rect">
            <a:avLst/>
          </a:prstGeom>
          <a:solidFill>
            <a:srgbClr val="94EAEB"/>
          </a:solidFill>
        </p:spPr>
        <p:txBody>
          <a:bodyPr wrap="none" lIns="0" tIns="0" rIns="0" bIns="0" rtlCol="0">
            <a:spAutoFit/>
          </a:bodyPr>
          <a:lstStyle/>
          <a:p>
            <a:r>
              <a:rPr lang="en-US" dirty="0" smtClean="0">
                <a:latin typeface="Avenir Next Regular"/>
                <a:cs typeface="Avenir Next Regular"/>
              </a:rPr>
              <a:t>45˚</a:t>
            </a:r>
          </a:p>
        </p:txBody>
      </p:sp>
      <p:sp>
        <p:nvSpPr>
          <p:cNvPr id="2" name="Trapezoid 1"/>
          <p:cNvSpPr/>
          <p:nvPr/>
        </p:nvSpPr>
        <p:spPr bwMode="auto">
          <a:xfrm rot="10530441">
            <a:off x="5683429" y="1500999"/>
            <a:ext cx="331075" cy="417213"/>
          </a:xfrm>
          <a:prstGeom prst="trapezoid">
            <a:avLst>
              <a:gd name="adj" fmla="val 12826"/>
            </a:avLst>
          </a:prstGeom>
          <a:solidFill>
            <a:srgbClr val="94EAEB"/>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FF"/>
              </a:solidFill>
              <a:effectLst/>
              <a:latin typeface="Tahoma" charset="0"/>
              <a:ea typeface="ヒラギノ角ゴ Pro W3" charset="0"/>
              <a:cs typeface="ヒラギノ角ゴ Pro W3" charset="0"/>
            </a:endParaRPr>
          </a:p>
        </p:txBody>
      </p:sp>
      <p:sp>
        <p:nvSpPr>
          <p:cNvPr id="13" name="TextBox 12"/>
          <p:cNvSpPr txBox="1"/>
          <p:nvPr/>
        </p:nvSpPr>
        <p:spPr>
          <a:xfrm>
            <a:off x="5697414" y="1431119"/>
            <a:ext cx="294953" cy="430887"/>
          </a:xfrm>
          <a:prstGeom prst="rect">
            <a:avLst/>
          </a:prstGeom>
          <a:noFill/>
        </p:spPr>
        <p:txBody>
          <a:bodyPr wrap="none" lIns="0" tIns="0" rIns="0" bIns="0" rtlCol="0">
            <a:spAutoFit/>
          </a:bodyPr>
          <a:lstStyle/>
          <a:p>
            <a:r>
              <a:rPr lang="en-US" dirty="0" smtClean="0">
                <a:latin typeface="Avenir Next Regular"/>
                <a:cs typeface="Avenir Next Regular"/>
              </a:rPr>
              <a:t>5˚</a:t>
            </a:r>
          </a:p>
        </p:txBody>
      </p:sp>
      <p:cxnSp>
        <p:nvCxnSpPr>
          <p:cNvPr id="5" name="Straight Arrow Connector 4"/>
          <p:cNvCxnSpPr/>
          <p:nvPr/>
        </p:nvCxnSpPr>
        <p:spPr bwMode="auto">
          <a:xfrm flipH="1">
            <a:off x="1962725" y="3273135"/>
            <a:ext cx="2133600" cy="0"/>
          </a:xfrm>
          <a:prstGeom prst="straightConnector1">
            <a:avLst/>
          </a:prstGeom>
          <a:solidFill>
            <a:schemeClr val="accent1"/>
          </a:solidFill>
          <a:ln w="6350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1" name="Picture 20"/>
          <p:cNvPicPr>
            <a:picLocks noChangeAspect="1"/>
          </p:cNvPicPr>
          <p:nvPr/>
        </p:nvPicPr>
        <p:blipFill>
          <a:blip r:embed="rId4"/>
          <a:stretch>
            <a:fillRect/>
          </a:stretch>
        </p:blipFill>
        <p:spPr>
          <a:xfrm rot="5400000">
            <a:off x="456469" y="2666267"/>
            <a:ext cx="1258765" cy="1257300"/>
          </a:xfrm>
          <a:prstGeom prst="rect">
            <a:avLst/>
          </a:prstGeom>
        </p:spPr>
      </p:pic>
      <p:sp useBgFill="1">
        <p:nvSpPr>
          <p:cNvPr id="22" name="Rectangle 21"/>
          <p:cNvSpPr/>
          <p:nvPr/>
        </p:nvSpPr>
        <p:spPr bwMode="auto">
          <a:xfrm>
            <a:off x="4724400" y="3390900"/>
            <a:ext cx="381000" cy="152400"/>
          </a:xfrm>
          <a:prstGeom prst="rect">
            <a:avLst/>
          </a:prstGeom>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FF"/>
              </a:solidFill>
              <a:effectLst/>
              <a:latin typeface="Tahoma" charset="0"/>
              <a:ea typeface="ヒラギノ角ゴ Pro W3" charset="0"/>
              <a:cs typeface="ヒラギノ角ゴ Pro W3" charset="0"/>
            </a:endParaRPr>
          </a:p>
        </p:txBody>
      </p:sp>
      <p:sp>
        <p:nvSpPr>
          <p:cNvPr id="23" name="TextBox 22"/>
          <p:cNvSpPr txBox="1"/>
          <p:nvPr/>
        </p:nvSpPr>
        <p:spPr>
          <a:xfrm>
            <a:off x="4387255" y="3264814"/>
            <a:ext cx="718145" cy="430887"/>
          </a:xfrm>
          <a:prstGeom prst="rect">
            <a:avLst/>
          </a:prstGeom>
          <a:noFill/>
        </p:spPr>
        <p:txBody>
          <a:bodyPr wrap="none" lIns="0" tIns="0" rIns="0" bIns="0" rtlCol="0">
            <a:spAutoFit/>
          </a:bodyPr>
          <a:lstStyle/>
          <a:p>
            <a:r>
              <a:rPr lang="en-US" dirty="0" smtClean="0">
                <a:latin typeface="Avenir Next Regular"/>
                <a:cs typeface="Avenir Next Regular"/>
              </a:rPr>
              <a:t>360˚</a:t>
            </a:r>
          </a:p>
        </p:txBody>
      </p:sp>
      <p:sp useBgFill="1">
        <p:nvSpPr>
          <p:cNvPr id="25" name="Rectangle 24"/>
          <p:cNvSpPr/>
          <p:nvPr/>
        </p:nvSpPr>
        <p:spPr bwMode="auto">
          <a:xfrm>
            <a:off x="5486400" y="1181100"/>
            <a:ext cx="381000" cy="152400"/>
          </a:xfrm>
          <a:prstGeom prst="rect">
            <a:avLst/>
          </a:prstGeom>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FF"/>
              </a:solidFill>
              <a:effectLst/>
              <a:latin typeface="Tahoma" charset="0"/>
              <a:ea typeface="ヒラギノ角ゴ Pro W3" charset="0"/>
              <a:cs typeface="ヒラギノ角ゴ Pro W3" charset="0"/>
            </a:endParaRPr>
          </a:p>
        </p:txBody>
      </p:sp>
      <p:sp useBgFill="1">
        <p:nvSpPr>
          <p:cNvPr id="26" name="Rectangle 25"/>
          <p:cNvSpPr/>
          <p:nvPr/>
        </p:nvSpPr>
        <p:spPr bwMode="auto">
          <a:xfrm>
            <a:off x="7086600" y="1181100"/>
            <a:ext cx="838200" cy="457200"/>
          </a:xfrm>
          <a:prstGeom prst="rect">
            <a:avLst/>
          </a:prstGeom>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FF"/>
              </a:solidFill>
              <a:effectLst/>
              <a:latin typeface="Tahoma" charset="0"/>
              <a:ea typeface="ヒラギノ角ゴ Pro W3" charset="0"/>
              <a:cs typeface="ヒラギノ角ゴ Pro W3" charset="0"/>
            </a:endParaRPr>
          </a:p>
        </p:txBody>
      </p:sp>
      <p:sp useBgFill="1">
        <p:nvSpPr>
          <p:cNvPr id="27" name="Rectangle 26"/>
          <p:cNvSpPr/>
          <p:nvPr/>
        </p:nvSpPr>
        <p:spPr bwMode="auto">
          <a:xfrm>
            <a:off x="6705600" y="1257300"/>
            <a:ext cx="609600" cy="228600"/>
          </a:xfrm>
          <a:prstGeom prst="rect">
            <a:avLst/>
          </a:prstGeom>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FF"/>
              </a:solidFill>
              <a:effectLst/>
              <a:latin typeface="Tahoma" charset="0"/>
              <a:ea typeface="ヒラギノ角ゴ Pro W3" charset="0"/>
              <a:cs typeface="ヒラギノ角ゴ Pro W3" charset="0"/>
            </a:endParaRPr>
          </a:p>
        </p:txBody>
      </p:sp>
      <p:sp>
        <p:nvSpPr>
          <p:cNvPr id="10" name="TextBox 9"/>
          <p:cNvSpPr txBox="1"/>
          <p:nvPr/>
        </p:nvSpPr>
        <p:spPr>
          <a:xfrm>
            <a:off x="6719025" y="1249483"/>
            <a:ext cx="2252890" cy="1198277"/>
          </a:xfrm>
          <a:prstGeom prst="rect">
            <a:avLst/>
          </a:prstGeom>
          <a:noFill/>
        </p:spPr>
        <p:txBody>
          <a:bodyPr wrap="none" lIns="91440" tIns="0" rIns="0" bIns="0" rtlCol="0">
            <a:spAutoFit/>
          </a:bodyPr>
          <a:lstStyle/>
          <a:p>
            <a:pPr algn="r">
              <a:lnSpc>
                <a:spcPct val="80000"/>
              </a:lnSpc>
            </a:pPr>
            <a:r>
              <a:rPr lang="en-US" sz="3200" dirty="0" smtClean="0">
                <a:latin typeface="Avenir Next Regular"/>
                <a:cs typeface="Avenir Next Regular"/>
              </a:rPr>
              <a:t>Continuous</a:t>
            </a:r>
          </a:p>
          <a:p>
            <a:pPr algn="r">
              <a:lnSpc>
                <a:spcPct val="80000"/>
              </a:lnSpc>
            </a:pPr>
            <a:r>
              <a:rPr lang="en-US" sz="3200" dirty="0" smtClean="0">
                <a:latin typeface="Avenir Next Regular"/>
                <a:cs typeface="Avenir Next Regular"/>
              </a:rPr>
              <a:t>Viewing</a:t>
            </a:r>
          </a:p>
          <a:p>
            <a:pPr algn="r">
              <a:lnSpc>
                <a:spcPct val="80000"/>
              </a:lnSpc>
            </a:pPr>
            <a:r>
              <a:rPr lang="en-US" sz="3200" dirty="0" smtClean="0">
                <a:latin typeface="Avenir Next Regular"/>
                <a:cs typeface="Avenir Next Regular"/>
              </a:rPr>
              <a:t>Zone</a:t>
            </a:r>
          </a:p>
        </p:txBody>
      </p:sp>
      <p:cxnSp>
        <p:nvCxnSpPr>
          <p:cNvPr id="28" name="Straight Arrow Connector 27"/>
          <p:cNvCxnSpPr/>
          <p:nvPr/>
        </p:nvCxnSpPr>
        <p:spPr bwMode="auto">
          <a:xfrm flipH="1">
            <a:off x="6160655" y="1439720"/>
            <a:ext cx="609600" cy="0"/>
          </a:xfrm>
          <a:prstGeom prst="straightConnector1">
            <a:avLst/>
          </a:prstGeom>
          <a:solidFill>
            <a:schemeClr val="accent1"/>
          </a:solidFill>
          <a:ln w="6350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Box 2"/>
          <p:cNvSpPr txBox="1"/>
          <p:nvPr/>
        </p:nvSpPr>
        <p:spPr>
          <a:xfrm>
            <a:off x="914400" y="1104900"/>
            <a:ext cx="2385044" cy="1077218"/>
          </a:xfrm>
          <a:prstGeom prst="rect">
            <a:avLst/>
          </a:prstGeom>
          <a:noFill/>
          <a:ln w="38100" cmpd="sng">
            <a:solidFill>
              <a:srgbClr val="FF0000"/>
            </a:solidFill>
          </a:ln>
        </p:spPr>
        <p:txBody>
          <a:bodyPr wrap="none" rtlCol="0">
            <a:spAutoFit/>
          </a:bodyPr>
          <a:lstStyle/>
          <a:p>
            <a:pPr algn="ctr"/>
            <a:r>
              <a:rPr lang="en-US" sz="3200" dirty="0" smtClean="0">
                <a:latin typeface="Avenir Next Regular"/>
                <a:cs typeface="Avenir Next Regular"/>
              </a:rPr>
              <a:t>Roll limit is</a:t>
            </a:r>
          </a:p>
          <a:p>
            <a:pPr algn="ctr"/>
            <a:r>
              <a:rPr lang="en-US" sz="3200" dirty="0" smtClean="0">
                <a:latin typeface="Avenir Next Regular"/>
                <a:cs typeface="Avenir Next Regular"/>
              </a:rPr>
              <a:t>±5 degrees</a:t>
            </a:r>
          </a:p>
        </p:txBody>
      </p:sp>
      <p:sp useBgFill="1">
        <p:nvSpPr>
          <p:cNvPr id="4" name="Rectangle 3"/>
          <p:cNvSpPr/>
          <p:nvPr/>
        </p:nvSpPr>
        <p:spPr bwMode="auto">
          <a:xfrm>
            <a:off x="3352800" y="3363545"/>
            <a:ext cx="685800" cy="381000"/>
          </a:xfrm>
          <a:prstGeom prst="rect">
            <a:avLst/>
          </a:prstGeom>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FF"/>
              </a:solidFill>
              <a:effectLst/>
              <a:latin typeface="Tahoma" charset="0"/>
              <a:ea typeface="ヒラギノ角ゴ Pro W3" charset="0"/>
              <a:cs typeface="ヒラギノ角ゴ Pro W3" charset="0"/>
            </a:endParaRPr>
          </a:p>
        </p:txBody>
      </p:sp>
      <p:sp>
        <p:nvSpPr>
          <p:cNvPr id="6" name="Title 5"/>
          <p:cNvSpPr>
            <a:spLocks noGrp="1"/>
          </p:cNvSpPr>
          <p:nvPr>
            <p:ph type="title"/>
          </p:nvPr>
        </p:nvSpPr>
        <p:spPr/>
        <p:txBody>
          <a:bodyPr/>
          <a:lstStyle/>
          <a:p>
            <a:r>
              <a:rPr lang="en-US" dirty="0" smtClean="0"/>
              <a:t>Pointing and roll limits</a:t>
            </a:r>
            <a:endParaRPr lang="en-US" dirty="0"/>
          </a:p>
        </p:txBody>
      </p:sp>
    </p:spTree>
    <p:extLst>
      <p:ext uri="{BB962C8B-B14F-4D97-AF65-F5344CB8AC3E}">
        <p14:creationId xmlns:p14="http://schemas.microsoft.com/office/powerpoint/2010/main" val="402192352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FF"/>
            </a:solidFill>
            <a:effectLst/>
            <a:latin typeface="Tahoma"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FF"/>
            </a:solidFill>
            <a:effectLst/>
            <a:latin typeface="Tahoma" charset="0"/>
            <a:ea typeface="ヒラギノ角ゴ Pro W3" charset="0"/>
            <a:cs typeface="ヒラギノ角ゴ Pro W3" charset="0"/>
          </a:defRPr>
        </a:defPPr>
      </a:lstStyle>
    </a:lnDef>
    <a:txDef>
      <a:spPr>
        <a:noFill/>
      </a:spPr>
      <a:bodyPr wrap="none" rtlCol="0">
        <a:spAutoFit/>
      </a:bodyPr>
      <a:lstStyle>
        <a:defPPr>
          <a:defRPr dirty="0" smtClean="0">
            <a:latin typeface="Avenir Book"/>
            <a:cs typeface="Avenir Book"/>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12065</TotalTime>
  <Words>1187</Words>
  <Application>Microsoft Macintosh PowerPoint</Application>
  <PresentationFormat>On-screen Show (16:10)</PresentationFormat>
  <Paragraphs>224</Paragraphs>
  <Slides>21</Slides>
  <Notes>15</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Blank Presentation</vt:lpstr>
      <vt:lpstr>JWST Operations  Jeff Valenti JWST Mission Scientist Space Telescope Science Institute</vt:lpstr>
      <vt:lpstr>Commissioning is 6 very busy months</vt:lpstr>
      <vt:lpstr>Simulated initial mosaic</vt:lpstr>
      <vt:lpstr>Telescope commissioning activities</vt:lpstr>
      <vt:lpstr>Telescope commissioning</vt:lpstr>
      <vt:lpstr>Mission operations center at STScI</vt:lpstr>
      <vt:lpstr>Quasi-periodic orbit around L2</vt:lpstr>
      <vt:lpstr>Spacecraft on hot side of sunshield</vt:lpstr>
      <vt:lpstr>Pointing and roll limits</vt:lpstr>
      <vt:lpstr>Days per years a target is observable</vt:lpstr>
      <vt:lpstr>Four JWST science themes</vt:lpstr>
      <vt:lpstr>PowerPoint Presentation</vt:lpstr>
      <vt:lpstr>Life of a JWST program – Proposal</vt:lpstr>
      <vt:lpstr>Life of a JWST program – Execution</vt:lpstr>
      <vt:lpstr>Life of a JWST program – Data</vt:lpstr>
      <vt:lpstr>Science templates in APT</vt:lpstr>
      <vt:lpstr>PowerPoint Presentation</vt:lpstr>
      <vt:lpstr>Program, observation, visit</vt:lpstr>
      <vt:lpstr>Event driven operations</vt:lpstr>
      <vt:lpstr>Example of a failed guide star acquisition</vt:lpstr>
      <vt:lpstr>Summary</vt:lpstr>
    </vt:vector>
  </TitlesOfParts>
  <Manager/>
  <Company>Jeff Valenti</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subject/>
  <dc:creator>Jeff Valenti</dc:creator>
  <cp:keywords/>
  <dc:description/>
  <cp:lastModifiedBy>fasdf@agg fasdf</cp:lastModifiedBy>
  <cp:revision>547</cp:revision>
  <cp:lastPrinted>2015-09-21T02:39:44Z</cp:lastPrinted>
  <dcterms:created xsi:type="dcterms:W3CDTF">2005-10-07T02:58:16Z</dcterms:created>
  <dcterms:modified xsi:type="dcterms:W3CDTF">2016-09-26T16:06:08Z</dcterms:modified>
  <cp:category/>
</cp:coreProperties>
</file>