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18" r:id="rId3"/>
    <p:sldId id="495" r:id="rId4"/>
    <p:sldId id="496" r:id="rId5"/>
    <p:sldId id="525" r:id="rId6"/>
    <p:sldId id="395" r:id="rId7"/>
    <p:sldId id="405" r:id="rId8"/>
    <p:sldId id="453" r:id="rId9"/>
    <p:sldId id="403" r:id="rId10"/>
    <p:sldId id="451" r:id="rId11"/>
    <p:sldId id="523" r:id="rId12"/>
    <p:sldId id="482" r:id="rId13"/>
    <p:sldId id="501" r:id="rId14"/>
    <p:sldId id="497" r:id="rId15"/>
    <p:sldId id="498" r:id="rId16"/>
    <p:sldId id="499" r:id="rId17"/>
    <p:sldId id="500" r:id="rId18"/>
    <p:sldId id="502" r:id="rId19"/>
    <p:sldId id="419" r:id="rId20"/>
    <p:sldId id="458" r:id="rId21"/>
    <p:sldId id="447" r:id="rId22"/>
    <p:sldId id="397" r:id="rId23"/>
    <p:sldId id="460" r:id="rId24"/>
    <p:sldId id="444" r:id="rId25"/>
    <p:sldId id="527" r:id="rId26"/>
    <p:sldId id="511" r:id="rId27"/>
    <p:sldId id="512" r:id="rId28"/>
    <p:sldId id="513" r:id="rId29"/>
    <p:sldId id="514" r:id="rId30"/>
    <p:sldId id="515" r:id="rId31"/>
    <p:sldId id="526" r:id="rId32"/>
    <p:sldId id="516" r:id="rId33"/>
    <p:sldId id="517" r:id="rId34"/>
    <p:sldId id="518" r:id="rId35"/>
    <p:sldId id="519" r:id="rId36"/>
    <p:sldId id="520" r:id="rId37"/>
    <p:sldId id="521" r:id="rId38"/>
    <p:sldId id="328" r:id="rId39"/>
    <p:sldId id="524" r:id="rId40"/>
    <p:sldId id="443" r:id="rId41"/>
    <p:sldId id="50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AD9"/>
    <a:srgbClr val="996600"/>
    <a:srgbClr val="C70995"/>
    <a:srgbClr val="FF3300"/>
    <a:srgbClr val="3DA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6687" autoAdjust="0"/>
  </p:normalViewPr>
  <p:slideViewPr>
    <p:cSldViewPr snapToGrid="0" snapToObjects="1">
      <p:cViewPr varScale="1">
        <p:scale>
          <a:sx n="84" d="100"/>
          <a:sy n="84" d="100"/>
        </p:scale>
        <p:origin x="-8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465C3-85E6-E045-90CA-EA5E1F7AC48A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6D4C3-DB6A-1F41-A8B5-93CA39F92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0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3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34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5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103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10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10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10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10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6D4C3-DB6A-1F41-A8B5-93CA39F9242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8440-F183-4E8E-A51B-E665BF6635D9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1F05-82BB-4D34-BAC4-DD596E43368A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B41-FDDF-4F0B-BE3F-BE0605AE24A4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E0E9-46D4-4B7E-A0E4-9CC57A5779F8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5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790E-FDF2-41EB-B48E-5BAF18FE1471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3B12-CDD8-4BE3-8D7B-040A4EEA5B79}" type="datetime1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9DEF-4C42-4F79-B055-7705BE977D3E}" type="datetime1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180F-33A8-4C21-9504-7E05515D0F01}" type="datetime1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2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1E5A-18F8-4B9E-A83B-83EE07A7B167}" type="datetime1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F6DD-B71E-4222-91F6-717E3BE51B46}" type="datetime1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9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B9FF-E093-4F93-A395-188776B0CC65}" type="datetime1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6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7757-08A0-406E-A6F4-0BC757E78956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3BF8-FB3E-2A4F-814C-66C0EA10A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22" y="391251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JWST Science Policies</a:t>
            </a:r>
            <a:endParaRPr lang="en-US" sz="3600" i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7022" y="487188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802888" y="5430644"/>
            <a:ext cx="7850458" cy="1201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Neill Reid – </a:t>
            </a:r>
          </a:p>
          <a:p>
            <a:pPr>
              <a:spcBef>
                <a:spcPts val="0"/>
              </a:spcBef>
            </a:pPr>
            <a:r>
              <a:rPr lang="en-US" sz="24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Science Mission Office, </a:t>
            </a:r>
            <a:r>
              <a:rPr lang="en-US" sz="2400" i="1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STScI</a:t>
            </a:r>
            <a:endParaRPr lang="en-US" sz="2400" i="1" dirty="0" smtClean="0"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 i="1" dirty="0" smtClean="0"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6" name="Picture 18" descr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74" y="1959861"/>
            <a:ext cx="4912614" cy="354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75871" y="1960659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GTO proposal submission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388"/>
            <a:ext cx="8229600" cy="49846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GTO Call issued on Jan06 2017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Includes policy information relevant for all Cycle 1 proposals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Duplications, </a:t>
            </a:r>
            <a:r>
              <a:rPr lang="en-US" dirty="0" err="1" smtClean="0">
                <a:solidFill>
                  <a:schemeClr val="bg1"/>
                </a:solidFill>
              </a:rPr>
              <a:t>ToO</a:t>
            </a:r>
            <a:r>
              <a:rPr lang="en-US" dirty="0" smtClean="0">
                <a:solidFill>
                  <a:schemeClr val="bg1"/>
                </a:solidFill>
              </a:rPr>
              <a:t>, Time-critical observations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GTO proposal submission deadline is April 1 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Duplication checking among GTO proposals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Duplications resolved by NASA HQ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Total time requirement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NASA policy requires Cycle 1 GTO time to comprise between 25% and 49% of the total time available to GO &amp; GTO in Cycle 1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Corresponds to at least 1970 hours in Cycle 1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~5500 hours remain for Cycle 1 GO programs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Hubble offers ~3500 orbits (~5200 </a:t>
            </a:r>
            <a:r>
              <a:rPr lang="en-US" dirty="0" err="1" smtClean="0">
                <a:solidFill>
                  <a:srgbClr val="FFFF00"/>
                </a:solidFill>
              </a:rPr>
              <a:t>hrs</a:t>
            </a:r>
            <a:r>
              <a:rPr lang="en-US" dirty="0" smtClean="0">
                <a:solidFill>
                  <a:srgbClr val="FFFF00"/>
                </a:solidFill>
              </a:rPr>
              <a:t>) of GO science time/year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GTO Cycle 1 observation list </a:t>
            </a:r>
            <a:r>
              <a:rPr lang="en-US" dirty="0" err="1" smtClean="0">
                <a:solidFill>
                  <a:schemeClr val="bg1"/>
                </a:solidFill>
              </a:rPr>
              <a:t>finalised</a:t>
            </a:r>
            <a:r>
              <a:rPr lang="en-US" dirty="0" smtClean="0">
                <a:solidFill>
                  <a:schemeClr val="bg1"/>
                </a:solidFill>
              </a:rPr>
              <a:t> by June 15 2017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Published for the community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74456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8"/>
          <p:cNvSpPr/>
          <p:nvPr/>
        </p:nvSpPr>
        <p:spPr>
          <a:xfrm>
            <a:off x="7304532" y="343220"/>
            <a:ext cx="576072" cy="752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51"/>
          <p:cNvSpPr/>
          <p:nvPr/>
        </p:nvSpPr>
        <p:spPr>
          <a:xfrm>
            <a:off x="366712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/>
          </a:p>
        </p:txBody>
      </p:sp>
      <p:sp>
        <p:nvSpPr>
          <p:cNvPr id="21" name="object 52"/>
          <p:cNvSpPr/>
          <p:nvPr/>
        </p:nvSpPr>
        <p:spPr>
          <a:xfrm>
            <a:off x="366712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object 53"/>
          <p:cNvSpPr/>
          <p:nvPr/>
        </p:nvSpPr>
        <p:spPr>
          <a:xfrm>
            <a:off x="1598071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/>
          </a:p>
        </p:txBody>
      </p:sp>
      <p:sp>
        <p:nvSpPr>
          <p:cNvPr id="23" name="object 54"/>
          <p:cNvSpPr/>
          <p:nvPr/>
        </p:nvSpPr>
        <p:spPr>
          <a:xfrm>
            <a:off x="1576451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55"/>
          <p:cNvSpPr/>
          <p:nvPr/>
        </p:nvSpPr>
        <p:spPr>
          <a:xfrm>
            <a:off x="2779776" y="306737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56"/>
          <p:cNvSpPr/>
          <p:nvPr/>
        </p:nvSpPr>
        <p:spPr>
          <a:xfrm>
            <a:off x="2779776" y="306737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57"/>
          <p:cNvSpPr/>
          <p:nvPr/>
        </p:nvSpPr>
        <p:spPr>
          <a:xfrm>
            <a:off x="3998976" y="306737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58"/>
          <p:cNvSpPr/>
          <p:nvPr/>
        </p:nvSpPr>
        <p:spPr>
          <a:xfrm>
            <a:off x="3998976" y="306737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59"/>
          <p:cNvSpPr/>
          <p:nvPr/>
        </p:nvSpPr>
        <p:spPr>
          <a:xfrm>
            <a:off x="5213350" y="3069021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60"/>
          <p:cNvSpPr/>
          <p:nvPr/>
        </p:nvSpPr>
        <p:spPr>
          <a:xfrm>
            <a:off x="5213350" y="3069021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 w="952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61"/>
          <p:cNvSpPr/>
          <p:nvPr/>
        </p:nvSpPr>
        <p:spPr>
          <a:xfrm>
            <a:off x="6432550" y="3069021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62"/>
          <p:cNvSpPr/>
          <p:nvPr/>
        </p:nvSpPr>
        <p:spPr>
          <a:xfrm>
            <a:off x="6432550" y="3069021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70"/>
          <p:cNvSpPr/>
          <p:nvPr/>
        </p:nvSpPr>
        <p:spPr>
          <a:xfrm>
            <a:off x="7654925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71"/>
          <p:cNvSpPr/>
          <p:nvPr/>
        </p:nvSpPr>
        <p:spPr>
          <a:xfrm>
            <a:off x="7654925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12"/>
          <p:cNvSpPr txBox="1"/>
          <p:nvPr/>
        </p:nvSpPr>
        <p:spPr>
          <a:xfrm>
            <a:off x="366712" y="3065719"/>
            <a:ext cx="1212088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68" name="object 11"/>
          <p:cNvSpPr txBox="1"/>
          <p:nvPr/>
        </p:nvSpPr>
        <p:spPr>
          <a:xfrm>
            <a:off x="1578800" y="3065719"/>
            <a:ext cx="1211294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69" name="object 10"/>
          <p:cNvSpPr txBox="1"/>
          <p:nvPr/>
        </p:nvSpPr>
        <p:spPr>
          <a:xfrm>
            <a:off x="2790094" y="3065719"/>
            <a:ext cx="1208881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0" name="object 9"/>
          <p:cNvSpPr txBox="1"/>
          <p:nvPr/>
        </p:nvSpPr>
        <p:spPr>
          <a:xfrm>
            <a:off x="3998976" y="3065719"/>
            <a:ext cx="1219168" cy="76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1" name="object 8"/>
          <p:cNvSpPr txBox="1"/>
          <p:nvPr/>
        </p:nvSpPr>
        <p:spPr>
          <a:xfrm>
            <a:off x="5218144" y="3065719"/>
            <a:ext cx="121440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2" name="object 7"/>
          <p:cNvSpPr txBox="1"/>
          <p:nvPr/>
        </p:nvSpPr>
        <p:spPr>
          <a:xfrm>
            <a:off x="6432550" y="3065719"/>
            <a:ext cx="1219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3" name="object 6"/>
          <p:cNvSpPr txBox="1"/>
          <p:nvPr/>
        </p:nvSpPr>
        <p:spPr>
          <a:xfrm>
            <a:off x="7651750" y="3065719"/>
            <a:ext cx="122237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5" name="object 4"/>
          <p:cNvSpPr txBox="1"/>
          <p:nvPr/>
        </p:nvSpPr>
        <p:spPr>
          <a:xfrm>
            <a:off x="5657850" y="2980851"/>
            <a:ext cx="12295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2"/>
          <p:cNvSpPr txBox="1"/>
          <p:nvPr/>
        </p:nvSpPr>
        <p:spPr>
          <a:xfrm>
            <a:off x="8112125" y="2980851"/>
            <a:ext cx="10096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25"/>
          <p:cNvSpPr txBox="1"/>
          <p:nvPr/>
        </p:nvSpPr>
        <p:spPr>
          <a:xfrm>
            <a:off x="696330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19737" y="3228538"/>
            <a:ext cx="606166" cy="1131584"/>
          </a:xfrm>
          <a:prstGeom prst="star4">
            <a:avLst>
              <a:gd name="adj" fmla="val 1581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" name="object 25"/>
          <p:cNvSpPr txBox="1"/>
          <p:nvPr/>
        </p:nvSpPr>
        <p:spPr>
          <a:xfrm>
            <a:off x="5546524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3" name="object 25"/>
          <p:cNvSpPr txBox="1"/>
          <p:nvPr/>
        </p:nvSpPr>
        <p:spPr>
          <a:xfrm>
            <a:off x="3112950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4" name="object 25"/>
          <p:cNvSpPr txBox="1"/>
          <p:nvPr/>
        </p:nvSpPr>
        <p:spPr>
          <a:xfrm>
            <a:off x="1908021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5" name="object 25"/>
          <p:cNvSpPr txBox="1"/>
          <p:nvPr/>
        </p:nvSpPr>
        <p:spPr>
          <a:xfrm>
            <a:off x="6765724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6" name="object 25"/>
          <p:cNvSpPr txBox="1"/>
          <p:nvPr/>
        </p:nvSpPr>
        <p:spPr>
          <a:xfrm>
            <a:off x="7988099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7" name="object 25"/>
          <p:cNvSpPr txBox="1"/>
          <p:nvPr/>
        </p:nvSpPr>
        <p:spPr>
          <a:xfrm>
            <a:off x="4332134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95820" y="117836"/>
            <a:ext cx="55342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JWST Science Planning Timeline</a:t>
            </a:r>
          </a:p>
          <a:p>
            <a:pPr algn="ctr"/>
            <a:r>
              <a:rPr lang="en-US" sz="20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(Sept 2016)</a:t>
            </a:r>
          </a:p>
        </p:txBody>
      </p:sp>
      <p:sp>
        <p:nvSpPr>
          <p:cNvPr id="42" name="object 28"/>
          <p:cNvSpPr txBox="1"/>
          <p:nvPr/>
        </p:nvSpPr>
        <p:spPr>
          <a:xfrm>
            <a:off x="5657850" y="902685"/>
            <a:ext cx="1934859" cy="3867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commissioning (through 4/19)</a:t>
            </a:r>
            <a:endParaRPr lang="en-US" sz="2000" spc="4" dirty="0" smtClean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3" name="object 28"/>
          <p:cNvSpPr txBox="1"/>
          <p:nvPr/>
        </p:nvSpPr>
        <p:spPr>
          <a:xfrm>
            <a:off x="1330859" y="3883774"/>
            <a:ext cx="1289459" cy="73255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GTO CP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2017Jan06</a:t>
            </a:r>
            <a:endParaRPr lang="en-US" dirty="0" smtClean="0">
              <a:solidFill>
                <a:srgbClr val="FCD5B5"/>
              </a:solidFill>
              <a:latin typeface="Calibri"/>
              <a:cs typeface="Calibri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832740" y="3379607"/>
            <a:ext cx="0" cy="1097280"/>
          </a:xfrm>
          <a:prstGeom prst="line">
            <a:avLst/>
          </a:prstGeom>
          <a:ln w="38100" cmpd="sng">
            <a:solidFill>
              <a:srgbClr val="FCD5B5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158471" y="3379607"/>
            <a:ext cx="0" cy="2286000"/>
          </a:xfrm>
          <a:prstGeom prst="line">
            <a:avLst/>
          </a:prstGeom>
          <a:ln w="38100" cmpd="sng">
            <a:solidFill>
              <a:schemeClr val="accent6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bject 28"/>
          <p:cNvSpPr txBox="1"/>
          <p:nvPr/>
        </p:nvSpPr>
        <p:spPr>
          <a:xfrm>
            <a:off x="1528671" y="4753848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GTO Prop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deadline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2017Apr01</a:t>
            </a:r>
            <a:endParaRPr lang="en-US" dirty="0" smtClean="0">
              <a:solidFill>
                <a:srgbClr val="FCD5B5"/>
              </a:solidFill>
              <a:latin typeface="Calibri"/>
              <a:cs typeface="Calibri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338776" y="3379607"/>
            <a:ext cx="0" cy="3200400"/>
          </a:xfrm>
          <a:prstGeom prst="line">
            <a:avLst/>
          </a:prstGeom>
          <a:ln w="38100" cmpd="sng">
            <a:solidFill>
              <a:schemeClr val="accent6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bject 28"/>
          <p:cNvSpPr txBox="1"/>
          <p:nvPr/>
        </p:nvSpPr>
        <p:spPr>
          <a:xfrm>
            <a:off x="1908987" y="1041186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GO CP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2017Nov30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762746" y="1164918"/>
            <a:ext cx="0" cy="1828800"/>
          </a:xfrm>
          <a:prstGeom prst="line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5294412" y="1014745"/>
            <a:ext cx="0" cy="594360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619555" y="1276874"/>
            <a:ext cx="0" cy="164592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bject 28"/>
          <p:cNvSpPr txBox="1"/>
          <p:nvPr/>
        </p:nvSpPr>
        <p:spPr>
          <a:xfrm>
            <a:off x="4261449" y="4576322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 spc="4" dirty="0" smtClean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chemeClr val="bg1"/>
                </a:solidFill>
                <a:latin typeface="Calibri"/>
                <a:cs typeface="Calibri"/>
              </a:rPr>
              <a:t>unch</a:t>
            </a:r>
            <a:endParaRPr lang="en-US" sz="2000" spc="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2018Oc</a:t>
            </a:r>
            <a:r>
              <a:rPr lang="en-US" sz="2000" spc="4" dirty="0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3" name="object 28"/>
          <p:cNvSpPr txBox="1"/>
          <p:nvPr/>
        </p:nvSpPr>
        <p:spPr>
          <a:xfrm>
            <a:off x="418449" y="5805120"/>
            <a:ext cx="2754824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GTO Cy1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observations finalized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No later than June 15</a:t>
            </a:r>
            <a:endParaRPr lang="en-US" dirty="0" smtClean="0">
              <a:solidFill>
                <a:srgbClr val="FCD5B5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1" name="object 28"/>
          <p:cNvSpPr txBox="1"/>
          <p:nvPr/>
        </p:nvSpPr>
        <p:spPr>
          <a:xfrm>
            <a:off x="868563" y="2054445"/>
            <a:ext cx="1366658" cy="61905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We are here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2423809" y="2405894"/>
            <a:ext cx="0" cy="54864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bject 28"/>
          <p:cNvSpPr txBox="1"/>
          <p:nvPr/>
        </p:nvSpPr>
        <p:spPr>
          <a:xfrm>
            <a:off x="3441733" y="1041186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GO </a:t>
            </a:r>
            <a:r>
              <a:rPr lang="en-US" sz="17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</a:t>
            </a:r>
            <a:r>
              <a:rPr lang="en-US" sz="1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y1</a:t>
            </a:r>
          </a:p>
          <a:p>
            <a:pPr algn="ctr">
              <a:spcBef>
                <a:spcPts val="76"/>
              </a:spcBef>
            </a:pPr>
            <a:r>
              <a:rPr lang="en-US" sz="17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</a:t>
            </a:r>
            <a:r>
              <a:rPr lang="en-US" sz="1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eadline</a:t>
            </a:r>
          </a:p>
          <a:p>
            <a:pPr algn="ctr">
              <a:spcBef>
                <a:spcPts val="76"/>
              </a:spcBef>
            </a:pPr>
            <a:r>
              <a:rPr lang="en-US" sz="1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2018Mar0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4286654" y="2079318"/>
            <a:ext cx="0" cy="914400"/>
          </a:xfrm>
          <a:prstGeom prst="line">
            <a:avLst/>
          </a:prstGeom>
          <a:ln w="38100" cmpd="sng">
            <a:solidFill>
              <a:srgbClr val="C3D69B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bject 28"/>
          <p:cNvSpPr txBox="1"/>
          <p:nvPr/>
        </p:nvSpPr>
        <p:spPr>
          <a:xfrm>
            <a:off x="3998925" y="2130184"/>
            <a:ext cx="1733370" cy="76843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2018May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4562932" y="2755824"/>
            <a:ext cx="0" cy="228600"/>
          </a:xfrm>
          <a:prstGeom prst="line">
            <a:avLst/>
          </a:prstGeom>
          <a:ln w="38100" cmpd="sng">
            <a:solidFill>
              <a:srgbClr val="C3D69B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4873130" y="1268248"/>
            <a:ext cx="1383" cy="82296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bject 28"/>
          <p:cNvSpPr txBox="1"/>
          <p:nvPr/>
        </p:nvSpPr>
        <p:spPr>
          <a:xfrm>
            <a:off x="5790590" y="4250052"/>
            <a:ext cx="2826360" cy="135540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JWST Cycle 1 proposal review schedule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24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spcBef>
                <a:spcPts val="76"/>
              </a:spcBef>
            </a:pPr>
            <a:endParaRPr lang="en-US" sz="20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H="1">
            <a:off x="6241748" y="1331640"/>
            <a:ext cx="0" cy="1188720"/>
          </a:xfrm>
          <a:prstGeom prst="line">
            <a:avLst/>
          </a:prstGeom>
          <a:ln w="38100" cmpd="sng">
            <a:solidFill>
              <a:schemeClr val="accent6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bject 28"/>
          <p:cNvSpPr txBox="1"/>
          <p:nvPr/>
        </p:nvSpPr>
        <p:spPr>
          <a:xfrm>
            <a:off x="5654620" y="2131624"/>
            <a:ext cx="2770143" cy="59523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ycle 1 science - </a:t>
            </a: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April 2019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GTO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&amp;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GO</a:t>
            </a:r>
            <a:endParaRPr lang="en-US" sz="2000" spc="4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rot="16200000" flipH="1">
            <a:off x="6241748" y="1535824"/>
            <a:ext cx="0" cy="1188720"/>
          </a:xfrm>
          <a:prstGeom prst="line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JWST GO Program Types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103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anticipate that JWST GO size categories will include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Small, Medium, Large, Very Large</a:t>
            </a:r>
          </a:p>
          <a:p>
            <a:r>
              <a:rPr lang="en-US" dirty="0">
                <a:solidFill>
                  <a:schemeClr val="bg1"/>
                </a:solidFill>
              </a:rPr>
              <a:t>We anticipate a balanced distribution in program sizes over all JWST cycles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Small/Medium/Large in early cycles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he </a:t>
            </a:r>
            <a:r>
              <a:rPr lang="en-US" dirty="0">
                <a:solidFill>
                  <a:srgbClr val="FFFF00"/>
                </a:solidFill>
              </a:rPr>
              <a:t>majority of time will likely be allocated to </a:t>
            </a:r>
            <a:r>
              <a:rPr lang="en-US" dirty="0" smtClean="0">
                <a:solidFill>
                  <a:srgbClr val="FFFF00"/>
                </a:solidFill>
              </a:rPr>
              <a:t>Small </a:t>
            </a:r>
            <a:r>
              <a:rPr lang="en-US" dirty="0">
                <a:solidFill>
                  <a:srgbClr val="FFFF00"/>
                </a:solidFill>
              </a:rPr>
              <a:t>programs 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But there will be no cap on program size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 Very Large programs will </a:t>
            </a:r>
            <a:r>
              <a:rPr lang="en-US" dirty="0" smtClean="0">
                <a:solidFill>
                  <a:schemeClr val="bg1"/>
                </a:solidFill>
              </a:rPr>
              <a:t>be </a:t>
            </a:r>
            <a:r>
              <a:rPr lang="en-US" dirty="0">
                <a:solidFill>
                  <a:schemeClr val="bg1"/>
                </a:solidFill>
              </a:rPr>
              <a:t>introduced in later </a:t>
            </a:r>
            <a:r>
              <a:rPr lang="en-US" dirty="0" smtClean="0">
                <a:solidFill>
                  <a:schemeClr val="bg1"/>
                </a:solidFill>
              </a:rPr>
              <a:t>cycles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also anticipate </a:t>
            </a:r>
            <a:r>
              <a:rPr lang="en-US" dirty="0" err="1" smtClean="0">
                <a:solidFill>
                  <a:schemeClr val="bg1"/>
                </a:solidFill>
              </a:rPr>
              <a:t>specialised</a:t>
            </a:r>
            <a:r>
              <a:rPr lang="en-US" dirty="0" smtClean="0">
                <a:solidFill>
                  <a:schemeClr val="bg1"/>
                </a:solidFill>
              </a:rPr>
              <a:t> categories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Long-term programs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Regular/Medium programs whose science requires observations in future cycles (astrometry, variability)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ToO</a:t>
            </a:r>
            <a:r>
              <a:rPr lang="en-US" dirty="0" smtClean="0">
                <a:solidFill>
                  <a:schemeClr val="bg1"/>
                </a:solidFill>
              </a:rPr>
              <a:t> programs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Treasury/Legacy programs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large-scale programs with broad science reach and emphasis on providing higher-level data products for the community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Joint programs with other facilities will not be available until Cycle 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JWST will offer limited coordinated science parallels in Cycle 1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Pure parallel GO programs will be also available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JWST will also accept proposals for archival &amp; theory research programs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STScI</a:t>
            </a:r>
            <a:r>
              <a:rPr lang="en-US" dirty="0" smtClean="0">
                <a:solidFill>
                  <a:schemeClr val="bg1"/>
                </a:solidFill>
              </a:rPr>
              <a:t> is continuing to refine these concepts in consultation with the JSTAC.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696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JWST and HST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47390"/>
            <a:ext cx="4145280" cy="310896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8"/>
          <p:cNvSpPr/>
          <p:nvPr/>
        </p:nvSpPr>
        <p:spPr>
          <a:xfrm>
            <a:off x="7304532" y="343221"/>
            <a:ext cx="576072" cy="752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55"/>
          <p:cNvSpPr/>
          <p:nvPr/>
        </p:nvSpPr>
        <p:spPr>
          <a:xfrm>
            <a:off x="1821505" y="3070517"/>
            <a:ext cx="164592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12"/>
          <p:cNvSpPr txBox="1"/>
          <p:nvPr/>
        </p:nvSpPr>
        <p:spPr>
          <a:xfrm>
            <a:off x="366712" y="3065719"/>
            <a:ext cx="1212088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68" name="object 11"/>
          <p:cNvSpPr txBox="1"/>
          <p:nvPr/>
        </p:nvSpPr>
        <p:spPr>
          <a:xfrm>
            <a:off x="175585" y="3065719"/>
            <a:ext cx="164592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5" name="object 4"/>
          <p:cNvSpPr txBox="1"/>
          <p:nvPr/>
        </p:nvSpPr>
        <p:spPr>
          <a:xfrm>
            <a:off x="5657850" y="2980852"/>
            <a:ext cx="1229551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2"/>
          <p:cNvSpPr txBox="1"/>
          <p:nvPr/>
        </p:nvSpPr>
        <p:spPr>
          <a:xfrm>
            <a:off x="8112125" y="2980852"/>
            <a:ext cx="1009651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4357201" y="4411918"/>
            <a:ext cx="606167" cy="1637348"/>
          </a:xfrm>
          <a:prstGeom prst="star4">
            <a:avLst>
              <a:gd name="adj" fmla="val 1581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4" name="object 28"/>
          <p:cNvSpPr txBox="1"/>
          <p:nvPr/>
        </p:nvSpPr>
        <p:spPr>
          <a:xfrm>
            <a:off x="2913555" y="4298710"/>
            <a:ext cx="1733371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GO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y1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eadline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2/2018</a:t>
            </a:r>
          </a:p>
        </p:txBody>
      </p:sp>
      <p:sp>
        <p:nvSpPr>
          <p:cNvPr id="102" name="object 25"/>
          <p:cNvSpPr txBox="1"/>
          <p:nvPr/>
        </p:nvSpPr>
        <p:spPr>
          <a:xfrm>
            <a:off x="5744918" y="321904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3" name="object 25"/>
          <p:cNvSpPr txBox="1"/>
          <p:nvPr/>
        </p:nvSpPr>
        <p:spPr>
          <a:xfrm>
            <a:off x="2091612" y="321904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4" name="object 25"/>
          <p:cNvSpPr txBox="1"/>
          <p:nvPr/>
        </p:nvSpPr>
        <p:spPr>
          <a:xfrm>
            <a:off x="775142" y="3219039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5" name="object 25"/>
          <p:cNvSpPr txBox="1"/>
          <p:nvPr/>
        </p:nvSpPr>
        <p:spPr>
          <a:xfrm>
            <a:off x="7653215" y="3210276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7" name="object 25"/>
          <p:cNvSpPr txBox="1"/>
          <p:nvPr/>
        </p:nvSpPr>
        <p:spPr>
          <a:xfrm>
            <a:off x="4452527" y="321904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67332" y="117837"/>
            <a:ext cx="6791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HST &amp; JWST in 2018: Baseline schedules</a:t>
            </a:r>
            <a:endParaRPr lang="en-US" sz="2000" i="1" dirty="0" smtClean="0"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0800000">
            <a:off x="4273236" y="3261450"/>
            <a:ext cx="0" cy="228600"/>
          </a:xfrm>
          <a:prstGeom prst="line">
            <a:avLst/>
          </a:prstGeom>
          <a:ln w="38100" cmpd="sng">
            <a:solidFill>
              <a:srgbClr val="C3D69B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bject 28"/>
          <p:cNvSpPr txBox="1"/>
          <p:nvPr/>
        </p:nvSpPr>
        <p:spPr>
          <a:xfrm>
            <a:off x="3608751" y="3643488"/>
            <a:ext cx="1733371" cy="76843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5/2018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5619555" y="3277862"/>
            <a:ext cx="0" cy="109728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bject 28"/>
          <p:cNvSpPr txBox="1"/>
          <p:nvPr/>
        </p:nvSpPr>
        <p:spPr>
          <a:xfrm>
            <a:off x="4672950" y="5598299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 spc="4" dirty="0" smtClean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chemeClr val="bg1"/>
                </a:solidFill>
                <a:latin typeface="Calibri"/>
                <a:cs typeface="Calibri"/>
              </a:rPr>
              <a:t>unch</a:t>
            </a:r>
            <a:endParaRPr lang="en-US" sz="2000" spc="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2018Oc</a:t>
            </a:r>
            <a:r>
              <a:rPr lang="en-US" sz="2000" spc="4" dirty="0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3" name="object 11"/>
          <p:cNvSpPr txBox="1"/>
          <p:nvPr/>
        </p:nvSpPr>
        <p:spPr>
          <a:xfrm>
            <a:off x="3467425" y="3071744"/>
            <a:ext cx="164592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93" name="object 55"/>
          <p:cNvSpPr/>
          <p:nvPr/>
        </p:nvSpPr>
        <p:spPr>
          <a:xfrm>
            <a:off x="5113345" y="3071744"/>
            <a:ext cx="164592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11"/>
          <p:cNvSpPr txBox="1"/>
          <p:nvPr/>
        </p:nvSpPr>
        <p:spPr>
          <a:xfrm>
            <a:off x="6765724" y="3076477"/>
            <a:ext cx="164592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cxnSp>
        <p:nvCxnSpPr>
          <p:cNvPr id="96" name="Straight Connector 95"/>
          <p:cNvCxnSpPr/>
          <p:nvPr/>
        </p:nvCxnSpPr>
        <p:spPr>
          <a:xfrm>
            <a:off x="7334132" y="3223250"/>
            <a:ext cx="0" cy="164592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667455" y="3447848"/>
            <a:ext cx="0" cy="146304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object 28"/>
          <p:cNvSpPr txBox="1"/>
          <p:nvPr/>
        </p:nvSpPr>
        <p:spPr>
          <a:xfrm>
            <a:off x="5005380" y="5030650"/>
            <a:ext cx="1733371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C65806"/>
                </a:solidFill>
                <a:latin typeface="Calibri"/>
                <a:cs typeface="Calibri"/>
              </a:rPr>
              <a:t>GO Cy2 deadline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C65806"/>
                </a:solidFill>
                <a:latin typeface="Calibri"/>
                <a:cs typeface="Calibri"/>
              </a:rPr>
              <a:t>12/2019</a:t>
            </a: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7045119" y="3461915"/>
            <a:ext cx="0" cy="146304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bject 28"/>
          <p:cNvSpPr txBox="1"/>
          <p:nvPr/>
        </p:nvSpPr>
        <p:spPr>
          <a:xfrm>
            <a:off x="6901184" y="5069182"/>
            <a:ext cx="1733371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65806"/>
                </a:solidFill>
                <a:latin typeface="Calibri"/>
                <a:cs typeface="Calibri"/>
              </a:rPr>
              <a:t>T</a:t>
            </a:r>
            <a:r>
              <a:rPr lang="en-US" sz="2000" dirty="0" smtClean="0">
                <a:solidFill>
                  <a:srgbClr val="C65806"/>
                </a:solidFill>
                <a:latin typeface="Calibri"/>
                <a:cs typeface="Calibri"/>
              </a:rPr>
              <a:t>AC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65806"/>
                </a:solidFill>
                <a:latin typeface="Calibri"/>
                <a:cs typeface="Calibri"/>
              </a:rPr>
              <a:t>2/2020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7" name="object 28"/>
          <p:cNvSpPr txBox="1"/>
          <p:nvPr/>
        </p:nvSpPr>
        <p:spPr>
          <a:xfrm>
            <a:off x="175585" y="5269192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3600" b="1" spc="0" dirty="0" smtClean="0">
                <a:solidFill>
                  <a:schemeClr val="bg1"/>
                </a:solidFill>
                <a:latin typeface="Calibri"/>
                <a:cs typeface="Calibri"/>
              </a:rPr>
              <a:t> JWST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1" name="object 28"/>
          <p:cNvSpPr txBox="1"/>
          <p:nvPr/>
        </p:nvSpPr>
        <p:spPr>
          <a:xfrm>
            <a:off x="175585" y="734467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36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3600" b="1" spc="0" dirty="0" smtClean="0">
                <a:solidFill>
                  <a:schemeClr val="bg1"/>
                </a:solidFill>
                <a:latin typeface="Calibri"/>
                <a:cs typeface="Calibri"/>
              </a:rPr>
              <a:t>ST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3733855" y="3242970"/>
            <a:ext cx="0" cy="914400"/>
          </a:xfrm>
          <a:prstGeom prst="line">
            <a:avLst/>
          </a:prstGeom>
          <a:ln w="38100" cmpd="sng">
            <a:solidFill>
              <a:srgbClr val="C3D69B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97556" y="2104441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bject 28"/>
          <p:cNvSpPr txBox="1"/>
          <p:nvPr/>
        </p:nvSpPr>
        <p:spPr>
          <a:xfrm>
            <a:off x="3254742" y="1073760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Cy26 deadline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4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/2018</a:t>
            </a:r>
          </a:p>
        </p:txBody>
      </p:sp>
      <p:sp>
        <p:nvSpPr>
          <p:cNvPr id="43" name="object 28"/>
          <p:cNvSpPr txBox="1"/>
          <p:nvPr/>
        </p:nvSpPr>
        <p:spPr>
          <a:xfrm>
            <a:off x="1680984" y="1063003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Cy25 deadline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4/2017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3600" y="2558065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73554" y="2118307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17807" y="2597023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bject 28"/>
          <p:cNvSpPr txBox="1"/>
          <p:nvPr/>
        </p:nvSpPr>
        <p:spPr>
          <a:xfrm>
            <a:off x="4984929" y="1072154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Cy27 deadline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4/2019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5667444" y="2085136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04059" y="2484067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bject 28"/>
          <p:cNvSpPr txBox="1"/>
          <p:nvPr/>
        </p:nvSpPr>
        <p:spPr>
          <a:xfrm>
            <a:off x="6696782" y="1072556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Cy28 deadline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4/2020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320703" y="2096791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35609" y="2553991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577230" y="2561021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59932" y="2422158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736603" y="2462551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37694" y="2462551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943631" y="2422158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bject 28"/>
          <p:cNvSpPr txBox="1"/>
          <p:nvPr/>
        </p:nvSpPr>
        <p:spPr>
          <a:xfrm>
            <a:off x="2373831" y="1940496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6/17</a:t>
            </a:r>
          </a:p>
        </p:txBody>
      </p:sp>
      <p:sp>
        <p:nvSpPr>
          <p:cNvPr id="73" name="object 28"/>
          <p:cNvSpPr txBox="1"/>
          <p:nvPr/>
        </p:nvSpPr>
        <p:spPr>
          <a:xfrm>
            <a:off x="3915634" y="1918986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6/18</a:t>
            </a:r>
          </a:p>
        </p:txBody>
      </p:sp>
      <p:sp>
        <p:nvSpPr>
          <p:cNvPr id="76" name="object 28"/>
          <p:cNvSpPr txBox="1"/>
          <p:nvPr/>
        </p:nvSpPr>
        <p:spPr>
          <a:xfrm>
            <a:off x="7148575" y="1939553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6/20</a:t>
            </a:r>
          </a:p>
        </p:txBody>
      </p:sp>
      <p:sp>
        <p:nvSpPr>
          <p:cNvPr id="78" name="object 28"/>
          <p:cNvSpPr txBox="1"/>
          <p:nvPr/>
        </p:nvSpPr>
        <p:spPr>
          <a:xfrm>
            <a:off x="5527465" y="1899258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6/19</a:t>
            </a: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97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Restructuring HST Cycles 25 &amp; 26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66850"/>
            <a:ext cx="8229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A3120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0940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E412B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 err="1" smtClean="0">
                <a:solidFill>
                  <a:schemeClr val="bg1"/>
                </a:solidFill>
              </a:rPr>
              <a:t>Minimise</a:t>
            </a:r>
            <a:r>
              <a:rPr lang="en-US" kern="0" dirty="0" smtClean="0">
                <a:solidFill>
                  <a:schemeClr val="bg1"/>
                </a:solidFill>
              </a:rPr>
              <a:t> HST activities in 2018 </a:t>
            </a:r>
            <a:r>
              <a:rPr lang="en-US" kern="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reduce the overall workload in that year for the community and for </a:t>
            </a:r>
            <a:r>
              <a:rPr lang="en-US" kern="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STScI</a:t>
            </a:r>
            <a:endParaRPr lang="en-US" kern="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Pre-allocate Cycle 26 orbits @ Cycle 25 TAC</a:t>
            </a:r>
          </a:p>
          <a:p>
            <a:pPr lvl="2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Allocate ~4600 orbits @ 2017 Cycle 25 TAC</a:t>
            </a:r>
          </a:p>
          <a:p>
            <a:pPr lvl="3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Orbit allocation for each panel increased by 50%</a:t>
            </a:r>
          </a:p>
          <a:p>
            <a:pPr lvl="3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All proposals selected must be deemed worthy of HST time</a:t>
            </a:r>
          </a:p>
          <a:p>
            <a:pPr lvl="4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Panels consistently indicate they are willing to select twice as many programs as they have orbits to support</a:t>
            </a:r>
          </a:p>
          <a:p>
            <a:pPr lvl="2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Retain ~600 orbits for 3-4 mid-cycle opportunities</a:t>
            </a:r>
          </a:p>
          <a:p>
            <a:pPr lvl="3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Limited to proposals for &lt;10 orbits</a:t>
            </a:r>
          </a:p>
          <a:p>
            <a:pPr lvl="2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Allocate ~1100-1200 orbits at Cycle 26 ∆ TAC in 9/2018</a:t>
            </a:r>
          </a:p>
          <a:p>
            <a:pPr lvl="3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Limited to medium and large proposals</a:t>
            </a:r>
          </a:p>
          <a:p>
            <a:pPr lvl="3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Focus on supplementing accepted JWST Cycle 1 programs</a:t>
            </a:r>
          </a:p>
          <a:p>
            <a:pPr lvl="2"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Revert to current HST schedule in 2019 (Cycle 27)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8"/>
          <p:cNvSpPr/>
          <p:nvPr/>
        </p:nvSpPr>
        <p:spPr>
          <a:xfrm>
            <a:off x="7304532" y="343221"/>
            <a:ext cx="576072" cy="752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55"/>
          <p:cNvSpPr/>
          <p:nvPr/>
        </p:nvSpPr>
        <p:spPr>
          <a:xfrm>
            <a:off x="1821505" y="3070517"/>
            <a:ext cx="164592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12"/>
          <p:cNvSpPr txBox="1"/>
          <p:nvPr/>
        </p:nvSpPr>
        <p:spPr>
          <a:xfrm>
            <a:off x="366712" y="3065719"/>
            <a:ext cx="1212088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68" name="object 11"/>
          <p:cNvSpPr txBox="1"/>
          <p:nvPr/>
        </p:nvSpPr>
        <p:spPr>
          <a:xfrm>
            <a:off x="175585" y="3065719"/>
            <a:ext cx="164592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5" name="object 4"/>
          <p:cNvSpPr txBox="1"/>
          <p:nvPr/>
        </p:nvSpPr>
        <p:spPr>
          <a:xfrm>
            <a:off x="5657850" y="2980852"/>
            <a:ext cx="1229551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2"/>
          <p:cNvSpPr txBox="1"/>
          <p:nvPr/>
        </p:nvSpPr>
        <p:spPr>
          <a:xfrm>
            <a:off x="8112125" y="2980852"/>
            <a:ext cx="1009651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4357201" y="4411918"/>
            <a:ext cx="606167" cy="1637348"/>
          </a:xfrm>
          <a:prstGeom prst="star4">
            <a:avLst>
              <a:gd name="adj" fmla="val 1581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4" name="object 28"/>
          <p:cNvSpPr txBox="1"/>
          <p:nvPr/>
        </p:nvSpPr>
        <p:spPr>
          <a:xfrm>
            <a:off x="2913555" y="4298710"/>
            <a:ext cx="1733371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GO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y1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eadline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3</a:t>
            </a:r>
            <a:r>
              <a:rPr lang="en-US" sz="20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/2018</a:t>
            </a:r>
            <a:endParaRPr lang="en-US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2" name="object 25"/>
          <p:cNvSpPr txBox="1"/>
          <p:nvPr/>
        </p:nvSpPr>
        <p:spPr>
          <a:xfrm>
            <a:off x="5744918" y="321904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3" name="object 25"/>
          <p:cNvSpPr txBox="1"/>
          <p:nvPr/>
        </p:nvSpPr>
        <p:spPr>
          <a:xfrm>
            <a:off x="2091612" y="321904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4" name="object 25"/>
          <p:cNvSpPr txBox="1"/>
          <p:nvPr/>
        </p:nvSpPr>
        <p:spPr>
          <a:xfrm>
            <a:off x="775142" y="3219039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5" name="object 25"/>
          <p:cNvSpPr txBox="1"/>
          <p:nvPr/>
        </p:nvSpPr>
        <p:spPr>
          <a:xfrm>
            <a:off x="7653215" y="3210276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7" name="object 25"/>
          <p:cNvSpPr txBox="1"/>
          <p:nvPr/>
        </p:nvSpPr>
        <p:spPr>
          <a:xfrm>
            <a:off x="4452527" y="321904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00854" y="117837"/>
            <a:ext cx="7324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Restructured schedules: HST Cycles 25 &amp; 26</a:t>
            </a:r>
            <a:endParaRPr lang="en-US" sz="2000" i="1" dirty="0" smtClean="0"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0800000">
            <a:off x="4208688" y="3261450"/>
            <a:ext cx="0" cy="228600"/>
          </a:xfrm>
          <a:prstGeom prst="line">
            <a:avLst/>
          </a:prstGeom>
          <a:ln w="38100" cmpd="sng">
            <a:solidFill>
              <a:srgbClr val="C3D69B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bject 28"/>
          <p:cNvSpPr txBox="1"/>
          <p:nvPr/>
        </p:nvSpPr>
        <p:spPr>
          <a:xfrm>
            <a:off x="3490413" y="3643488"/>
            <a:ext cx="1733371" cy="76843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TAC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5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/2018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5619555" y="3277862"/>
            <a:ext cx="0" cy="109728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bject 28"/>
          <p:cNvSpPr txBox="1"/>
          <p:nvPr/>
        </p:nvSpPr>
        <p:spPr>
          <a:xfrm>
            <a:off x="4646926" y="5691188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 spc="4" dirty="0" smtClean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chemeClr val="bg1"/>
                </a:solidFill>
                <a:latin typeface="Calibri"/>
                <a:cs typeface="Calibri"/>
              </a:rPr>
              <a:t>unch</a:t>
            </a:r>
            <a:endParaRPr lang="en-US" sz="2000" spc="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2018Oc</a:t>
            </a:r>
            <a:r>
              <a:rPr lang="en-US" sz="2000" spc="4" dirty="0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3" name="object 11"/>
          <p:cNvSpPr txBox="1"/>
          <p:nvPr/>
        </p:nvSpPr>
        <p:spPr>
          <a:xfrm>
            <a:off x="3467425" y="3071744"/>
            <a:ext cx="164592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93" name="object 55"/>
          <p:cNvSpPr/>
          <p:nvPr/>
        </p:nvSpPr>
        <p:spPr>
          <a:xfrm>
            <a:off x="5113345" y="3071744"/>
            <a:ext cx="164592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11"/>
          <p:cNvSpPr txBox="1"/>
          <p:nvPr/>
        </p:nvSpPr>
        <p:spPr>
          <a:xfrm>
            <a:off x="6765724" y="3076477"/>
            <a:ext cx="164592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cxnSp>
        <p:nvCxnSpPr>
          <p:cNvPr id="96" name="Straight Connector 95"/>
          <p:cNvCxnSpPr/>
          <p:nvPr/>
        </p:nvCxnSpPr>
        <p:spPr>
          <a:xfrm>
            <a:off x="7334132" y="3223250"/>
            <a:ext cx="0" cy="164592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667455" y="3447848"/>
            <a:ext cx="0" cy="146304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object 28"/>
          <p:cNvSpPr txBox="1"/>
          <p:nvPr/>
        </p:nvSpPr>
        <p:spPr>
          <a:xfrm>
            <a:off x="5005380" y="5030650"/>
            <a:ext cx="1733371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C65806"/>
                </a:solidFill>
                <a:latin typeface="Calibri"/>
                <a:cs typeface="Calibri"/>
              </a:rPr>
              <a:t>GO Cy2 deadline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C65806"/>
                </a:solidFill>
                <a:latin typeface="Calibri"/>
                <a:cs typeface="Calibri"/>
              </a:rPr>
              <a:t>12/2019</a:t>
            </a: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7045119" y="3461915"/>
            <a:ext cx="0" cy="146304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bject 28"/>
          <p:cNvSpPr txBox="1"/>
          <p:nvPr/>
        </p:nvSpPr>
        <p:spPr>
          <a:xfrm>
            <a:off x="6901184" y="5069182"/>
            <a:ext cx="1733371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65806"/>
                </a:solidFill>
                <a:latin typeface="Calibri"/>
                <a:cs typeface="Calibri"/>
              </a:rPr>
              <a:t>T</a:t>
            </a:r>
            <a:r>
              <a:rPr lang="en-US" sz="2000" dirty="0" smtClean="0">
                <a:solidFill>
                  <a:srgbClr val="C65806"/>
                </a:solidFill>
                <a:latin typeface="Calibri"/>
                <a:cs typeface="Calibri"/>
              </a:rPr>
              <a:t>AC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65806"/>
                </a:solidFill>
                <a:latin typeface="Calibri"/>
                <a:cs typeface="Calibri"/>
              </a:rPr>
              <a:t>2/2020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object 28"/>
          <p:cNvSpPr txBox="1"/>
          <p:nvPr/>
        </p:nvSpPr>
        <p:spPr>
          <a:xfrm>
            <a:off x="175585" y="5269192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3600" b="1" spc="0" dirty="0" smtClean="0">
                <a:solidFill>
                  <a:schemeClr val="bg1"/>
                </a:solidFill>
                <a:latin typeface="Calibri"/>
                <a:cs typeface="Calibri"/>
              </a:rPr>
              <a:t> JWST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1" name="object 28"/>
          <p:cNvSpPr txBox="1"/>
          <p:nvPr/>
        </p:nvSpPr>
        <p:spPr>
          <a:xfrm>
            <a:off x="175585" y="734467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36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3600" b="1" spc="0" dirty="0" smtClean="0">
                <a:solidFill>
                  <a:schemeClr val="bg1"/>
                </a:solidFill>
                <a:latin typeface="Calibri"/>
                <a:cs typeface="Calibri"/>
              </a:rPr>
              <a:t>ST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3733855" y="3242970"/>
            <a:ext cx="0" cy="914400"/>
          </a:xfrm>
          <a:prstGeom prst="line">
            <a:avLst/>
          </a:prstGeom>
          <a:ln w="38100" cmpd="sng">
            <a:solidFill>
              <a:srgbClr val="C3D69B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bject 28"/>
          <p:cNvSpPr txBox="1"/>
          <p:nvPr/>
        </p:nvSpPr>
        <p:spPr>
          <a:xfrm>
            <a:off x="3337090" y="1073760"/>
            <a:ext cx="1255292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26 ∆TAC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deadline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7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/2018</a:t>
            </a:r>
          </a:p>
        </p:txBody>
      </p:sp>
      <p:sp>
        <p:nvSpPr>
          <p:cNvPr id="43" name="object 28"/>
          <p:cNvSpPr txBox="1"/>
          <p:nvPr/>
        </p:nvSpPr>
        <p:spPr>
          <a:xfrm>
            <a:off x="1680984" y="1063003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Cy25 deadline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4/2017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589593" y="2558065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73554" y="2118307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17807" y="2597023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bject 28"/>
          <p:cNvSpPr txBox="1"/>
          <p:nvPr/>
        </p:nvSpPr>
        <p:spPr>
          <a:xfrm>
            <a:off x="4984929" y="1072154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Cy27 deadline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4/2019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5667444" y="2085136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04059" y="2484067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bject 28"/>
          <p:cNvSpPr txBox="1"/>
          <p:nvPr/>
        </p:nvSpPr>
        <p:spPr>
          <a:xfrm>
            <a:off x="6696782" y="1072556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Cy28 deadline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4/2020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320703" y="2096791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35609" y="2553991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577230" y="2561021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59932" y="2422158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37694" y="2462551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943631" y="2422158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bject 28"/>
          <p:cNvSpPr txBox="1"/>
          <p:nvPr/>
        </p:nvSpPr>
        <p:spPr>
          <a:xfrm>
            <a:off x="2373831" y="1940496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6/17</a:t>
            </a:r>
          </a:p>
        </p:txBody>
      </p:sp>
      <p:sp>
        <p:nvSpPr>
          <p:cNvPr id="73" name="object 28"/>
          <p:cNvSpPr txBox="1"/>
          <p:nvPr/>
        </p:nvSpPr>
        <p:spPr>
          <a:xfrm>
            <a:off x="4185145" y="1831475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∆TAC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9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/18</a:t>
            </a:r>
          </a:p>
        </p:txBody>
      </p:sp>
      <p:sp>
        <p:nvSpPr>
          <p:cNvPr id="76" name="object 28"/>
          <p:cNvSpPr txBox="1"/>
          <p:nvPr/>
        </p:nvSpPr>
        <p:spPr>
          <a:xfrm>
            <a:off x="7148575" y="1939553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6/20</a:t>
            </a:r>
          </a:p>
        </p:txBody>
      </p:sp>
      <p:sp>
        <p:nvSpPr>
          <p:cNvPr id="78" name="object 28"/>
          <p:cNvSpPr txBox="1"/>
          <p:nvPr/>
        </p:nvSpPr>
        <p:spPr>
          <a:xfrm>
            <a:off x="5527465" y="1899258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6/19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320296" y="2104441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79940" y="2493491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254742" y="3248957"/>
            <a:ext cx="0" cy="259948"/>
          </a:xfrm>
          <a:prstGeom prst="line">
            <a:avLst/>
          </a:prstGeom>
          <a:ln w="38100" cmpd="sng">
            <a:solidFill>
              <a:srgbClr val="C3D69B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bject 28"/>
          <p:cNvSpPr txBox="1"/>
          <p:nvPr/>
        </p:nvSpPr>
        <p:spPr>
          <a:xfrm>
            <a:off x="2322748" y="3603598"/>
            <a:ext cx="1733371" cy="76843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Call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11/2017</a:t>
            </a:r>
          </a:p>
        </p:txBody>
      </p:sp>
      <p:sp>
        <p:nvSpPr>
          <p:cNvPr id="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8"/>
          <p:cNvSpPr/>
          <p:nvPr/>
        </p:nvSpPr>
        <p:spPr>
          <a:xfrm>
            <a:off x="7304532" y="343221"/>
            <a:ext cx="576072" cy="752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55"/>
          <p:cNvSpPr/>
          <p:nvPr/>
        </p:nvSpPr>
        <p:spPr>
          <a:xfrm>
            <a:off x="1821505" y="3070517"/>
            <a:ext cx="164592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12"/>
          <p:cNvSpPr txBox="1"/>
          <p:nvPr/>
        </p:nvSpPr>
        <p:spPr>
          <a:xfrm>
            <a:off x="366712" y="3065719"/>
            <a:ext cx="1212088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68" name="object 11"/>
          <p:cNvSpPr txBox="1"/>
          <p:nvPr/>
        </p:nvSpPr>
        <p:spPr>
          <a:xfrm>
            <a:off x="175585" y="3065719"/>
            <a:ext cx="164592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5" name="object 4"/>
          <p:cNvSpPr txBox="1"/>
          <p:nvPr/>
        </p:nvSpPr>
        <p:spPr>
          <a:xfrm>
            <a:off x="5657850" y="2980852"/>
            <a:ext cx="1229551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2"/>
          <p:cNvSpPr txBox="1"/>
          <p:nvPr/>
        </p:nvSpPr>
        <p:spPr>
          <a:xfrm>
            <a:off x="8112125" y="2980852"/>
            <a:ext cx="1009651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25"/>
          <p:cNvSpPr txBox="1"/>
          <p:nvPr/>
        </p:nvSpPr>
        <p:spPr>
          <a:xfrm>
            <a:off x="5744918" y="321904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3" name="object 25"/>
          <p:cNvSpPr txBox="1"/>
          <p:nvPr/>
        </p:nvSpPr>
        <p:spPr>
          <a:xfrm>
            <a:off x="2091612" y="321904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4" name="object 25"/>
          <p:cNvSpPr txBox="1"/>
          <p:nvPr/>
        </p:nvSpPr>
        <p:spPr>
          <a:xfrm>
            <a:off x="775142" y="3219039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5" name="object 25"/>
          <p:cNvSpPr txBox="1"/>
          <p:nvPr/>
        </p:nvSpPr>
        <p:spPr>
          <a:xfrm>
            <a:off x="7653215" y="3210276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7" name="object 25"/>
          <p:cNvSpPr txBox="1"/>
          <p:nvPr/>
        </p:nvSpPr>
        <p:spPr>
          <a:xfrm>
            <a:off x="4452527" y="3219040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01789" y="117837"/>
            <a:ext cx="4922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HST: Mid-cycle opportunities</a:t>
            </a:r>
            <a:endParaRPr lang="en-US" sz="2000" i="1" dirty="0" smtClean="0"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3" name="object 11"/>
          <p:cNvSpPr txBox="1"/>
          <p:nvPr/>
        </p:nvSpPr>
        <p:spPr>
          <a:xfrm>
            <a:off x="3467425" y="3071744"/>
            <a:ext cx="164592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93" name="object 55"/>
          <p:cNvSpPr/>
          <p:nvPr/>
        </p:nvSpPr>
        <p:spPr>
          <a:xfrm>
            <a:off x="5113345" y="3071744"/>
            <a:ext cx="164592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11"/>
          <p:cNvSpPr txBox="1"/>
          <p:nvPr/>
        </p:nvSpPr>
        <p:spPr>
          <a:xfrm>
            <a:off x="6765724" y="3076477"/>
            <a:ext cx="164592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7" name="object 28"/>
          <p:cNvSpPr txBox="1"/>
          <p:nvPr/>
        </p:nvSpPr>
        <p:spPr>
          <a:xfrm>
            <a:off x="175585" y="5269192"/>
            <a:ext cx="2147163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36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alibri"/>
                <a:cs typeface="Calibri"/>
              </a:rPr>
              <a:t>Mid-cycle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1" name="object 28"/>
          <p:cNvSpPr txBox="1"/>
          <p:nvPr/>
        </p:nvSpPr>
        <p:spPr>
          <a:xfrm>
            <a:off x="175585" y="734467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36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3600" b="1" spc="0" dirty="0" smtClean="0">
                <a:solidFill>
                  <a:schemeClr val="bg1"/>
                </a:solidFill>
                <a:latin typeface="Calibri"/>
                <a:cs typeface="Calibri"/>
              </a:rPr>
              <a:t>ST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3337090" y="1073760"/>
            <a:ext cx="1255292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26 ∆TAC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deadline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7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/2018</a:t>
            </a:r>
          </a:p>
        </p:txBody>
      </p:sp>
      <p:sp>
        <p:nvSpPr>
          <p:cNvPr id="43" name="object 28"/>
          <p:cNvSpPr txBox="1"/>
          <p:nvPr/>
        </p:nvSpPr>
        <p:spPr>
          <a:xfrm>
            <a:off x="1680984" y="1063003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Cy25 deadline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4/2017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589593" y="2558065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73554" y="2118307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17807" y="2597023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bject 28"/>
          <p:cNvSpPr txBox="1"/>
          <p:nvPr/>
        </p:nvSpPr>
        <p:spPr>
          <a:xfrm>
            <a:off x="4984929" y="1072154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Cy27 deadline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4/2019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5667444" y="2085136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04059" y="2484067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bject 28"/>
          <p:cNvSpPr txBox="1"/>
          <p:nvPr/>
        </p:nvSpPr>
        <p:spPr>
          <a:xfrm>
            <a:off x="6696782" y="1072556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Cy28 deadline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4/2020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320703" y="2096791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35609" y="2553991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577230" y="2561021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59932" y="2422158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37694" y="2462551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943631" y="2422158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bject 28"/>
          <p:cNvSpPr txBox="1"/>
          <p:nvPr/>
        </p:nvSpPr>
        <p:spPr>
          <a:xfrm>
            <a:off x="2373831" y="1940496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6/17</a:t>
            </a:r>
          </a:p>
        </p:txBody>
      </p:sp>
      <p:sp>
        <p:nvSpPr>
          <p:cNvPr id="73" name="object 28"/>
          <p:cNvSpPr txBox="1"/>
          <p:nvPr/>
        </p:nvSpPr>
        <p:spPr>
          <a:xfrm>
            <a:off x="4185145" y="1831475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∆TAC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9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/18</a:t>
            </a:r>
          </a:p>
        </p:txBody>
      </p:sp>
      <p:sp>
        <p:nvSpPr>
          <p:cNvPr id="76" name="object 28"/>
          <p:cNvSpPr txBox="1"/>
          <p:nvPr/>
        </p:nvSpPr>
        <p:spPr>
          <a:xfrm>
            <a:off x="7148575" y="1939553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6/20</a:t>
            </a:r>
          </a:p>
        </p:txBody>
      </p:sp>
      <p:sp>
        <p:nvSpPr>
          <p:cNvPr id="78" name="object 28"/>
          <p:cNvSpPr txBox="1"/>
          <p:nvPr/>
        </p:nvSpPr>
        <p:spPr>
          <a:xfrm>
            <a:off x="5527465" y="1899258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6/19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320296" y="2104441"/>
            <a:ext cx="0" cy="9144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79940" y="2493491"/>
            <a:ext cx="0" cy="54864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3220585" y="3261065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bject 28"/>
          <p:cNvSpPr txBox="1"/>
          <p:nvPr/>
        </p:nvSpPr>
        <p:spPr>
          <a:xfrm>
            <a:off x="2745920" y="3845496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25#1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10/17</a:t>
            </a:r>
          </a:p>
        </p:txBody>
      </p:sp>
      <p:cxnSp>
        <p:nvCxnSpPr>
          <p:cNvPr id="80" name="Straight Connector 79"/>
          <p:cNvCxnSpPr/>
          <p:nvPr/>
        </p:nvCxnSpPr>
        <p:spPr>
          <a:xfrm rot="10800000">
            <a:off x="3808425" y="3261061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bject 28"/>
          <p:cNvSpPr txBox="1"/>
          <p:nvPr/>
        </p:nvSpPr>
        <p:spPr>
          <a:xfrm>
            <a:off x="3380337" y="3848335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25#2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2/18</a:t>
            </a:r>
          </a:p>
        </p:txBody>
      </p:sp>
      <p:cxnSp>
        <p:nvCxnSpPr>
          <p:cNvPr id="85" name="Straight Connector 84"/>
          <p:cNvCxnSpPr/>
          <p:nvPr/>
        </p:nvCxnSpPr>
        <p:spPr>
          <a:xfrm rot="10800000">
            <a:off x="4850903" y="3399182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5419501" y="3268550"/>
            <a:ext cx="0" cy="457200"/>
          </a:xfrm>
          <a:prstGeom prst="line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bject 28"/>
          <p:cNvSpPr txBox="1"/>
          <p:nvPr/>
        </p:nvSpPr>
        <p:spPr>
          <a:xfrm>
            <a:off x="4359491" y="3913647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26#1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10/18</a:t>
            </a:r>
          </a:p>
        </p:txBody>
      </p:sp>
      <p:sp>
        <p:nvSpPr>
          <p:cNvPr id="88" name="object 28"/>
          <p:cNvSpPr txBox="1"/>
          <p:nvPr/>
        </p:nvSpPr>
        <p:spPr>
          <a:xfrm>
            <a:off x="5069801" y="3919323"/>
            <a:ext cx="1036415" cy="72106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26#1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2/19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1346" y="4569404"/>
            <a:ext cx="2445436" cy="92788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Anticipate significant number of  JWST-related proposals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493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JWST and data access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DD-ERS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10" y="2968220"/>
            <a:ext cx="4145280" cy="310896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8"/>
          <p:cNvSpPr/>
          <p:nvPr/>
        </p:nvSpPr>
        <p:spPr>
          <a:xfrm>
            <a:off x="7304532" y="343220"/>
            <a:ext cx="576072" cy="752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28"/>
          <p:cNvSpPr txBox="1"/>
          <p:nvPr/>
        </p:nvSpPr>
        <p:spPr>
          <a:xfrm>
            <a:off x="592997" y="4506499"/>
            <a:ext cx="1088608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 spc="4" dirty="0" smtClean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chemeClr val="bg1"/>
                </a:solidFill>
                <a:latin typeface="Calibri"/>
                <a:cs typeface="Calibri"/>
              </a:rPr>
              <a:t>unch</a:t>
            </a:r>
            <a:endParaRPr lang="en-US" sz="2000" spc="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2018Oc</a:t>
            </a:r>
            <a:r>
              <a:rPr lang="en-US" sz="2000" spc="4" dirty="0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0" name="object 9"/>
          <p:cNvSpPr txBox="1"/>
          <p:nvPr/>
        </p:nvSpPr>
        <p:spPr>
          <a:xfrm>
            <a:off x="5695937" y="3704408"/>
            <a:ext cx="2743200" cy="76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5" name="object 4"/>
          <p:cNvSpPr txBox="1"/>
          <p:nvPr/>
        </p:nvSpPr>
        <p:spPr>
          <a:xfrm>
            <a:off x="5657850" y="2980851"/>
            <a:ext cx="12295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2"/>
          <p:cNvSpPr txBox="1"/>
          <p:nvPr/>
        </p:nvSpPr>
        <p:spPr>
          <a:xfrm>
            <a:off x="8112125" y="2980851"/>
            <a:ext cx="10096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1984545" y="3838450"/>
            <a:ext cx="606166" cy="1131584"/>
          </a:xfrm>
          <a:prstGeom prst="star4">
            <a:avLst>
              <a:gd name="adj" fmla="val 1581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287628" y="2876699"/>
            <a:ext cx="0" cy="82296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bject 28"/>
          <p:cNvSpPr txBox="1"/>
          <p:nvPr/>
        </p:nvSpPr>
        <p:spPr>
          <a:xfrm>
            <a:off x="2238594" y="2806145"/>
            <a:ext cx="1880376" cy="3867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commissioning (through 4/19)</a:t>
            </a:r>
            <a:endParaRPr lang="en-US" sz="2000" spc="4" dirty="0" smtClean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366089" y="3497730"/>
            <a:ext cx="1501542" cy="2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7430468" y="3774639"/>
            <a:ext cx="0" cy="1188720"/>
          </a:xfrm>
          <a:prstGeom prst="line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bject 28"/>
          <p:cNvSpPr txBox="1"/>
          <p:nvPr/>
        </p:nvSpPr>
        <p:spPr>
          <a:xfrm>
            <a:off x="6836109" y="4810386"/>
            <a:ext cx="2187122" cy="59523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ycle 2 science – </a:t>
            </a: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April 2020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GTO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&amp;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GO</a:t>
            </a:r>
            <a:endParaRPr lang="en-US" sz="2000" spc="4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rot="10800000">
            <a:off x="5463682" y="3851856"/>
            <a:ext cx="0" cy="914400"/>
          </a:xfrm>
          <a:prstGeom prst="line">
            <a:avLst/>
          </a:prstGeom>
          <a:ln w="38100" cmpd="sng">
            <a:solidFill>
              <a:srgbClr val="C3D69B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6094099" y="3817352"/>
            <a:ext cx="0" cy="1828800"/>
          </a:xfrm>
          <a:prstGeom prst="line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bject 28"/>
          <p:cNvSpPr txBox="1"/>
          <p:nvPr/>
        </p:nvSpPr>
        <p:spPr>
          <a:xfrm>
            <a:off x="3000946" y="4898988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GO Cy2 CP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2019Sep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16200000" flipH="1">
            <a:off x="7412091" y="3530242"/>
            <a:ext cx="0" cy="1188720"/>
          </a:xfrm>
          <a:prstGeom prst="line">
            <a:avLst/>
          </a:prstGeom>
          <a:ln w="38100" cmpd="sng">
            <a:solidFill>
              <a:schemeClr val="accent6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bject 28"/>
          <p:cNvSpPr txBox="1"/>
          <p:nvPr/>
        </p:nvSpPr>
        <p:spPr>
          <a:xfrm>
            <a:off x="4467482" y="4813117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GO Cy2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eadline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2019Dec</a:t>
            </a:r>
          </a:p>
        </p:txBody>
      </p:sp>
      <p:sp>
        <p:nvSpPr>
          <p:cNvPr id="102" name="object 25"/>
          <p:cNvSpPr txBox="1"/>
          <p:nvPr/>
        </p:nvSpPr>
        <p:spPr>
          <a:xfrm>
            <a:off x="3873574" y="387846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3" name="object 25"/>
          <p:cNvSpPr txBox="1"/>
          <p:nvPr/>
        </p:nvSpPr>
        <p:spPr>
          <a:xfrm>
            <a:off x="6908224" y="3851856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7" name="object 25"/>
          <p:cNvSpPr txBox="1"/>
          <p:nvPr/>
        </p:nvSpPr>
        <p:spPr>
          <a:xfrm>
            <a:off x="1227649" y="3877744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22062" y="117836"/>
            <a:ext cx="4481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Cycle 2 proposal schedule</a:t>
            </a:r>
          </a:p>
        </p:txBody>
      </p:sp>
      <p:sp>
        <p:nvSpPr>
          <p:cNvPr id="54" name="object 55"/>
          <p:cNvSpPr/>
          <p:nvPr/>
        </p:nvSpPr>
        <p:spPr>
          <a:xfrm>
            <a:off x="2952737" y="3699659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55" name="Straight Connector 54"/>
          <p:cNvCxnSpPr/>
          <p:nvPr/>
        </p:nvCxnSpPr>
        <p:spPr>
          <a:xfrm rot="10800000">
            <a:off x="4697846" y="3854605"/>
            <a:ext cx="0" cy="914400"/>
          </a:xfrm>
          <a:prstGeom prst="line">
            <a:avLst/>
          </a:prstGeom>
          <a:ln w="38100" cmpd="sng">
            <a:solidFill>
              <a:srgbClr val="C3D69B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bject 28"/>
          <p:cNvSpPr txBox="1"/>
          <p:nvPr/>
        </p:nvSpPr>
        <p:spPr>
          <a:xfrm>
            <a:off x="5334167" y="5609408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GO Cy2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TAC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2020Feb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030013" y="2919548"/>
            <a:ext cx="0" cy="82296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209537" y="952189"/>
            <a:ext cx="8572154" cy="20286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JWST science observations start in April 2019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Cycle 2 CP in September 2019, ~5 months into Cycle 1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Cycle 2 proposal deadline in early December 2019, ~7.5 months from the start of Cycle 1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general community will have very limited access to non-proprietary observations to aid preparations for Cycle 2 programs</a:t>
            </a:r>
          </a:p>
        </p:txBody>
      </p:sp>
      <p:sp>
        <p:nvSpPr>
          <p:cNvPr id="28" name="object 9"/>
          <p:cNvSpPr txBox="1"/>
          <p:nvPr/>
        </p:nvSpPr>
        <p:spPr>
          <a:xfrm>
            <a:off x="209537" y="3701015"/>
            <a:ext cx="2743200" cy="76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563310" y="2944273"/>
            <a:ext cx="0" cy="82296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388"/>
            <a:ext cx="8374566" cy="48253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charge at </a:t>
            </a:r>
            <a:r>
              <a:rPr lang="en-US" dirty="0" err="1" smtClean="0">
                <a:solidFill>
                  <a:schemeClr val="bg1"/>
                </a:solidFill>
              </a:rPr>
              <a:t>STScI</a:t>
            </a:r>
            <a:r>
              <a:rPr lang="en-US" dirty="0" smtClean="0">
                <a:solidFill>
                  <a:schemeClr val="bg1"/>
                </a:solidFill>
              </a:rPr>
              <a:t> is to </a:t>
            </a:r>
            <a:r>
              <a:rPr lang="en-US" dirty="0" err="1" smtClean="0">
                <a:solidFill>
                  <a:schemeClr val="bg1"/>
                </a:solidFill>
              </a:rPr>
              <a:t>maximise</a:t>
            </a:r>
            <a:r>
              <a:rPr lang="en-US" dirty="0" smtClean="0">
                <a:solidFill>
                  <a:schemeClr val="bg1"/>
                </a:solidFill>
              </a:rPr>
              <a:t> the scientific return of the missions we operate</a:t>
            </a:r>
          </a:p>
          <a:p>
            <a:r>
              <a:rPr lang="en-US" sz="3000" dirty="0">
                <a:solidFill>
                  <a:srgbClr val="FFFF00"/>
                </a:solidFill>
              </a:rPr>
              <a:t>JWST </a:t>
            </a:r>
            <a:r>
              <a:rPr lang="en-US" sz="3000" dirty="0" err="1">
                <a:solidFill>
                  <a:srgbClr val="FFFF00"/>
                </a:solidFill>
              </a:rPr>
              <a:t>epitomises</a:t>
            </a:r>
            <a:r>
              <a:rPr lang="en-US" sz="3000" dirty="0">
                <a:solidFill>
                  <a:srgbClr val="FFFF00"/>
                </a:solidFill>
              </a:rPr>
              <a:t> international co-operation as one of the largest science programs ever undertaken, worldwide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We </a:t>
            </a:r>
            <a:r>
              <a:rPr lang="en-US" sz="2600" dirty="0" smtClean="0">
                <a:solidFill>
                  <a:srgbClr val="FFFF00"/>
                </a:solidFill>
              </a:rPr>
              <a:t>(</a:t>
            </a:r>
            <a:r>
              <a:rPr lang="en-US" sz="2600" dirty="0" err="1" smtClean="0">
                <a:solidFill>
                  <a:srgbClr val="FFFF00"/>
                </a:solidFill>
              </a:rPr>
              <a:t>STScI</a:t>
            </a:r>
            <a:r>
              <a:rPr lang="en-US" sz="2600" dirty="0" smtClean="0">
                <a:solidFill>
                  <a:srgbClr val="FFFF00"/>
                </a:solidFill>
              </a:rPr>
              <a:t> and the community) need </a:t>
            </a:r>
            <a:r>
              <a:rPr lang="en-US" sz="2600" dirty="0">
                <a:solidFill>
                  <a:srgbClr val="FFFF00"/>
                </a:solidFill>
              </a:rPr>
              <a:t>to make JWST correspondingly productive</a:t>
            </a:r>
          </a:p>
          <a:p>
            <a:r>
              <a:rPr lang="en-US" sz="3000" dirty="0">
                <a:solidFill>
                  <a:srgbClr val="FFFF00"/>
                </a:solidFill>
              </a:rPr>
              <a:t>JWST is an incredibly powerful machine with broad scientific reach and complex </a:t>
            </a:r>
            <a:r>
              <a:rPr lang="en-US" sz="3000" dirty="0" smtClean="0">
                <a:solidFill>
                  <a:srgbClr val="FFFF00"/>
                </a:solidFill>
              </a:rPr>
              <a:t>instrumentation, a 5-year lifetime requirement, 10-year goal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Exploiting that power requires an informed community 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early access to data from representative science programs is crucial to understanding JWST’s capabilities and enabling the community to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maximise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science return.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97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Enabling data access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85"/>
            <a:ext cx="8229600" cy="501061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The JWST Advisory Committee </a:t>
            </a:r>
            <a:r>
              <a:rPr lang="en-US" sz="2400" dirty="0" smtClean="0">
                <a:solidFill>
                  <a:schemeClr val="bg1"/>
                </a:solidFill>
              </a:rPr>
              <a:t>recommended </a:t>
            </a:r>
            <a:r>
              <a:rPr lang="en-US" sz="2400" dirty="0">
                <a:solidFill>
                  <a:schemeClr val="bg1"/>
                </a:solidFill>
              </a:rPr>
              <a:t>implementation of </a:t>
            </a:r>
            <a:r>
              <a:rPr lang="en-US" sz="2400" dirty="0" smtClean="0">
                <a:solidFill>
                  <a:schemeClr val="bg1"/>
                </a:solidFill>
              </a:rPr>
              <a:t>an Early </a:t>
            </a:r>
            <a:r>
              <a:rPr lang="en-US" sz="2400" dirty="0">
                <a:solidFill>
                  <a:schemeClr val="bg1"/>
                </a:solidFill>
              </a:rPr>
              <a:t>Release Science Program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i="1" dirty="0">
                <a:solidFill>
                  <a:srgbClr val="FFFF00"/>
                </a:solidFill>
              </a:rPr>
              <a:t>“..to obtain images and spectra that would be used to </a:t>
            </a:r>
            <a:r>
              <a:rPr lang="en-US" sz="18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demonstrate key modes </a:t>
            </a:r>
            <a:r>
              <a:rPr lang="en-US" sz="1800" i="1" dirty="0">
                <a:solidFill>
                  <a:srgbClr val="FFFF00"/>
                </a:solidFill>
              </a:rPr>
              <a:t>of the JWST instruments. The goal of this program is to enable the community to understand the performance of JWST prior to the submission of the first post-launch Cycle 2 proposals that will be submitted just months after the end of commissioning.” </a:t>
            </a:r>
            <a:r>
              <a:rPr lang="en-US" sz="1800" i="1" dirty="0" smtClean="0">
                <a:solidFill>
                  <a:srgbClr val="FFFF00"/>
                </a:solidFill>
              </a:rPr>
              <a:t> (see JSTAC letters 21/6/2010 &amp; 26/3/2014)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18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Concept: A suite of science demonstration observing programs, designed by the community and selected through proposal peer review 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Director’s </a:t>
            </a:r>
            <a:r>
              <a:rPr lang="en-US" sz="2400" dirty="0" smtClean="0">
                <a:solidFill>
                  <a:schemeClr val="bg1"/>
                </a:solidFill>
              </a:rPr>
              <a:t>Discretionary Time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Data have no exclusive access period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Programs selected by peer review prior to Cycle 1 GO Call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The DD-ERS program represents science from the community selected by the community for the community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/>
          <p:cNvCxnSpPr/>
          <p:nvPr/>
        </p:nvCxnSpPr>
        <p:spPr>
          <a:xfrm>
            <a:off x="3274244" y="2102180"/>
            <a:ext cx="0" cy="9144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bject 55"/>
          <p:cNvSpPr/>
          <p:nvPr/>
        </p:nvSpPr>
        <p:spPr>
          <a:xfrm>
            <a:off x="1326523" y="307259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"/>
          <p:cNvSpPr txBox="1"/>
          <p:nvPr/>
        </p:nvSpPr>
        <p:spPr>
          <a:xfrm>
            <a:off x="5024474" y="3065719"/>
            <a:ext cx="1219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6"/>
          <p:cNvSpPr txBox="1"/>
          <p:nvPr/>
        </p:nvSpPr>
        <p:spPr>
          <a:xfrm>
            <a:off x="6243674" y="3065719"/>
            <a:ext cx="122237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4"/>
          <p:cNvSpPr txBox="1"/>
          <p:nvPr/>
        </p:nvSpPr>
        <p:spPr>
          <a:xfrm>
            <a:off x="4249774" y="2980851"/>
            <a:ext cx="12295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2"/>
          <p:cNvSpPr txBox="1"/>
          <p:nvPr/>
        </p:nvSpPr>
        <p:spPr>
          <a:xfrm>
            <a:off x="6704049" y="2980851"/>
            <a:ext cx="10096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15061" y="3074379"/>
            <a:ext cx="606166" cy="1637348"/>
          </a:xfrm>
          <a:prstGeom prst="star4">
            <a:avLst>
              <a:gd name="adj" fmla="val 1581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5096481" y="118778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bject 28"/>
          <p:cNvSpPr txBox="1"/>
          <p:nvPr/>
        </p:nvSpPr>
        <p:spPr>
          <a:xfrm>
            <a:off x="5308526" y="1056127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GO 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y1</a:t>
            </a:r>
          </a:p>
          <a:p>
            <a:pPr>
              <a:spcBef>
                <a:spcPts val="76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d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eadline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2018Mar02</a:t>
            </a:r>
          </a:p>
        </p:txBody>
      </p:sp>
      <p:sp>
        <p:nvSpPr>
          <p:cNvPr id="103" name="object 25"/>
          <p:cNvSpPr txBox="1"/>
          <p:nvPr/>
        </p:nvSpPr>
        <p:spPr>
          <a:xfrm>
            <a:off x="2951737" y="3220723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28"/>
          <p:cNvSpPr txBox="1"/>
          <p:nvPr/>
        </p:nvSpPr>
        <p:spPr>
          <a:xfrm>
            <a:off x="4053719" y="573647"/>
            <a:ext cx="1068048" cy="82226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GO CP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2017Nov30</a:t>
            </a:r>
          </a:p>
        </p:txBody>
      </p:sp>
      <p:sp>
        <p:nvSpPr>
          <p:cNvPr id="107" name="object 25"/>
          <p:cNvSpPr txBox="1"/>
          <p:nvPr/>
        </p:nvSpPr>
        <p:spPr>
          <a:xfrm>
            <a:off x="5434982" y="3239887"/>
            <a:ext cx="552853" cy="184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28"/>
          <p:cNvSpPr txBox="1"/>
          <p:nvPr/>
        </p:nvSpPr>
        <p:spPr>
          <a:xfrm>
            <a:off x="468145" y="4360984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FC000"/>
                </a:solidFill>
                <a:latin typeface="Calibri"/>
                <a:cs typeface="Calibri"/>
              </a:rPr>
              <a:t>GTO </a:t>
            </a:r>
            <a:r>
              <a:rPr lang="en-US" sz="20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lang="en-US" sz="2000" dirty="0" smtClean="0">
              <a:solidFill>
                <a:srgbClr val="FFC000"/>
              </a:solidFill>
              <a:latin typeface="Calibri"/>
              <a:cs typeface="Calibri"/>
            </a:endParaRPr>
          </a:p>
          <a:p>
            <a:pPr algn="r">
              <a:spcBef>
                <a:spcPts val="76"/>
              </a:spcBef>
            </a:pPr>
            <a:r>
              <a:rPr lang="en-US" sz="20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FFC000"/>
                </a:solidFill>
                <a:latin typeface="Calibri"/>
                <a:cs typeface="Calibri"/>
              </a:rPr>
              <a:t>rops due  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FC000"/>
                </a:solidFill>
                <a:latin typeface="Calibri"/>
                <a:cs typeface="Calibri"/>
              </a:rPr>
              <a:t>2017Apr01</a:t>
            </a:r>
            <a:endParaRPr lang="en-US" dirty="0" smtClean="0">
              <a:solidFill>
                <a:srgbClr val="FFC000"/>
              </a:solidFill>
              <a:latin typeface="Calibri"/>
              <a:cs typeface="Calibri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943576" y="2102180"/>
            <a:ext cx="0" cy="9144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bject 28"/>
          <p:cNvSpPr txBox="1"/>
          <p:nvPr/>
        </p:nvSpPr>
        <p:spPr>
          <a:xfrm>
            <a:off x="6008616" y="2102180"/>
            <a:ext cx="1733370" cy="76843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GO TAC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2018May</a:t>
            </a:r>
          </a:p>
        </p:txBody>
      </p:sp>
      <p:sp>
        <p:nvSpPr>
          <p:cNvPr id="64" name="object 28"/>
          <p:cNvSpPr txBox="1"/>
          <p:nvPr/>
        </p:nvSpPr>
        <p:spPr>
          <a:xfrm>
            <a:off x="5588191" y="3713656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 spc="4" dirty="0" smtClean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dirty="0" smtClean="0">
                <a:solidFill>
                  <a:schemeClr val="bg1"/>
                </a:solidFill>
                <a:latin typeface="Calibri"/>
                <a:cs typeface="Calibri"/>
              </a:rPr>
              <a:t>unch</a:t>
            </a:r>
            <a:endParaRPr lang="en-US" sz="2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2018Oc</a:t>
            </a:r>
            <a:r>
              <a:rPr lang="en-US" sz="2000" spc="4" dirty="0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6" name="object 55"/>
          <p:cNvSpPr/>
          <p:nvPr/>
        </p:nvSpPr>
        <p:spPr>
          <a:xfrm>
            <a:off x="4533224" y="307259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232555" y="3446584"/>
            <a:ext cx="0" cy="182880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214016" y="118778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625283" y="3444526"/>
            <a:ext cx="0" cy="182880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bject 28"/>
          <p:cNvSpPr txBox="1"/>
          <p:nvPr/>
        </p:nvSpPr>
        <p:spPr>
          <a:xfrm>
            <a:off x="1955835" y="5371677"/>
            <a:ext cx="1527116" cy="94734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FFC000"/>
                </a:solidFill>
                <a:latin typeface="Calibri"/>
                <a:cs typeface="Calibri"/>
              </a:rPr>
              <a:t>GTO Cy1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lang="en-US" sz="2000" dirty="0" smtClean="0">
                <a:solidFill>
                  <a:srgbClr val="FFC000"/>
                </a:solidFill>
                <a:latin typeface="Calibri"/>
                <a:cs typeface="Calibri"/>
              </a:rPr>
              <a:t>bservations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lang="en-US" sz="2000" dirty="0" smtClean="0">
                <a:solidFill>
                  <a:srgbClr val="FFC000"/>
                </a:solidFill>
                <a:latin typeface="Calibri"/>
                <a:cs typeface="Calibri"/>
              </a:rPr>
              <a:t>eserved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FFC000"/>
                </a:solidFill>
                <a:latin typeface="Calibri"/>
                <a:cs typeface="Calibri"/>
              </a:rPr>
              <a:t>2017Jun15</a:t>
            </a:r>
            <a:endParaRPr lang="en-US" dirty="0" smtClean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08" name="object 28"/>
          <p:cNvSpPr txBox="1"/>
          <p:nvPr/>
        </p:nvSpPr>
        <p:spPr>
          <a:xfrm>
            <a:off x="1650284" y="1776084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ERS </a:t>
            </a:r>
          </a:p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deadline </a:t>
            </a:r>
          </a:p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2017Aug18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3780859" y="1187780"/>
            <a:ext cx="0" cy="18288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bject 28"/>
          <p:cNvSpPr txBox="1"/>
          <p:nvPr/>
        </p:nvSpPr>
        <p:spPr>
          <a:xfrm>
            <a:off x="2101632" y="623159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ERS TAC 2017Oct</a:t>
            </a:r>
            <a:endParaRPr lang="en-US" dirty="0" smtClean="0">
              <a:solidFill>
                <a:srgbClr val="C70995"/>
              </a:solidFill>
              <a:latin typeface="Calibri"/>
              <a:cs typeface="Calibri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388378" y="2413636"/>
            <a:ext cx="0" cy="54864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object 28"/>
          <p:cNvSpPr txBox="1"/>
          <p:nvPr/>
        </p:nvSpPr>
        <p:spPr>
          <a:xfrm>
            <a:off x="1111678" y="553504"/>
            <a:ext cx="1254125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ERS </a:t>
            </a:r>
            <a:r>
              <a:rPr lang="en-US" dirty="0" err="1" smtClean="0">
                <a:solidFill>
                  <a:srgbClr val="C70995"/>
                </a:solidFill>
                <a:latin typeface="Calibri"/>
                <a:cs typeface="Calibri"/>
              </a:rPr>
              <a:t>NoI</a:t>
            </a: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 due 2017Mar03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57183" y="613435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2016Sept </a:t>
            </a:r>
          </a:p>
        </p:txBody>
      </p:sp>
      <p:sp>
        <p:nvSpPr>
          <p:cNvPr id="35" name="object 25"/>
          <p:cNvSpPr txBox="1"/>
          <p:nvPr/>
        </p:nvSpPr>
        <p:spPr>
          <a:xfrm>
            <a:off x="7833377" y="3242877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5234" y="5560853"/>
            <a:ext cx="4046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JWST Science Timeline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017767" y="1259004"/>
            <a:ext cx="0" cy="1645920"/>
          </a:xfrm>
          <a:prstGeom prst="line">
            <a:avLst/>
          </a:prstGeom>
          <a:ln w="38100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533453" y="1259004"/>
            <a:ext cx="0" cy="2743200"/>
          </a:xfrm>
          <a:prstGeom prst="line">
            <a:avLst/>
          </a:prstGeom>
          <a:ln w="38100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bject 28"/>
          <p:cNvSpPr txBox="1"/>
          <p:nvPr/>
        </p:nvSpPr>
        <p:spPr>
          <a:xfrm>
            <a:off x="7046197" y="1444477"/>
            <a:ext cx="2377440" cy="3867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commissioning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(6 </a:t>
            </a:r>
            <a:r>
              <a:rPr lang="en-US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mo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endParaRPr lang="en-US" sz="2000" spc="4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077260" y="1371689"/>
            <a:ext cx="1328853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8821546" y="3694504"/>
            <a:ext cx="0" cy="4572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bject 28"/>
          <p:cNvSpPr txBox="1"/>
          <p:nvPr/>
        </p:nvSpPr>
        <p:spPr>
          <a:xfrm>
            <a:off x="8082163" y="4203917"/>
            <a:ext cx="1061838" cy="59523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Cycle 1 obs. begin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2019Apr 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8791402" y="3529725"/>
            <a:ext cx="0" cy="45720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8801450" y="3353423"/>
            <a:ext cx="0" cy="4572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bject 55"/>
          <p:cNvSpPr/>
          <p:nvPr/>
        </p:nvSpPr>
        <p:spPr>
          <a:xfrm>
            <a:off x="7738086" y="3072596"/>
            <a:ext cx="13716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28"/>
          <p:cNvSpPr txBox="1"/>
          <p:nvPr/>
        </p:nvSpPr>
        <p:spPr>
          <a:xfrm>
            <a:off x="3354839" y="4884397"/>
            <a:ext cx="4558470" cy="86526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rgbClr val="FF0000"/>
                </a:solidFill>
                <a:latin typeface="Calibri"/>
                <a:cs typeface="Calibri"/>
              </a:rPr>
              <a:t>Detailed schedule subject to change </a:t>
            </a:r>
            <a:endParaRPr lang="en-US" i="1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79127" y="37452"/>
            <a:ext cx="6251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DD-ERS &amp; Cycle 1 GTO/GO schedules</a:t>
            </a:r>
          </a:p>
        </p:txBody>
      </p:sp>
      <p:sp>
        <p:nvSpPr>
          <p:cNvPr id="49" name="object 55"/>
          <p:cNvSpPr/>
          <p:nvPr/>
        </p:nvSpPr>
        <p:spPr>
          <a:xfrm>
            <a:off x="-55125" y="3072596"/>
            <a:ext cx="13716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5"/>
          <p:cNvSpPr txBox="1"/>
          <p:nvPr/>
        </p:nvSpPr>
        <p:spPr>
          <a:xfrm>
            <a:off x="131431" y="3242877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2016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758382" y="1187650"/>
            <a:ext cx="0" cy="18288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bject 28"/>
          <p:cNvSpPr txBox="1"/>
          <p:nvPr/>
        </p:nvSpPr>
        <p:spPr>
          <a:xfrm>
            <a:off x="1192752" y="1230099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ERS Call 2017Apr01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182078" y="1902738"/>
            <a:ext cx="0" cy="109728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bject 28"/>
          <p:cNvSpPr txBox="1"/>
          <p:nvPr/>
        </p:nvSpPr>
        <p:spPr>
          <a:xfrm>
            <a:off x="1" y="1371689"/>
            <a:ext cx="1557196" cy="12267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Call for DD-ERS Notices of Intent ERS draft call </a:t>
            </a:r>
          </a:p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2017Jan06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distinguishes a DD-ERS proposal from a Cycle 1 GO proposal?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64" y="3175108"/>
            <a:ext cx="4145280" cy="3108960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97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Selecting DD-ERS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460"/>
            <a:ext cx="8229600" cy="50106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TAC reviews focus almost exclusively on science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Reviewers are tasked with selecting the most compelling science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prime focus of the DD-ERS program is preparing the community to </a:t>
            </a:r>
            <a:r>
              <a:rPr lang="en-US" dirty="0" err="1" smtClean="0">
                <a:solidFill>
                  <a:schemeClr val="bg1"/>
                </a:solidFill>
              </a:rPr>
              <a:t>maximise</a:t>
            </a:r>
            <a:r>
              <a:rPr lang="en-US" dirty="0" smtClean="0">
                <a:solidFill>
                  <a:schemeClr val="bg1"/>
                </a:solidFill>
              </a:rPr>
              <a:t> JWST’s scientific productivity in Cycle 2 and beyond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Reviewers will select programs based on additional criteria beyond compelling science, </a:t>
            </a:r>
            <a:r>
              <a:rPr lang="en-US" dirty="0">
                <a:solidFill>
                  <a:schemeClr val="bg1"/>
                </a:solidFill>
              </a:rPr>
              <a:t>including breadth of community science facilitated, value of proposed team products, community involvement in </a:t>
            </a:r>
            <a:r>
              <a:rPr lang="en-US" dirty="0" smtClean="0">
                <a:solidFill>
                  <a:schemeClr val="bg1"/>
                </a:solidFill>
              </a:rPr>
              <a:t>the program design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ERS proposals have an altruistic element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How will you help your colleagues exploit JWST?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Observations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JWST will be at L2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Continuous observations (in principle) analogous to Spitzer rather than Hubble</a:t>
            </a: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bserving programs will be allocated wall-clock time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Overheads incorporated in the allocation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8,766 hours available per year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5,000 to 6,000 hours on-target </a:t>
            </a:r>
            <a:r>
              <a:rPr lang="en-US" smtClean="0">
                <a:solidFill>
                  <a:schemeClr val="bg1"/>
                </a:solidFill>
              </a:rPr>
              <a:t>integration time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296" y="-168813"/>
            <a:ext cx="10033781" cy="7026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07" y="254542"/>
            <a:ext cx="8796191" cy="1569660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Ask not what JWST can do for you;</a:t>
            </a:r>
          </a:p>
          <a:p>
            <a:r>
              <a:rPr lang="en-US" sz="4800" dirty="0">
                <a:solidFill>
                  <a:srgbClr val="FFFF00"/>
                </a:solidFill>
              </a:rPr>
              <a:t>a</a:t>
            </a:r>
            <a:r>
              <a:rPr lang="en-US" sz="4800" dirty="0" smtClean="0">
                <a:solidFill>
                  <a:srgbClr val="FFFF00"/>
                </a:solidFill>
              </a:rPr>
              <a:t>sk what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4800" dirty="0" smtClean="0">
                <a:solidFill>
                  <a:srgbClr val="FFFF00"/>
                </a:solidFill>
              </a:rPr>
              <a:t>can do for JWST.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721" y="220954"/>
            <a:ext cx="8218781" cy="1631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en-US" sz="2800" i="1" dirty="0" smtClean="0">
                <a:solidFill>
                  <a:schemeClr val="bg1"/>
                </a:solidFill>
                <a:cs typeface="Helvetica"/>
              </a:rPr>
              <a:t>STScI Director Ken Sembach will allocate ~500 hours of Director’s Discretionary time for an Early Release Science (DD-ERS) program </a:t>
            </a:r>
            <a:r>
              <a:rPr lang="en-US" sz="2800" i="1" dirty="0" smtClean="0"/>
              <a:t>to prepare the community for Cycle 2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Kenneth-Sembac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6"/>
          <a:stretch/>
        </p:blipFill>
        <p:spPr>
          <a:xfrm>
            <a:off x="6513569" y="2409807"/>
            <a:ext cx="2378333" cy="356301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5601" y="2161121"/>
            <a:ext cx="5961650" cy="42350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200" i="1" dirty="0"/>
              <a:t>R</a:t>
            </a:r>
            <a:r>
              <a:rPr lang="en-US" sz="2200" i="1" dirty="0" smtClean="0"/>
              <a:t>esources </a:t>
            </a:r>
            <a:r>
              <a:rPr lang="en-US" sz="2200" i="1" dirty="0"/>
              <a:t>are allocated to support up to 15 teams. Proposals will be selected in research areas spanning the science themes of JWST </a:t>
            </a:r>
            <a:r>
              <a:rPr lang="en-US" sz="2200" i="1" dirty="0" smtClean="0"/>
              <a:t>: </a:t>
            </a:r>
          </a:p>
          <a:p>
            <a:endParaRPr lang="en-US" sz="2200" i="1" dirty="0" smtClean="0"/>
          </a:p>
          <a:p>
            <a:endParaRPr lang="en-US" sz="2200" i="1" dirty="0" smtClean="0"/>
          </a:p>
          <a:p>
            <a:endParaRPr lang="en-US" sz="2200" i="1" dirty="0"/>
          </a:p>
          <a:p>
            <a:endParaRPr lang="en-US" sz="2200" i="1" dirty="0" smtClean="0"/>
          </a:p>
          <a:p>
            <a:endParaRPr lang="en-US" sz="2200" i="1" dirty="0"/>
          </a:p>
          <a:p>
            <a:endParaRPr lang="en-US" sz="2200" i="1" dirty="0" smtClean="0"/>
          </a:p>
          <a:p>
            <a:r>
              <a:rPr lang="en-US" sz="2200" i="1" dirty="0" smtClean="0"/>
              <a:t>A </a:t>
            </a:r>
            <a:r>
              <a:rPr lang="en-US" sz="2200" i="1" dirty="0"/>
              <a:t>multi-disciplinary committee of experts will recommend a suite of proposals that both fulfills the goals of the DD-ERS and makes optimal use of the available time for observation and funding. </a:t>
            </a:r>
            <a:endParaRPr lang="en-US" sz="2200" i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" name="Picture 1" descr="Screen Shot 2016-09-19 at 10.21.0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41" y="3475039"/>
            <a:ext cx="5747750" cy="14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8"/>
          <p:cNvSpPr txBox="1"/>
          <p:nvPr/>
        </p:nvSpPr>
        <p:spPr>
          <a:xfrm>
            <a:off x="478604" y="162352"/>
            <a:ext cx="8200150" cy="648836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i="1" dirty="0" smtClean="0">
                <a:solidFill>
                  <a:srgbClr val="FFFFFF"/>
                </a:solidFill>
                <a:latin typeface="Arial"/>
                <a:cs typeface="Arial"/>
              </a:rPr>
              <a:t>How are DD-ERS programs distinguished from standard GO programs?</a:t>
            </a:r>
          </a:p>
          <a:p>
            <a:pPr>
              <a:lnSpc>
                <a:spcPct val="90000"/>
              </a:lnSpc>
            </a:pPr>
            <a:endParaRPr lang="en-US" sz="2200" i="1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DD-ERS programs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will enable the community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learn to exploit the science capabilities of JWST early in its mission.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Selected programs will: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be </a:t>
            </a:r>
            <a:r>
              <a:rPr lang="en-US" sz="2000" dirty="0">
                <a:solidFill>
                  <a:schemeClr val="bg1"/>
                </a:solidFill>
              </a:rPr>
              <a:t>substantive science demonstration programs </a:t>
            </a:r>
            <a:r>
              <a:rPr lang="en-US" sz="2000" dirty="0" smtClean="0">
                <a:solidFill>
                  <a:schemeClr val="bg1"/>
                </a:solidFill>
              </a:rPr>
              <a:t>providing </a:t>
            </a:r>
            <a:r>
              <a:rPr lang="en-US" sz="2000" dirty="0">
                <a:solidFill>
                  <a:schemeClr val="bg1"/>
                </a:solidFill>
              </a:rPr>
              <a:t>representative datasets of broad interest to researchers in major astrophysical sub-</a:t>
            </a:r>
            <a:r>
              <a:rPr lang="en-US" sz="2000" dirty="0" smtClean="0">
                <a:solidFill>
                  <a:schemeClr val="bg1"/>
                </a:solidFill>
              </a:rPr>
              <a:t>disciplines. Coherent </a:t>
            </a:r>
            <a:r>
              <a:rPr lang="en-US" sz="2000" dirty="0">
                <a:solidFill>
                  <a:schemeClr val="bg1"/>
                </a:solidFill>
              </a:rPr>
              <a:t>investigations </a:t>
            </a:r>
            <a:r>
              <a:rPr lang="en-US" sz="2000" dirty="0" smtClean="0">
                <a:solidFill>
                  <a:schemeClr val="bg1"/>
                </a:solidFill>
              </a:rPr>
              <a:t>using </a:t>
            </a:r>
            <a:r>
              <a:rPr lang="en-US" sz="2000" dirty="0">
                <a:solidFill>
                  <a:schemeClr val="bg1"/>
                </a:solidFill>
              </a:rPr>
              <a:t>multiple observing modes are valued, though not required.  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 formulated by teams with diverse representation in expertise and demographics of community members in a given major sub-discipline, to help ensure that the observations will be of broad interest to that community.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design, create, and deliver science-enabling products to help the community learn to observe effectively with JWST and analyze its data. Each project must define a core team to be responsible for the timely delivery of such products according to a proposed </a:t>
            </a:r>
            <a:r>
              <a:rPr lang="en-US" sz="2000" dirty="0" err="1">
                <a:solidFill>
                  <a:schemeClr val="bg1"/>
                </a:solidFill>
              </a:rPr>
              <a:t>workplan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8"/>
          <p:cNvSpPr txBox="1"/>
          <p:nvPr/>
        </p:nvSpPr>
        <p:spPr>
          <a:xfrm>
            <a:off x="478604" y="162352"/>
            <a:ext cx="8200150" cy="648836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i="1" dirty="0" smtClean="0">
                <a:solidFill>
                  <a:srgbClr val="FFFFFF"/>
                </a:solidFill>
                <a:latin typeface="Arial"/>
                <a:cs typeface="Arial"/>
              </a:rPr>
              <a:t>How are DD-ERS programs distinguished from standard GO programs? (continued)</a:t>
            </a: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Observations </a:t>
            </a:r>
            <a:r>
              <a:rPr lang="en-US" sz="2000" dirty="0">
                <a:solidFill>
                  <a:schemeClr val="bg1"/>
                </a:solidFill>
              </a:rPr>
              <a:t>must be schedulable within the first 4-5 months of Cycle 1, and target lists must be flexible to accommodate possible changes to the scheduled start of science observations.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Both raw and pipeline-processed data will enter the public domain immediately after processing and validation at STScI; i.e. these data will have no proprietary time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lvl="0" indent="-342900">
              <a:buFont typeface="Arial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lvl="0" algn="ctr"/>
            <a:r>
              <a:rPr lang="en-US" sz="2400" dirty="0" smtClean="0">
                <a:solidFill>
                  <a:srgbClr val="FFFF00"/>
                </a:solidFill>
              </a:rPr>
              <a:t>DD-ERS programs are pathfinders for the community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Beyond providing early access to JWST data, these programs will</a:t>
            </a:r>
          </a:p>
          <a:p>
            <a:pPr lvl="0"/>
            <a:endParaRPr lang="en-US" sz="20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Accelerate the diffusion through the community of direct knowledge of JWST’s capabilities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Expand early opportunities for hands-on experience in the reduction and analysis of JWST data</a:t>
            </a:r>
          </a:p>
          <a:p>
            <a:pPr lvl="0"/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200" i="1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55"/>
          <p:cNvSpPr/>
          <p:nvPr/>
        </p:nvSpPr>
        <p:spPr>
          <a:xfrm>
            <a:off x="574043" y="263355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"/>
          <p:cNvSpPr txBox="1"/>
          <p:nvPr/>
        </p:nvSpPr>
        <p:spPr>
          <a:xfrm>
            <a:off x="5377274" y="2626679"/>
            <a:ext cx="1219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6"/>
          <p:cNvSpPr txBox="1"/>
          <p:nvPr/>
        </p:nvSpPr>
        <p:spPr>
          <a:xfrm>
            <a:off x="6596474" y="2626679"/>
            <a:ext cx="122237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4"/>
          <p:cNvSpPr txBox="1"/>
          <p:nvPr/>
        </p:nvSpPr>
        <p:spPr>
          <a:xfrm>
            <a:off x="4602574" y="2541811"/>
            <a:ext cx="12295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2"/>
          <p:cNvSpPr txBox="1"/>
          <p:nvPr/>
        </p:nvSpPr>
        <p:spPr>
          <a:xfrm>
            <a:off x="7056849" y="2541811"/>
            <a:ext cx="10096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58384" y="2565440"/>
            <a:ext cx="606166" cy="1131584"/>
          </a:xfrm>
          <a:prstGeom prst="star4">
            <a:avLst>
              <a:gd name="adj" fmla="val 15817"/>
            </a:avLst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112897" y="74874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bject 28"/>
          <p:cNvSpPr txBox="1"/>
          <p:nvPr/>
        </p:nvSpPr>
        <p:spPr>
          <a:xfrm>
            <a:off x="4194318" y="617087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GO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y1</a:t>
            </a: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rops due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Mar02</a:t>
            </a:r>
          </a:p>
        </p:txBody>
      </p:sp>
      <p:sp>
        <p:nvSpPr>
          <p:cNvPr id="103" name="object 25"/>
          <p:cNvSpPr txBox="1"/>
          <p:nvPr/>
        </p:nvSpPr>
        <p:spPr>
          <a:xfrm>
            <a:off x="1897817" y="2781683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28"/>
          <p:cNvSpPr txBox="1"/>
          <p:nvPr/>
        </p:nvSpPr>
        <p:spPr>
          <a:xfrm>
            <a:off x="2853312" y="81666"/>
            <a:ext cx="1254025" cy="82226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GO Cy 1 CP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Nov30</a:t>
            </a:r>
          </a:p>
        </p:txBody>
      </p:sp>
      <p:sp>
        <p:nvSpPr>
          <p:cNvPr id="107" name="object 25"/>
          <p:cNvSpPr txBox="1"/>
          <p:nvPr/>
        </p:nvSpPr>
        <p:spPr>
          <a:xfrm>
            <a:off x="5114566" y="2800847"/>
            <a:ext cx="552853" cy="184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181048" y="1663140"/>
            <a:ext cx="0" cy="9144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bject 28"/>
          <p:cNvSpPr txBox="1"/>
          <p:nvPr/>
        </p:nvSpPr>
        <p:spPr>
          <a:xfrm>
            <a:off x="5266473" y="1674211"/>
            <a:ext cx="1733370" cy="76843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GO Cy1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TAC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May</a:t>
            </a:r>
          </a:p>
        </p:txBody>
      </p:sp>
      <p:sp>
        <p:nvSpPr>
          <p:cNvPr id="64" name="object 28"/>
          <p:cNvSpPr txBox="1"/>
          <p:nvPr/>
        </p:nvSpPr>
        <p:spPr>
          <a:xfrm>
            <a:off x="5765836" y="3676162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000" spc="4" dirty="0" smtClean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dirty="0" smtClean="0">
                <a:solidFill>
                  <a:srgbClr val="000000"/>
                </a:solidFill>
                <a:latin typeface="Calibri"/>
                <a:cs typeface="Calibri"/>
              </a:rPr>
              <a:t>unch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2018Oc</a:t>
            </a:r>
            <a:r>
              <a:rPr lang="en-US" sz="2000" spc="4" dirty="0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endParaRPr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6" name="object 55"/>
          <p:cNvSpPr/>
          <p:nvPr/>
        </p:nvSpPr>
        <p:spPr>
          <a:xfrm>
            <a:off x="3790792" y="263355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550378" y="1205940"/>
            <a:ext cx="0" cy="1371600"/>
          </a:xfrm>
          <a:prstGeom prst="line">
            <a:avLst/>
          </a:prstGeom>
          <a:ln w="38100" cmpd="sng">
            <a:solidFill>
              <a:srgbClr val="1F497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451488" y="74874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174243" y="1663140"/>
            <a:ext cx="0" cy="914400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bject 28"/>
          <p:cNvSpPr txBox="1"/>
          <p:nvPr/>
        </p:nvSpPr>
        <p:spPr>
          <a:xfrm>
            <a:off x="1914863" y="732805"/>
            <a:ext cx="2461809" cy="94734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GTO Cy1 </a:t>
            </a:r>
          </a:p>
          <a:p>
            <a:pPr>
              <a:spcBef>
                <a:spcPts val="76"/>
              </a:spcBef>
            </a:pPr>
            <a:r>
              <a:rPr lang="en-US" sz="2000" dirty="0" err="1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lang="en-US" sz="2000" dirty="0" err="1" smtClean="0">
                <a:solidFill>
                  <a:srgbClr val="1F497D"/>
                </a:solidFill>
                <a:latin typeface="Calibri"/>
                <a:cs typeface="Calibri"/>
              </a:rPr>
              <a:t>bs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 release </a:t>
            </a: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1F497D"/>
                </a:solidFill>
                <a:latin typeface="Calibri"/>
                <a:cs typeface="Calibri"/>
              </a:rPr>
              <a:t>b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y Jun15</a:t>
            </a:r>
            <a:endParaRPr lang="en-US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5" name="object 25"/>
          <p:cNvSpPr txBox="1"/>
          <p:nvPr/>
        </p:nvSpPr>
        <p:spPr>
          <a:xfrm>
            <a:off x="7814401" y="2803837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374603" y="819964"/>
            <a:ext cx="0" cy="1645920"/>
          </a:xfrm>
          <a:prstGeom prst="line">
            <a:avLst/>
          </a:prstGeom>
          <a:ln w="38100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42221" y="819964"/>
            <a:ext cx="0" cy="1828800"/>
          </a:xfrm>
          <a:prstGeom prst="line">
            <a:avLst/>
          </a:prstGeom>
          <a:ln w="38100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bject 28"/>
          <p:cNvSpPr txBox="1"/>
          <p:nvPr/>
        </p:nvSpPr>
        <p:spPr>
          <a:xfrm>
            <a:off x="6403033" y="995389"/>
            <a:ext cx="2377440" cy="3867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commissioning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(6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mo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US" sz="2000" spc="4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6751372" y="635469"/>
            <a:ext cx="0" cy="59436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8366088" y="1060264"/>
            <a:ext cx="0" cy="4572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bject 28"/>
          <p:cNvSpPr txBox="1"/>
          <p:nvPr/>
        </p:nvSpPr>
        <p:spPr>
          <a:xfrm>
            <a:off x="8115575" y="1348590"/>
            <a:ext cx="2770143" cy="59523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cycle 1</a:t>
            </a:r>
          </a:p>
          <a:p>
            <a:pPr>
              <a:spcBef>
                <a:spcPts val="76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Obs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egin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Apr 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8366088" y="895485"/>
            <a:ext cx="0" cy="457200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bject 55"/>
          <p:cNvSpPr/>
          <p:nvPr/>
        </p:nvSpPr>
        <p:spPr>
          <a:xfrm>
            <a:off x="6995654" y="2633556"/>
            <a:ext cx="13716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8361708" y="734285"/>
            <a:ext cx="0" cy="4572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4043" y="748740"/>
            <a:ext cx="0" cy="1828800"/>
          </a:xfrm>
          <a:prstGeom prst="line">
            <a:avLst/>
          </a:prstGeom>
          <a:ln w="38100" cmpd="sng">
            <a:solidFill>
              <a:srgbClr val="1F497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bject 28"/>
          <p:cNvSpPr txBox="1"/>
          <p:nvPr/>
        </p:nvSpPr>
        <p:spPr>
          <a:xfrm>
            <a:off x="123478" y="1053508"/>
            <a:ext cx="1313721" cy="104682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GTO </a:t>
            </a:r>
            <a:r>
              <a:rPr lang="en-US" sz="20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endParaRPr lang="en-US" sz="20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algn="r">
              <a:spcBef>
                <a:spcPts val="76"/>
              </a:spcBef>
            </a:pPr>
            <a:r>
              <a:rPr lang="en-US" sz="2000" dirty="0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rops due  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Apr01</a:t>
            </a:r>
            <a:endParaRPr lang="en-US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50" name="object 28"/>
          <p:cNvSpPr txBox="1"/>
          <p:nvPr/>
        </p:nvSpPr>
        <p:spPr>
          <a:xfrm>
            <a:off x="170038" y="112166"/>
            <a:ext cx="1744825" cy="8832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GTO CP release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Jan06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96173" y="5795530"/>
            <a:ext cx="4046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JWST Science Timeline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09565" y="627392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September2016   </a:t>
            </a: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ESAC September 26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55"/>
          <p:cNvSpPr/>
          <p:nvPr/>
        </p:nvSpPr>
        <p:spPr>
          <a:xfrm>
            <a:off x="574043" y="263355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"/>
          <p:cNvSpPr txBox="1"/>
          <p:nvPr/>
        </p:nvSpPr>
        <p:spPr>
          <a:xfrm>
            <a:off x="5377274" y="2626679"/>
            <a:ext cx="1219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6"/>
          <p:cNvSpPr txBox="1"/>
          <p:nvPr/>
        </p:nvSpPr>
        <p:spPr>
          <a:xfrm>
            <a:off x="6596474" y="2626679"/>
            <a:ext cx="122237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4"/>
          <p:cNvSpPr txBox="1"/>
          <p:nvPr/>
        </p:nvSpPr>
        <p:spPr>
          <a:xfrm>
            <a:off x="4602574" y="2541811"/>
            <a:ext cx="12295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2"/>
          <p:cNvSpPr txBox="1"/>
          <p:nvPr/>
        </p:nvSpPr>
        <p:spPr>
          <a:xfrm>
            <a:off x="7056849" y="2541811"/>
            <a:ext cx="10096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58384" y="2565440"/>
            <a:ext cx="606166" cy="1131584"/>
          </a:xfrm>
          <a:prstGeom prst="star4">
            <a:avLst>
              <a:gd name="adj" fmla="val 15817"/>
            </a:avLst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112897" y="74874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bject 28"/>
          <p:cNvSpPr txBox="1"/>
          <p:nvPr/>
        </p:nvSpPr>
        <p:spPr>
          <a:xfrm>
            <a:off x="4194318" y="617087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GO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y1</a:t>
            </a: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rops due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Mar02</a:t>
            </a:r>
          </a:p>
        </p:txBody>
      </p:sp>
      <p:sp>
        <p:nvSpPr>
          <p:cNvPr id="103" name="object 25"/>
          <p:cNvSpPr txBox="1"/>
          <p:nvPr/>
        </p:nvSpPr>
        <p:spPr>
          <a:xfrm>
            <a:off x="1897817" y="2781683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28"/>
          <p:cNvSpPr txBox="1"/>
          <p:nvPr/>
        </p:nvSpPr>
        <p:spPr>
          <a:xfrm>
            <a:off x="2853312" y="81666"/>
            <a:ext cx="1254025" cy="82226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GO Cy 1 CP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Nov30</a:t>
            </a:r>
          </a:p>
        </p:txBody>
      </p:sp>
      <p:sp>
        <p:nvSpPr>
          <p:cNvPr id="107" name="object 25"/>
          <p:cNvSpPr txBox="1"/>
          <p:nvPr/>
        </p:nvSpPr>
        <p:spPr>
          <a:xfrm>
            <a:off x="5114566" y="2800847"/>
            <a:ext cx="552853" cy="184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181048" y="1663140"/>
            <a:ext cx="0" cy="9144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bject 28"/>
          <p:cNvSpPr txBox="1"/>
          <p:nvPr/>
        </p:nvSpPr>
        <p:spPr>
          <a:xfrm>
            <a:off x="5266473" y="1674211"/>
            <a:ext cx="1733370" cy="76843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GO Cy1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TAC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May</a:t>
            </a:r>
          </a:p>
        </p:txBody>
      </p:sp>
      <p:sp>
        <p:nvSpPr>
          <p:cNvPr id="64" name="object 28"/>
          <p:cNvSpPr txBox="1"/>
          <p:nvPr/>
        </p:nvSpPr>
        <p:spPr>
          <a:xfrm>
            <a:off x="5765836" y="3676162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000" spc="4" dirty="0" smtClean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dirty="0" smtClean="0">
                <a:solidFill>
                  <a:srgbClr val="000000"/>
                </a:solidFill>
                <a:latin typeface="Calibri"/>
                <a:cs typeface="Calibri"/>
              </a:rPr>
              <a:t>unch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2018Oc</a:t>
            </a:r>
            <a:r>
              <a:rPr lang="en-US" sz="2000" spc="4" dirty="0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endParaRPr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6" name="object 55"/>
          <p:cNvSpPr/>
          <p:nvPr/>
        </p:nvSpPr>
        <p:spPr>
          <a:xfrm>
            <a:off x="3790792" y="263355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550378" y="1205940"/>
            <a:ext cx="0" cy="1371600"/>
          </a:xfrm>
          <a:prstGeom prst="line">
            <a:avLst/>
          </a:prstGeom>
          <a:ln w="38100" cmpd="sng">
            <a:solidFill>
              <a:srgbClr val="1F497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451488" y="74874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174243" y="1663140"/>
            <a:ext cx="0" cy="914400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bject 28"/>
          <p:cNvSpPr txBox="1"/>
          <p:nvPr/>
        </p:nvSpPr>
        <p:spPr>
          <a:xfrm>
            <a:off x="1914863" y="732805"/>
            <a:ext cx="2461809" cy="94734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GTO Cy1 </a:t>
            </a:r>
          </a:p>
          <a:p>
            <a:pPr>
              <a:spcBef>
                <a:spcPts val="76"/>
              </a:spcBef>
            </a:pPr>
            <a:r>
              <a:rPr lang="en-US" sz="2000" dirty="0" err="1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lang="en-US" sz="2000" dirty="0" err="1" smtClean="0">
                <a:solidFill>
                  <a:srgbClr val="1F497D"/>
                </a:solidFill>
                <a:latin typeface="Calibri"/>
                <a:cs typeface="Calibri"/>
              </a:rPr>
              <a:t>bs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 release </a:t>
            </a: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1F497D"/>
                </a:solidFill>
                <a:latin typeface="Calibri"/>
                <a:cs typeface="Calibri"/>
              </a:rPr>
              <a:t>b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y Jun15</a:t>
            </a:r>
            <a:endParaRPr lang="en-US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5" name="object 25"/>
          <p:cNvSpPr txBox="1"/>
          <p:nvPr/>
        </p:nvSpPr>
        <p:spPr>
          <a:xfrm>
            <a:off x="7814401" y="2803837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374603" y="819964"/>
            <a:ext cx="0" cy="1645920"/>
          </a:xfrm>
          <a:prstGeom prst="line">
            <a:avLst/>
          </a:prstGeom>
          <a:ln w="38100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42221" y="819964"/>
            <a:ext cx="0" cy="1828800"/>
          </a:xfrm>
          <a:prstGeom prst="line">
            <a:avLst/>
          </a:prstGeom>
          <a:ln w="38100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bject 28"/>
          <p:cNvSpPr txBox="1"/>
          <p:nvPr/>
        </p:nvSpPr>
        <p:spPr>
          <a:xfrm>
            <a:off x="6403033" y="995389"/>
            <a:ext cx="2377440" cy="3867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commissioning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(6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mo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US" sz="2000" spc="4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6751372" y="635469"/>
            <a:ext cx="0" cy="59436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8366088" y="1060264"/>
            <a:ext cx="0" cy="4572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bject 28"/>
          <p:cNvSpPr txBox="1"/>
          <p:nvPr/>
        </p:nvSpPr>
        <p:spPr>
          <a:xfrm>
            <a:off x="8115575" y="1348590"/>
            <a:ext cx="2770143" cy="59523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cycle 1</a:t>
            </a:r>
          </a:p>
          <a:p>
            <a:pPr>
              <a:spcBef>
                <a:spcPts val="76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Obs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egin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Apr 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8366088" y="895485"/>
            <a:ext cx="0" cy="457200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bject 55"/>
          <p:cNvSpPr/>
          <p:nvPr/>
        </p:nvSpPr>
        <p:spPr>
          <a:xfrm>
            <a:off x="6995654" y="2633556"/>
            <a:ext cx="13716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891713" y="2790764"/>
            <a:ext cx="0" cy="9144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8"/>
          <p:cNvSpPr txBox="1"/>
          <p:nvPr/>
        </p:nvSpPr>
        <p:spPr>
          <a:xfrm>
            <a:off x="1994058" y="3664190"/>
            <a:ext cx="1138290" cy="1052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DD-ERS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props due Aug18</a:t>
            </a:r>
            <a:endParaRPr lang="en-US" dirty="0" smtClean="0">
              <a:solidFill>
                <a:srgbClr val="C70995"/>
              </a:solidFill>
              <a:latin typeface="Calibri"/>
              <a:cs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49602" y="2790764"/>
            <a:ext cx="0" cy="9144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bject 28"/>
          <p:cNvSpPr txBox="1"/>
          <p:nvPr/>
        </p:nvSpPr>
        <p:spPr>
          <a:xfrm>
            <a:off x="3325386" y="3051810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DD-ERS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TAC Oct</a:t>
            </a:r>
            <a:endParaRPr lang="en-US" dirty="0" smtClean="0">
              <a:solidFill>
                <a:srgbClr val="C70995"/>
              </a:solidFill>
              <a:latin typeface="Calibri"/>
              <a:cs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108258" y="2790764"/>
            <a:ext cx="0" cy="27432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bject 28"/>
          <p:cNvSpPr txBox="1"/>
          <p:nvPr/>
        </p:nvSpPr>
        <p:spPr>
          <a:xfrm>
            <a:off x="428230" y="5523184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DD-ERS Notices </a:t>
            </a: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C70995"/>
                </a:solidFill>
                <a:latin typeface="Calibri"/>
                <a:cs typeface="Calibri"/>
              </a:rPr>
              <a:t>o</a:t>
            </a: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f Intent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due Mar03</a:t>
            </a:r>
            <a:endParaRPr lang="en-US" dirty="0" smtClean="0">
              <a:solidFill>
                <a:srgbClr val="C70995"/>
              </a:solidFill>
              <a:latin typeface="Calibri"/>
              <a:cs typeface="Calibri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811295" y="2790764"/>
            <a:ext cx="0" cy="18288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bject 28"/>
          <p:cNvSpPr txBox="1"/>
          <p:nvPr/>
        </p:nvSpPr>
        <p:spPr>
          <a:xfrm>
            <a:off x="962525" y="4647565"/>
            <a:ext cx="1720435" cy="9559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DD-ERS final 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CP release </a:t>
            </a:r>
            <a:endParaRPr lang="en-US" sz="2000" dirty="0">
              <a:solidFill>
                <a:srgbClr val="C70995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May19</a:t>
            </a:r>
            <a:endParaRPr lang="en-US" dirty="0" smtClean="0">
              <a:solidFill>
                <a:srgbClr val="C70995"/>
              </a:solidFill>
              <a:latin typeface="Calibri"/>
              <a:cs typeface="Calibri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8361708" y="734285"/>
            <a:ext cx="0" cy="4572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4043" y="748740"/>
            <a:ext cx="0" cy="1828800"/>
          </a:xfrm>
          <a:prstGeom prst="line">
            <a:avLst/>
          </a:prstGeom>
          <a:ln w="38100" cmpd="sng">
            <a:solidFill>
              <a:srgbClr val="1F497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bject 28"/>
          <p:cNvSpPr txBox="1"/>
          <p:nvPr/>
        </p:nvSpPr>
        <p:spPr>
          <a:xfrm>
            <a:off x="123478" y="1053508"/>
            <a:ext cx="1313721" cy="104682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GTO </a:t>
            </a:r>
            <a:r>
              <a:rPr lang="en-US" sz="20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endParaRPr lang="en-US" sz="20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algn="r">
              <a:spcBef>
                <a:spcPts val="76"/>
              </a:spcBef>
            </a:pPr>
            <a:r>
              <a:rPr lang="en-US" sz="2000" dirty="0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rops due  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Apr01</a:t>
            </a:r>
            <a:endParaRPr lang="en-US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50" name="object 28"/>
          <p:cNvSpPr txBox="1"/>
          <p:nvPr/>
        </p:nvSpPr>
        <p:spPr>
          <a:xfrm>
            <a:off x="170038" y="112166"/>
            <a:ext cx="1744825" cy="8832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GTO CP release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Jan06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74043" y="2790764"/>
            <a:ext cx="0" cy="9144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bject 28"/>
          <p:cNvSpPr txBox="1"/>
          <p:nvPr/>
        </p:nvSpPr>
        <p:spPr>
          <a:xfrm>
            <a:off x="81268" y="3749147"/>
            <a:ext cx="1107406" cy="13139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DD-ERS initial CP release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cs typeface="Calibri"/>
              </a:rPr>
              <a:t>Jan06</a:t>
            </a:r>
            <a:endParaRPr lang="en-US" dirty="0" smtClean="0">
              <a:solidFill>
                <a:srgbClr val="C70995"/>
              </a:solidFill>
              <a:latin typeface="Calibri"/>
              <a:cs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96173" y="5795530"/>
            <a:ext cx="4046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JWST Science Timeline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09565" y="627392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September2016   </a:t>
            </a: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ESAC September 26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077116" y="1868163"/>
            <a:ext cx="4915881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800" i="1" dirty="0" smtClean="0">
                <a:latin typeface="Calibri"/>
                <a:ea typeface="+mn-ea"/>
              </a:rPr>
              <a:t>Represents the </a:t>
            </a:r>
            <a:r>
              <a:rPr lang="en-US" i="1" dirty="0" smtClean="0">
                <a:latin typeface="Calibri"/>
              </a:rPr>
              <a:t>Scientific </a:t>
            </a:r>
            <a:r>
              <a:rPr lang="en-US" sz="1800" i="1" dirty="0" smtClean="0">
                <a:latin typeface="Calibri"/>
                <a:ea typeface="+mn-ea"/>
              </a:rPr>
              <a:t>Community</a:t>
            </a:r>
            <a:endParaRPr lang="en-US" sz="1800" i="1" dirty="0">
              <a:latin typeface="Calibri"/>
              <a:ea typeface="+mn-e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060338" y="1359016"/>
            <a:ext cx="4932659" cy="4293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JSTAC: </a:t>
            </a:r>
            <a:r>
              <a:rPr lang="en-US" i="1" dirty="0" smtClean="0">
                <a:solidFill>
                  <a:srgbClr val="FFFFFF"/>
                </a:solidFill>
                <a:latin typeface="Calibri"/>
              </a:rPr>
              <a:t>advisory to </a:t>
            </a:r>
            <a:r>
              <a:rPr lang="en-US" i="1" dirty="0" err="1" smtClean="0">
                <a:solidFill>
                  <a:srgbClr val="FFFFFF"/>
                </a:solidFill>
                <a:latin typeface="Calibri"/>
              </a:rPr>
              <a:t>STScI</a:t>
            </a:r>
            <a:r>
              <a:rPr lang="en-US" i="1" dirty="0" smtClean="0">
                <a:solidFill>
                  <a:srgbClr val="FFFFFF"/>
                </a:solidFill>
                <a:latin typeface="Calibri"/>
              </a:rPr>
              <a:t> Director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74271" y="5763216"/>
            <a:ext cx="5079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bg1"/>
                </a:solidFill>
                <a:cs typeface="Calibri"/>
              </a:rPr>
              <a:t>http</a:t>
            </a:r>
            <a:r>
              <a:rPr lang="en-US" sz="2000" i="1" dirty="0">
                <a:solidFill>
                  <a:schemeClr val="bg1"/>
                </a:solidFill>
                <a:cs typeface="Calibri"/>
              </a:rPr>
              <a:t>://</a:t>
            </a:r>
            <a:r>
              <a:rPr lang="en-US" sz="2000" i="1" dirty="0" err="1">
                <a:solidFill>
                  <a:schemeClr val="bg1"/>
                </a:solidFill>
                <a:cs typeface="Calibri"/>
              </a:rPr>
              <a:t>www.stsci.edu</a:t>
            </a:r>
            <a:r>
              <a:rPr lang="en-US" sz="2000" i="1" dirty="0">
                <a:solidFill>
                  <a:schemeClr val="bg1"/>
                </a:solidFill>
                <a:cs typeface="Calibri"/>
              </a:rPr>
              <a:t>/</a:t>
            </a:r>
            <a:r>
              <a:rPr lang="en-US" sz="2000" i="1" dirty="0" err="1">
                <a:solidFill>
                  <a:schemeClr val="bg1"/>
                </a:solidFill>
                <a:cs typeface="Calibri"/>
              </a:rPr>
              <a:t>jwst</a:t>
            </a:r>
            <a:r>
              <a:rPr lang="en-US" sz="2000" i="1" dirty="0">
                <a:solidFill>
                  <a:schemeClr val="bg1"/>
                </a:solidFill>
                <a:cs typeface="Calibri"/>
              </a:rPr>
              <a:t>/advisory-committee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733" y="942781"/>
            <a:ext cx="4385734" cy="294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Roberto Abraham (Toronto)  </a:t>
            </a:r>
          </a:p>
          <a:p>
            <a:pPr>
              <a:spcBef>
                <a:spcPts val="76"/>
              </a:spcBef>
            </a:pP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Neta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Bahcall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(Princeton)</a:t>
            </a:r>
          </a:p>
          <a:p>
            <a:pPr>
              <a:spcBef>
                <a:spcPts val="76"/>
              </a:spcBef>
            </a:pP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Stefi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Baum (Rochester)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Roger </a:t>
            </a: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Brissenden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(Chandra/SAO)</a:t>
            </a:r>
          </a:p>
          <a:p>
            <a:pPr>
              <a:spcBef>
                <a:spcPts val="76"/>
              </a:spcBef>
            </a:pP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Hashima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Hasan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(NASA, ex-officio)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Tim Heckman (Johns Hopkins)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rgbClr val="FFFF00"/>
                </a:solidFill>
                <a:cs typeface="Calibri"/>
              </a:rPr>
              <a:t>Garth Illingworth (Santa Cruz, Chair)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Malcolm </a:t>
            </a: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Longair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(Cavendish)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John Mather (NASA, ex-officio) </a:t>
            </a:r>
            <a:endParaRPr lang="en-US" sz="2000" i="1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733" y="3840055"/>
            <a:ext cx="4572000" cy="2940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76"/>
              </a:spcBef>
            </a:pP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Mark </a:t>
            </a:r>
            <a:r>
              <a:rPr lang="en-US" sz="2000" i="1" dirty="0" err="1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McCaughrean</a:t>
            </a: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(ESA, ex-officio)</a:t>
            </a:r>
          </a:p>
          <a:p>
            <a:pPr>
              <a:spcBef>
                <a:spcPts val="76"/>
              </a:spcBef>
            </a:pP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Chris McKee (Berkeley)</a:t>
            </a:r>
          </a:p>
          <a:p>
            <a:pPr>
              <a:spcBef>
                <a:spcPts val="76"/>
              </a:spcBef>
            </a:pP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Brad Peterson (Ohio State)</a:t>
            </a:r>
          </a:p>
          <a:p>
            <a:pPr>
              <a:spcBef>
                <a:spcPts val="76"/>
              </a:spcBef>
            </a:pP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Alain </a:t>
            </a:r>
            <a:r>
              <a:rPr lang="en-US" sz="2000" i="1" dirty="0" err="1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Ouellet</a:t>
            </a: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(CSA, ex-officio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Joseph Rothenberg (JHR Consulting)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Sara </a:t>
            </a: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Seager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(MIT)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Eric Smith (NASA, ex-officio)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Lisa </a:t>
            </a: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Storrie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-Lombardi (Spitzer/Caltech)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Monica </a:t>
            </a: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Tosi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(Bologna)</a:t>
            </a:r>
            <a:endParaRPr lang="en-US" sz="2000" i="1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09530"/>
            <a:ext cx="8229600" cy="6797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JWST Advisory Committee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(est. 2009)</a:t>
            </a:r>
            <a:br>
              <a:rPr lang="en-US" sz="2200" dirty="0" smtClean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2454201"/>
            <a:ext cx="4145280" cy="3108960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8"/>
          <p:cNvSpPr txBox="1"/>
          <p:nvPr/>
        </p:nvSpPr>
        <p:spPr>
          <a:xfrm>
            <a:off x="302204" y="200734"/>
            <a:ext cx="8602710" cy="635346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DD-ERS proposal requirements 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/>
              </a:rPr>
              <a:t>(not your standard GO proposal…)</a:t>
            </a:r>
            <a:endParaRPr lang="en-US" sz="2400" i="1" dirty="0">
              <a:solidFill>
                <a:schemeClr val="tx2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sz="2200" i="1" dirty="0" smtClean="0">
              <a:solidFill>
                <a:srgbClr val="8EB4E3"/>
              </a:solidFill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rgbClr val="8EB4E3"/>
                </a:solidFill>
                <a:cs typeface="Arial"/>
              </a:rPr>
              <a:t>	</a:t>
            </a:r>
            <a:r>
              <a:rPr lang="en-US" sz="2200" i="1" dirty="0" smtClean="0">
                <a:solidFill>
                  <a:srgbClr val="8EB4E3"/>
                </a:solidFill>
                <a:cs typeface="Arial"/>
              </a:rPr>
              <a:t>Mandatory Notice of Intent to Propose (due 2017Mar03)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FFFFFF"/>
                </a:solidFill>
                <a:cs typeface="Arial"/>
              </a:rPr>
              <a:t>Enables STScI to identify community members for review (appropriate expertise, w/o conflict).</a:t>
            </a:r>
          </a:p>
          <a:p>
            <a:pPr lvl="1">
              <a:lnSpc>
                <a:spcPct val="90000"/>
              </a:lnSpc>
            </a:pPr>
            <a:endParaRPr lang="en-US" sz="2200" dirty="0">
              <a:solidFill>
                <a:srgbClr val="FFFFFF"/>
              </a:solidFill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sz="2200" i="1" dirty="0" err="1" smtClean="0">
                <a:solidFill>
                  <a:srgbClr val="FFFFFF"/>
                </a:solidFill>
                <a:cs typeface="Arial"/>
              </a:rPr>
              <a:t>NoI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 material is confidential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. </a:t>
            </a:r>
            <a:endParaRPr lang="en-US" sz="2200" i="1" dirty="0" smtClean="0">
              <a:solidFill>
                <a:srgbClr val="FFFFFF"/>
              </a:solidFill>
              <a:cs typeface="Arial"/>
            </a:endParaRPr>
          </a:p>
          <a:p>
            <a:pPr lvl="1">
              <a:lnSpc>
                <a:spcPct val="90000"/>
              </a:lnSpc>
            </a:pPr>
            <a:endParaRPr lang="en-US" sz="2200" i="1" dirty="0" smtClean="0">
              <a:solidFill>
                <a:srgbClr val="FFFFFF"/>
              </a:solidFill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sz="2200" i="1" dirty="0" err="1" smtClean="0">
                <a:solidFill>
                  <a:srgbClr val="FFFFFF"/>
                </a:solidFill>
                <a:cs typeface="Arial"/>
              </a:rPr>
              <a:t>NoI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 requirements:</a:t>
            </a:r>
            <a:endParaRPr lang="en-US" sz="2200" i="1" dirty="0">
              <a:solidFill>
                <a:srgbClr val="FFFFFF"/>
              </a:solidFill>
              <a:cs typeface="Arial"/>
            </a:endParaRPr>
          </a:p>
          <a:p>
            <a:pPr lvl="1">
              <a:lnSpc>
                <a:spcPct val="90000"/>
              </a:lnSpc>
            </a:pPr>
            <a:endParaRPr lang="en-US" sz="800" i="1" dirty="0" smtClean="0">
              <a:solidFill>
                <a:srgbClr val="FFFFFF"/>
              </a:solidFill>
              <a:cs typeface="Arial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project 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title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,</a:t>
            </a:r>
            <a:endParaRPr lang="en-US" sz="2200" i="1" dirty="0">
              <a:solidFill>
                <a:srgbClr val="FFFFFF"/>
              </a:solidFill>
              <a:cs typeface="Arial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brief 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(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~few paragraphs) 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description 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of 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proposed science project, including JWST instruments and modes to be used, to 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best of 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proposing team’s knowledge 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at 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time of </a:t>
            </a:r>
            <a:r>
              <a:rPr lang="en-US" sz="2200" i="1" dirty="0" err="1">
                <a:solidFill>
                  <a:srgbClr val="FFFFFF"/>
                </a:solidFill>
                <a:cs typeface="Arial"/>
              </a:rPr>
              <a:t>NoI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 submission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,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endParaRPr lang="en-US" sz="1000" i="1" dirty="0" smtClean="0">
              <a:solidFill>
                <a:srgbClr val="FFFFFF"/>
              </a:solidFill>
              <a:cs typeface="Arial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name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(s) and affiliation(s) of the PI (or co-PIs)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,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name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(s) and affiliation(s) for as many 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Co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-Is as are known at 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time </a:t>
            </a:r>
            <a:r>
              <a:rPr lang="en-US" sz="2200" i="1" dirty="0">
                <a:solidFill>
                  <a:srgbClr val="FFFFFF"/>
                </a:solidFill>
                <a:cs typeface="Arial"/>
              </a:rPr>
              <a:t>of NOI </a:t>
            </a: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submission.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200" i="1" dirty="0" smtClean="0">
                <a:solidFill>
                  <a:srgbClr val="FFFFFF"/>
                </a:solidFill>
                <a:cs typeface="Arial"/>
              </a:rPr>
              <a:t>brief description of how proposing team broadly represents relevant experts and demographics of sub-discipline. </a:t>
            </a:r>
            <a:endParaRPr lang="en-US" sz="2200" i="1" dirty="0">
              <a:solidFill>
                <a:srgbClr val="FFFFFF"/>
              </a:solidFill>
              <a:cs typeface="Arial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rgbClr val="FFFFFF"/>
              </a:solidFill>
              <a:cs typeface="Arial"/>
            </a:endParaRPr>
          </a:p>
          <a:p>
            <a:pPr lvl="1">
              <a:lnSpc>
                <a:spcPct val="90000"/>
              </a:lnSpc>
            </a:pPr>
            <a:endParaRPr lang="en-US" sz="2400" i="1" dirty="0">
              <a:solidFill>
                <a:srgbClr val="FFFFFF"/>
              </a:solidFill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	</a:t>
            </a:r>
          </a:p>
          <a:p>
            <a:pPr>
              <a:lnSpc>
                <a:spcPct val="90000"/>
              </a:lnSpc>
            </a:pPr>
            <a:endParaRPr lang="en-US" sz="2400" i="1" dirty="0" smtClean="0">
              <a:solidFill>
                <a:srgbClr val="FFFFFF"/>
              </a:solidFill>
              <a:cs typeface="Arial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400" i="1" dirty="0">
              <a:solidFill>
                <a:srgbClr val="FFFFFF"/>
              </a:solidFill>
              <a:cs typeface="Arial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400" dirty="0" smtClean="0">
              <a:solidFill>
                <a:srgbClr val="FFFFFF"/>
              </a:solidFill>
              <a:cs typeface="Arial"/>
            </a:endParaRPr>
          </a:p>
          <a:p>
            <a:pPr>
              <a:spcBef>
                <a:spcPts val="76"/>
              </a:spcBef>
            </a:pPr>
            <a:endParaRPr lang="en-US" i="1" dirty="0" smtClean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8"/>
          <p:cNvSpPr txBox="1"/>
          <p:nvPr/>
        </p:nvSpPr>
        <p:spPr>
          <a:xfrm>
            <a:off x="302204" y="445165"/>
            <a:ext cx="8602710" cy="635346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FFFF"/>
                </a:solidFill>
                <a:latin typeface="Calibri"/>
                <a:cs typeface="Arial"/>
              </a:rPr>
              <a:t>DD-ERS proposal requirements </a:t>
            </a:r>
            <a:r>
              <a:rPr lang="en-US" sz="2400" i="1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cs typeface="Arial"/>
              </a:rPr>
              <a:t>(not your standard </a:t>
            </a:r>
            <a:r>
              <a:rPr lang="en-US" sz="2400" i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cs typeface="Arial"/>
              </a:rPr>
              <a:t>GO </a:t>
            </a:r>
            <a:r>
              <a:rPr lang="en-US" sz="2400" i="1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cs typeface="Arial"/>
              </a:rPr>
              <a:t>proposal…)</a:t>
            </a:r>
            <a:endParaRPr lang="en-US" sz="2400" i="1" dirty="0">
              <a:solidFill>
                <a:srgbClr val="4F81BD">
                  <a:lumMod val="40000"/>
                  <a:lumOff val="60000"/>
                </a:srgbClr>
              </a:solidFill>
              <a:latin typeface="Calibri"/>
              <a:cs typeface="Arial"/>
            </a:endParaRPr>
          </a:p>
          <a:p>
            <a:pPr>
              <a:lnSpc>
                <a:spcPct val="90000"/>
              </a:lnSpc>
            </a:pPr>
            <a:endParaRPr lang="en-US" sz="1600" i="1" dirty="0" smtClean="0">
              <a:solidFill>
                <a:srgbClr val="FFFFFF"/>
              </a:solidFill>
              <a:latin typeface="Calibri"/>
              <a:cs typeface="Arial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i="1" dirty="0" smtClean="0">
                <a:solidFill>
                  <a:srgbClr val="8EB4E3"/>
                </a:solidFill>
                <a:latin typeface="Calibri"/>
                <a:cs typeface="Arial"/>
              </a:rPr>
              <a:t>Justification for ERS time</a:t>
            </a:r>
          </a:p>
          <a:p>
            <a:pPr lvl="1">
              <a:lnSpc>
                <a:spcPct val="90000"/>
              </a:lnSpc>
            </a:pPr>
            <a:r>
              <a:rPr lang="en-US" sz="2200" i="1" dirty="0" smtClean="0">
                <a:solidFill>
                  <a:srgbClr val="FFFFFF"/>
                </a:solidFill>
                <a:latin typeface="Calibri"/>
                <a:cs typeface="Arial"/>
              </a:rPr>
              <a:t>How will your program help the community learn to do science with JWST and prepare for Cy2?  What science-enabling products are proposed for development and release? How will your program demonstrate baseline JW science capabilities?</a:t>
            </a:r>
          </a:p>
          <a:p>
            <a:pPr lvl="1">
              <a:lnSpc>
                <a:spcPct val="90000"/>
              </a:lnSpc>
            </a:pPr>
            <a:endParaRPr lang="en-US" sz="1200" i="1" dirty="0" smtClean="0">
              <a:solidFill>
                <a:srgbClr val="FFFFFF"/>
              </a:solidFill>
              <a:latin typeface="Calibri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200" i="1" dirty="0" smtClean="0">
                <a:solidFill>
                  <a:srgbClr val="8EB4E3"/>
                </a:solidFill>
                <a:latin typeface="Calibri"/>
                <a:cs typeface="Arial"/>
              </a:rPr>
              <a:t>2.</a:t>
            </a:r>
            <a:r>
              <a:rPr lang="en-US" sz="2200" i="1" dirty="0">
                <a:solidFill>
                  <a:srgbClr val="8EB4E3"/>
                </a:solidFill>
                <a:latin typeface="Calibri"/>
                <a:cs typeface="Arial"/>
              </a:rPr>
              <a:t>	Project Management Plan &amp; Budget</a:t>
            </a:r>
          </a:p>
          <a:p>
            <a:pPr lvl="1">
              <a:lnSpc>
                <a:spcPct val="90000"/>
              </a:lnSpc>
            </a:pPr>
            <a:r>
              <a:rPr lang="en-US" sz="2200" i="1" dirty="0">
                <a:solidFill>
                  <a:srgbClr val="FFFFFF"/>
                </a:solidFill>
                <a:latin typeface="Calibri"/>
                <a:cs typeface="Arial"/>
              </a:rPr>
              <a:t>Data processing and analysis plan, roles, responsibilities, work schedule, budget. Identification of core team responsible </a:t>
            </a:r>
            <a:r>
              <a:rPr lang="en-US" sz="2200" i="1" dirty="0" smtClean="0">
                <a:solidFill>
                  <a:srgbClr val="FFFFFF"/>
                </a:solidFill>
                <a:latin typeface="Calibri"/>
                <a:cs typeface="Arial"/>
              </a:rPr>
              <a:t>for science-enabling </a:t>
            </a:r>
            <a:r>
              <a:rPr lang="en-US" sz="2200" i="1" dirty="0">
                <a:solidFill>
                  <a:srgbClr val="FFFFFF"/>
                </a:solidFill>
                <a:latin typeface="Calibri"/>
                <a:cs typeface="Arial"/>
              </a:rPr>
              <a:t>product development and delivery.</a:t>
            </a:r>
          </a:p>
          <a:p>
            <a:pPr>
              <a:lnSpc>
                <a:spcPct val="90000"/>
              </a:lnSpc>
            </a:pPr>
            <a:endParaRPr lang="en-US" sz="1200" i="1" dirty="0">
              <a:solidFill>
                <a:srgbClr val="FFFFFF"/>
              </a:solidFill>
              <a:latin typeface="Calibri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rgbClr val="8EB4E3"/>
                </a:solidFill>
                <a:latin typeface="Calibri"/>
                <a:cs typeface="Arial"/>
              </a:rPr>
              <a:t>3</a:t>
            </a:r>
            <a:r>
              <a:rPr lang="en-US" sz="2200" i="1" dirty="0" smtClean="0">
                <a:solidFill>
                  <a:srgbClr val="8EB4E3"/>
                </a:solidFill>
                <a:latin typeface="Calibri"/>
                <a:cs typeface="Arial"/>
              </a:rPr>
              <a:t>.</a:t>
            </a:r>
            <a:r>
              <a:rPr lang="en-US" sz="2200" i="1" dirty="0">
                <a:solidFill>
                  <a:srgbClr val="8EB4E3"/>
                </a:solidFill>
                <a:latin typeface="Calibri"/>
                <a:cs typeface="Arial"/>
              </a:rPr>
              <a:t>	Scientific Justification</a:t>
            </a: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rgbClr val="FFFFFF"/>
                </a:solidFill>
                <a:latin typeface="Calibri"/>
                <a:cs typeface="Arial"/>
              </a:rPr>
              <a:t>	Why are the observations scientifically </a:t>
            </a:r>
            <a:r>
              <a:rPr lang="en-US" sz="2200" i="1" dirty="0" smtClean="0">
                <a:solidFill>
                  <a:srgbClr val="FFFFFF"/>
                </a:solidFill>
                <a:latin typeface="Calibri"/>
                <a:cs typeface="Arial"/>
              </a:rPr>
              <a:t>compelling and require JWST?.</a:t>
            </a:r>
          </a:p>
          <a:p>
            <a:pPr>
              <a:lnSpc>
                <a:spcPct val="90000"/>
              </a:lnSpc>
            </a:pPr>
            <a:endParaRPr lang="en-US" sz="1200" i="1" dirty="0" smtClean="0">
              <a:solidFill>
                <a:srgbClr val="FFFFFF"/>
              </a:solidFill>
              <a:latin typeface="Calibri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200" i="1" dirty="0" smtClean="0">
                <a:solidFill>
                  <a:srgbClr val="8EB4E3"/>
                </a:solidFill>
                <a:latin typeface="Calibri"/>
                <a:cs typeface="Arial"/>
              </a:rPr>
              <a:t>4.	</a:t>
            </a:r>
            <a:r>
              <a:rPr lang="en-US" sz="2200" i="1" dirty="0">
                <a:solidFill>
                  <a:srgbClr val="8EB4E3"/>
                </a:solidFill>
                <a:latin typeface="Calibri"/>
                <a:cs typeface="Arial"/>
              </a:rPr>
              <a:t>Description of the Observations</a:t>
            </a:r>
          </a:p>
          <a:p>
            <a:pPr lvl="1">
              <a:lnSpc>
                <a:spcPct val="90000"/>
              </a:lnSpc>
            </a:pPr>
            <a:r>
              <a:rPr lang="en-US" sz="2200" i="1" dirty="0">
                <a:solidFill>
                  <a:srgbClr val="FFFFFF"/>
                </a:solidFill>
                <a:latin typeface="Calibri"/>
                <a:cs typeface="Arial"/>
              </a:rPr>
              <a:t>Establish feasibility for early execution, and flexibility in target selection to accommodate any change to start date for Cy1 science obs</a:t>
            </a:r>
            <a:r>
              <a:rPr lang="en-US" sz="2200" i="1" dirty="0" smtClean="0">
                <a:solidFill>
                  <a:srgbClr val="FFFFFF"/>
                </a:solidFill>
                <a:latin typeface="Calibri"/>
                <a:cs typeface="Arial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1200" i="1" dirty="0">
              <a:solidFill>
                <a:srgbClr val="FFFFFF"/>
              </a:solidFill>
              <a:latin typeface="Calibri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200" i="1" dirty="0" smtClean="0">
                <a:solidFill>
                  <a:srgbClr val="8EB4E3"/>
                </a:solidFill>
                <a:latin typeface="Calibri"/>
                <a:cs typeface="Arial"/>
              </a:rPr>
              <a:t>5.</a:t>
            </a:r>
            <a:r>
              <a:rPr lang="en-US" sz="2200" i="1" dirty="0">
                <a:solidFill>
                  <a:srgbClr val="8EB4E3"/>
                </a:solidFill>
                <a:latin typeface="Calibri"/>
                <a:cs typeface="Arial"/>
              </a:rPr>
              <a:t>	Team Diversity</a:t>
            </a: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rgbClr val="FFFFFF"/>
                </a:solidFill>
                <a:latin typeface="Calibri"/>
                <a:cs typeface="Arial"/>
              </a:rPr>
              <a:t>	Description of how the proposing team represents and has input  	from diversity of experts with broad demographics within sub-discipline</a:t>
            </a:r>
            <a:endParaRPr lang="en-US" sz="2200" dirty="0" smtClean="0">
              <a:solidFill>
                <a:srgbClr val="FFFFFF"/>
              </a:solidFill>
              <a:latin typeface="Calibri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FFFF"/>
                </a:solidFill>
                <a:latin typeface="Calibri"/>
                <a:cs typeface="Arial"/>
              </a:rPr>
              <a:t>	</a:t>
            </a:r>
          </a:p>
          <a:p>
            <a:pPr>
              <a:lnSpc>
                <a:spcPct val="90000"/>
              </a:lnSpc>
            </a:pPr>
            <a:endParaRPr lang="en-US" sz="2400" i="1" dirty="0" smtClean="0">
              <a:solidFill>
                <a:srgbClr val="FFFFFF"/>
              </a:solidFill>
              <a:latin typeface="Calibri"/>
              <a:cs typeface="Arial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400" i="1" dirty="0">
              <a:solidFill>
                <a:srgbClr val="FFFFFF"/>
              </a:solidFill>
              <a:latin typeface="Calibri"/>
              <a:cs typeface="Arial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400" dirty="0" smtClean="0">
              <a:solidFill>
                <a:srgbClr val="FFFFFF"/>
              </a:solidFill>
              <a:latin typeface="Calibri"/>
              <a:cs typeface="Arial"/>
            </a:endParaRPr>
          </a:p>
          <a:p>
            <a:pPr>
              <a:spcBef>
                <a:spcPts val="76"/>
              </a:spcBef>
            </a:pPr>
            <a:endParaRPr lang="en-US" i="1" dirty="0" smtClean="0">
              <a:solidFill>
                <a:srgbClr val="1F497D">
                  <a:lumMod val="40000"/>
                  <a:lumOff val="60000"/>
                </a:srgb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8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8"/>
          <p:cNvSpPr txBox="1"/>
          <p:nvPr/>
        </p:nvSpPr>
        <p:spPr>
          <a:xfrm>
            <a:off x="302204" y="200734"/>
            <a:ext cx="8602710" cy="635346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DD-ERS selection criteria 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/>
              </a:rPr>
              <a:t>(not your standard </a:t>
            </a:r>
            <a:r>
              <a:rPr lang="en-US" sz="24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/>
              </a:rPr>
              <a:t>GO 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/>
              </a:rPr>
              <a:t>proposal…)</a:t>
            </a:r>
            <a:endParaRPr lang="en-US" sz="2400" i="1" dirty="0">
              <a:solidFill>
                <a:schemeClr val="accent1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sz="2400" i="1" dirty="0">
              <a:solidFill>
                <a:srgbClr val="FFFFFF"/>
              </a:solidFill>
              <a:cs typeface="Arial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 smtClean="0">
                <a:solidFill>
                  <a:schemeClr val="bg1"/>
                </a:solidFill>
                <a:cs typeface="Arial"/>
              </a:rPr>
              <a:t>Facilitation of community understanding of JWST science capabilities</a:t>
            </a:r>
          </a:p>
          <a:p>
            <a:pPr marL="628650" lvl="1" indent="-171450">
              <a:lnSpc>
                <a:spcPct val="90000"/>
              </a:lnSpc>
              <a:buFont typeface="Arial"/>
              <a:buChar char="•"/>
            </a:pPr>
            <a:endParaRPr lang="en-US" sz="2400" i="1" dirty="0">
              <a:solidFill>
                <a:schemeClr val="bg1"/>
              </a:solidFill>
              <a:cs typeface="Arial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 smtClean="0">
                <a:solidFill>
                  <a:schemeClr val="bg1"/>
                </a:solidFill>
                <a:cs typeface="Arial"/>
              </a:rPr>
              <a:t>Value of proposed science-enabling products </a:t>
            </a:r>
            <a:endParaRPr lang="en-US" sz="2400" i="1" dirty="0">
              <a:solidFill>
                <a:schemeClr val="bg1"/>
              </a:solidFill>
              <a:cs typeface="Arial"/>
            </a:endParaRPr>
          </a:p>
          <a:p>
            <a:pPr marL="628650" lvl="1" indent="-171450">
              <a:lnSpc>
                <a:spcPct val="90000"/>
              </a:lnSpc>
              <a:buFont typeface="Arial"/>
              <a:buChar char="•"/>
            </a:pPr>
            <a:endParaRPr lang="en-US" sz="2400" i="1" dirty="0">
              <a:solidFill>
                <a:schemeClr val="bg1"/>
              </a:solidFill>
              <a:cs typeface="Arial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 smtClean="0">
                <a:solidFill>
                  <a:schemeClr val="bg1"/>
                </a:solidFill>
                <a:cs typeface="Arial"/>
              </a:rPr>
              <a:t>Credibility of work and management plan</a:t>
            </a:r>
          </a:p>
          <a:p>
            <a:pPr marL="628650" lvl="1" indent="-171450">
              <a:lnSpc>
                <a:spcPct val="90000"/>
              </a:lnSpc>
              <a:buFont typeface="Arial"/>
              <a:buChar char="•"/>
            </a:pPr>
            <a:endParaRPr lang="en-US" sz="2400" i="1" dirty="0" smtClean="0">
              <a:solidFill>
                <a:schemeClr val="bg1"/>
              </a:solidFill>
              <a:cs typeface="Arial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 smtClean="0">
                <a:solidFill>
                  <a:schemeClr val="bg1"/>
                </a:solidFill>
                <a:cs typeface="Arial"/>
              </a:rPr>
              <a:t>Scientific merit &amp; demonstration that JWST capabilities are required</a:t>
            </a:r>
          </a:p>
          <a:p>
            <a:pPr lvl="1">
              <a:lnSpc>
                <a:spcPct val="90000"/>
              </a:lnSpc>
            </a:pPr>
            <a:endParaRPr lang="en-US" sz="2400" i="1" dirty="0" smtClean="0">
              <a:solidFill>
                <a:schemeClr val="bg1"/>
              </a:solidFill>
              <a:cs typeface="Arial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 smtClean="0">
                <a:solidFill>
                  <a:schemeClr val="bg1"/>
                </a:solidFill>
                <a:cs typeface="Arial"/>
              </a:rPr>
              <a:t>Technical merit, feasibility for early execution, target selection flexibility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400" i="1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chemeClr val="bg1"/>
                </a:solidFill>
                <a:cs typeface="Arial"/>
              </a:rPr>
              <a:t>Full details to be provided in the DD-ERS Call for Proposals (Jan2017).</a:t>
            </a:r>
            <a:endParaRPr lang="en-US" sz="2400" i="1" dirty="0" smtClean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sz="2400" i="1" dirty="0" smtClean="0">
              <a:solidFill>
                <a:srgbClr val="FFFFFF"/>
              </a:solidFill>
              <a:cs typeface="Arial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400" i="1" dirty="0">
              <a:solidFill>
                <a:srgbClr val="FFFFFF"/>
              </a:solidFill>
              <a:cs typeface="Arial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400" dirty="0" smtClean="0">
              <a:solidFill>
                <a:srgbClr val="FFFFFF"/>
              </a:solidFill>
              <a:cs typeface="Arial"/>
            </a:endParaRPr>
          </a:p>
          <a:p>
            <a:pPr>
              <a:spcBef>
                <a:spcPts val="76"/>
              </a:spcBef>
            </a:pPr>
            <a:endParaRPr lang="en-US" i="1" dirty="0" smtClean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8"/>
          <p:cNvSpPr txBox="1"/>
          <p:nvPr/>
        </p:nvSpPr>
        <p:spPr>
          <a:xfrm>
            <a:off x="302204" y="390847"/>
            <a:ext cx="8602710" cy="635346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DD-ERS Data Products</a:t>
            </a:r>
          </a:p>
          <a:p>
            <a:pPr>
              <a:lnSpc>
                <a:spcPct val="90000"/>
              </a:lnSpc>
            </a:pPr>
            <a:endParaRPr lang="en-US" sz="1000" i="1" dirty="0" smtClean="0">
              <a:solidFill>
                <a:schemeClr val="tx2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sz="1000" i="1" dirty="0">
              <a:solidFill>
                <a:schemeClr val="tx2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Examples</a:t>
            </a:r>
          </a:p>
          <a:p>
            <a:pPr>
              <a:lnSpc>
                <a:spcPct val="90000"/>
              </a:lnSpc>
            </a:pPr>
            <a:endParaRPr lang="en-US" sz="1000" i="1" dirty="0">
              <a:solidFill>
                <a:srgbClr val="FFFFFF"/>
              </a:solidFill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1.	</a:t>
            </a: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Participation in community briefings organized by STScI</a:t>
            </a:r>
            <a:endParaRPr lang="en-US" sz="2400" i="1" dirty="0">
              <a:solidFill>
                <a:srgbClr val="FFFFFF"/>
              </a:solidFill>
              <a:cs typeface="Arial"/>
            </a:endParaRP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w</a:t>
            </a: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ritten/oral </a:t>
            </a:r>
            <a:r>
              <a:rPr lang="en-US" sz="2400" i="1" dirty="0">
                <a:solidFill>
                  <a:srgbClr val="FFFFFF"/>
                </a:solidFill>
                <a:cs typeface="Arial"/>
              </a:rPr>
              <a:t>updates on progress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w</a:t>
            </a: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ritten/oral </a:t>
            </a:r>
            <a:r>
              <a:rPr lang="en-US" sz="2400" i="1" dirty="0">
                <a:solidFill>
                  <a:srgbClr val="FFFFFF"/>
                </a:solidFill>
                <a:cs typeface="Arial"/>
              </a:rPr>
              <a:t>documentation of lessons-</a:t>
            </a: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learned</a:t>
            </a:r>
            <a:endParaRPr lang="en-US" sz="1000" i="1" dirty="0" smtClean="0">
              <a:solidFill>
                <a:srgbClr val="FFFFFF"/>
              </a:solidFill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2</a:t>
            </a:r>
            <a:r>
              <a:rPr lang="en-US" sz="2400" i="1" dirty="0">
                <a:solidFill>
                  <a:srgbClr val="FFFFFF"/>
                </a:solidFill>
                <a:cs typeface="Arial"/>
              </a:rPr>
              <a:t>.	Software with documentation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data analysis and modeling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enhanced data </a:t>
            </a: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processing</a:t>
            </a:r>
            <a:endParaRPr lang="en-US" sz="1000" i="1" dirty="0" smtClean="0">
              <a:solidFill>
                <a:srgbClr val="FFFFFF"/>
              </a:solidFill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3</a:t>
            </a:r>
            <a:r>
              <a:rPr lang="en-US" sz="2400" i="1" dirty="0">
                <a:solidFill>
                  <a:srgbClr val="FFFFFF"/>
                </a:solidFill>
                <a:cs typeface="Arial"/>
              </a:rPr>
              <a:t>.	Enhanced data products with documentation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aligned multiband images, extracted spectra, </a:t>
            </a:r>
            <a:r>
              <a:rPr lang="en-US" sz="2400" i="1" dirty="0" err="1">
                <a:solidFill>
                  <a:srgbClr val="FFFFFF"/>
                </a:solidFill>
                <a:cs typeface="Arial"/>
              </a:rPr>
              <a:t>etc</a:t>
            </a:r>
            <a:endParaRPr lang="en-US" sz="2400" i="1" dirty="0">
              <a:solidFill>
                <a:srgbClr val="FFFFFF"/>
              </a:solidFill>
              <a:cs typeface="Arial"/>
            </a:endParaRP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catalogs</a:t>
            </a:r>
            <a:endParaRPr lang="en-US" sz="1000" i="1" dirty="0" smtClean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sz="2400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Building </a:t>
            </a:r>
            <a:r>
              <a:rPr lang="en-US" sz="2400" i="1" dirty="0">
                <a:solidFill>
                  <a:srgbClr val="FFFFFF"/>
                </a:solidFill>
                <a:cs typeface="Arial"/>
              </a:rPr>
              <a:t>blocks for GO programs 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APT files available at Cy1 CP release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Enables Cy1 archival programs</a:t>
            </a:r>
          </a:p>
          <a:p>
            <a:pPr>
              <a:lnSpc>
                <a:spcPct val="90000"/>
              </a:lnSpc>
            </a:pPr>
            <a:endParaRPr lang="en-US" sz="1000" i="1" dirty="0" smtClean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Provides kernels for cohesive science-based training sets 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Observation &amp; proposal planning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sz="2400" i="1" dirty="0" smtClean="0">
                <a:solidFill>
                  <a:srgbClr val="FFFFFF"/>
                </a:solidFill>
                <a:cs typeface="Arial"/>
              </a:rPr>
              <a:t>Data reduction and analysis cookbooks</a:t>
            </a:r>
          </a:p>
          <a:p>
            <a:pPr lvl="1">
              <a:lnSpc>
                <a:spcPct val="90000"/>
              </a:lnSpc>
            </a:pPr>
            <a:endParaRPr lang="en-US" sz="2400" i="1" dirty="0" smtClean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sz="2400" i="1" dirty="0" smtClean="0">
              <a:solidFill>
                <a:srgbClr val="FFFFFF"/>
              </a:solidFill>
              <a:cs typeface="Arial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400" i="1" dirty="0">
              <a:solidFill>
                <a:srgbClr val="FFFFFF"/>
              </a:solidFill>
              <a:cs typeface="Arial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400" dirty="0" smtClean="0">
              <a:solidFill>
                <a:srgbClr val="FFFFFF"/>
              </a:solidFill>
              <a:cs typeface="Arial"/>
            </a:endParaRPr>
          </a:p>
          <a:p>
            <a:pPr>
              <a:spcBef>
                <a:spcPts val="76"/>
              </a:spcBef>
            </a:pPr>
            <a:endParaRPr lang="en-US" i="1" dirty="0" smtClean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5601" y="652934"/>
            <a:ext cx="8455024" cy="536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2400" dirty="0" smtClean="0">
              <a:solidFill>
                <a:srgbClr val="8EB4E3"/>
              </a:solidFill>
              <a:latin typeface="Helvetica"/>
              <a:cs typeface="Helvetica"/>
            </a:endParaRPr>
          </a:p>
          <a:p>
            <a:pPr algn="r"/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Helvetica"/>
                <a:cs typeface="Helvetica"/>
              </a:rPr>
              <a:t>In addition to immediate release of data, ERS activities provide focal point  for organization of GO user support, </a:t>
            </a:r>
          </a:p>
          <a:p>
            <a:r>
              <a:rPr lang="en-US" sz="2400" i="1" dirty="0" smtClean="0">
                <a:solidFill>
                  <a:schemeClr val="bg1"/>
                </a:solidFill>
                <a:latin typeface="Helvetica"/>
                <a:cs typeface="Helvetica"/>
              </a:rPr>
              <a:t>and dissemination of information on  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JWST </a:t>
            </a:r>
            <a:r>
              <a:rPr lang="en-US" sz="2400" i="1" dirty="0">
                <a:solidFill>
                  <a:schemeClr val="bg1"/>
                </a:solidFill>
                <a:latin typeface="Arial"/>
                <a:cs typeface="Arial"/>
              </a:rPr>
              <a:t>performance and results.</a:t>
            </a:r>
            <a:r>
              <a:rPr lang="en-US" sz="2400" i="1" dirty="0" smtClean="0">
                <a:solidFill>
                  <a:schemeClr val="bg1"/>
                </a:solidFill>
                <a:latin typeface="Helvetica"/>
                <a:cs typeface="Helvetica"/>
              </a:rPr>
              <a:t>        </a:t>
            </a:r>
          </a:p>
          <a:p>
            <a:endParaRPr lang="en-US" sz="2400" i="1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Helvetica"/>
                <a:cs typeface="Helvetica"/>
              </a:rPr>
              <a:t>Accelerates the dispersion of expertise in observing with JWST</a:t>
            </a:r>
            <a:r>
              <a:rPr lang="en-US" sz="2400" i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Helvetica"/>
                <a:cs typeface="Helvetica"/>
              </a:rPr>
              <a:t>through the community to </a:t>
            </a:r>
            <a:r>
              <a:rPr lang="en-US" sz="2400" i="1" dirty="0" err="1" smtClean="0">
                <a:solidFill>
                  <a:schemeClr val="bg1"/>
                </a:solidFill>
                <a:latin typeface="Helvetica"/>
                <a:cs typeface="Helvetica"/>
              </a:rPr>
              <a:t>maximise</a:t>
            </a:r>
            <a:r>
              <a:rPr lang="en-US" sz="2400" i="1" dirty="0" smtClean="0">
                <a:solidFill>
                  <a:schemeClr val="bg1"/>
                </a:solidFill>
                <a:latin typeface="Helvetica"/>
                <a:cs typeface="Helvetica"/>
              </a:rPr>
              <a:t> the science return within 5-yr required, 10-yr anticipated lifetime.</a:t>
            </a:r>
          </a:p>
          <a:p>
            <a:endParaRPr lang="en-US" sz="2400" i="1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i="1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i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4-19 at 1.24.17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98438" l="9972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54" y="2078890"/>
            <a:ext cx="2150872" cy="135335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498370" y="1030657"/>
            <a:ext cx="0" cy="1121853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V="1">
            <a:off x="5762701" y="2260849"/>
            <a:ext cx="0" cy="1121853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97398" y="1294866"/>
            <a:ext cx="969456" cy="1041694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107149" y="3327670"/>
            <a:ext cx="969456" cy="1041694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creen Shot 2016-04-19 at 1.34.3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6323628" y="2336560"/>
            <a:ext cx="542425" cy="907472"/>
          </a:xfrm>
          <a:prstGeom prst="rect">
            <a:avLst/>
          </a:prstGeom>
        </p:spPr>
      </p:pic>
      <p:pic>
        <p:nvPicPr>
          <p:cNvPr id="25" name="Picture 24" descr="Screen Shot 2016-04-19 at 1.34.3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6149539" y="3947962"/>
            <a:ext cx="542425" cy="907472"/>
          </a:xfrm>
          <a:prstGeom prst="rect">
            <a:avLst/>
          </a:prstGeom>
        </p:spPr>
      </p:pic>
      <p:pic>
        <p:nvPicPr>
          <p:cNvPr id="26" name="Picture 25" descr="Screen Shot 2016-04-19 at 1.34.3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4454973" y="4498550"/>
            <a:ext cx="542425" cy="907472"/>
          </a:xfrm>
          <a:prstGeom prst="rect">
            <a:avLst/>
          </a:prstGeom>
        </p:spPr>
      </p:pic>
      <p:pic>
        <p:nvPicPr>
          <p:cNvPr id="27" name="Picture 26" descr="Screen Shot 2016-04-19 at 1.34.3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5911631" y="576921"/>
            <a:ext cx="542425" cy="907472"/>
          </a:xfrm>
          <a:prstGeom prst="rect">
            <a:avLst/>
          </a:prstGeom>
        </p:spPr>
      </p:pic>
      <p:pic>
        <p:nvPicPr>
          <p:cNvPr id="28" name="Picture 27" descr="Screen Shot 2016-04-19 at 1.34.3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4170325" y="117197"/>
            <a:ext cx="542425" cy="907472"/>
          </a:xfrm>
          <a:prstGeom prst="rect">
            <a:avLst/>
          </a:prstGeom>
        </p:spPr>
      </p:pic>
      <p:pic>
        <p:nvPicPr>
          <p:cNvPr id="29" name="Picture 28" descr="Screen Shot 2016-04-19 at 1.34.3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2421980" y="729321"/>
            <a:ext cx="542425" cy="907472"/>
          </a:xfrm>
          <a:prstGeom prst="rect">
            <a:avLst/>
          </a:prstGeom>
        </p:spPr>
      </p:pic>
      <p:pic>
        <p:nvPicPr>
          <p:cNvPr id="30" name="Picture 29" descr="Screen Shot 2016-04-19 at 1.34.3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2303167" y="2436491"/>
            <a:ext cx="542425" cy="907472"/>
          </a:xfrm>
          <a:prstGeom prst="rect">
            <a:avLst/>
          </a:prstGeom>
        </p:spPr>
      </p:pic>
      <p:pic>
        <p:nvPicPr>
          <p:cNvPr id="31" name="Picture 30" descr="Screen Shot 2016-04-19 at 1.34.3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2519963" y="3985310"/>
            <a:ext cx="542425" cy="90747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5400000">
            <a:off x="2920158" y="3396123"/>
            <a:ext cx="969456" cy="1041694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3254120" y="2329301"/>
            <a:ext cx="0" cy="1121853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2920158" y="1274946"/>
            <a:ext cx="969456" cy="1041694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4498370" y="3520433"/>
            <a:ext cx="0" cy="1121853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3346493" y="23649"/>
            <a:ext cx="542425" cy="907472"/>
          </a:xfrm>
          <a:prstGeom prst="rect">
            <a:avLst/>
          </a:prstGeom>
        </p:spPr>
      </p:pic>
      <p:pic>
        <p:nvPicPr>
          <p:cNvPr id="9" name="Picture 8" descr="Screen Shot 2016-04-19 at 1.24.17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1" b="98438" l="9972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54" y="2078890"/>
            <a:ext cx="2150872" cy="135335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498370" y="1030657"/>
            <a:ext cx="0" cy="1121853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V="1">
            <a:off x="5762701" y="2260849"/>
            <a:ext cx="0" cy="1121853"/>
          </a:xfrm>
          <a:prstGeom prst="straightConnector1">
            <a:avLst/>
          </a:prstGeom>
          <a:ln w="57150" cmpd="sng">
            <a:solidFill>
              <a:srgbClr val="8EB4E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107149" y="3327670"/>
            <a:ext cx="969456" cy="1041694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6149539" y="3947962"/>
            <a:ext cx="542425" cy="907472"/>
          </a:xfrm>
          <a:prstGeom prst="rect">
            <a:avLst/>
          </a:prstGeom>
        </p:spPr>
      </p:pic>
      <p:pic>
        <p:nvPicPr>
          <p:cNvPr id="26" name="Picture 25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4454973" y="4498550"/>
            <a:ext cx="542425" cy="907472"/>
          </a:xfrm>
          <a:prstGeom prst="rect">
            <a:avLst/>
          </a:prstGeom>
        </p:spPr>
      </p:pic>
      <p:pic>
        <p:nvPicPr>
          <p:cNvPr id="27" name="Picture 26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5911631" y="576921"/>
            <a:ext cx="542425" cy="907472"/>
          </a:xfrm>
          <a:prstGeom prst="rect">
            <a:avLst/>
          </a:prstGeom>
        </p:spPr>
      </p:pic>
      <p:pic>
        <p:nvPicPr>
          <p:cNvPr id="28" name="Picture 27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4282381" y="117197"/>
            <a:ext cx="542425" cy="907472"/>
          </a:xfrm>
          <a:prstGeom prst="rect">
            <a:avLst/>
          </a:prstGeom>
        </p:spPr>
      </p:pic>
      <p:pic>
        <p:nvPicPr>
          <p:cNvPr id="30" name="Picture 29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2303167" y="2436491"/>
            <a:ext cx="542425" cy="90747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5400000">
            <a:off x="2920158" y="3396123"/>
            <a:ext cx="969456" cy="1041694"/>
          </a:xfrm>
          <a:prstGeom prst="straightConnector1">
            <a:avLst/>
          </a:prstGeom>
          <a:ln w="57150" cmpd="sng">
            <a:solidFill>
              <a:srgbClr val="8EB4E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3254120" y="2329301"/>
            <a:ext cx="0" cy="1121853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2920158" y="1274946"/>
            <a:ext cx="969456" cy="1041694"/>
          </a:xfrm>
          <a:prstGeom prst="straightConnector1">
            <a:avLst/>
          </a:prstGeom>
          <a:ln w="57150" cmpd="sng">
            <a:solidFill>
              <a:srgbClr val="8EB4E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4498370" y="3520433"/>
            <a:ext cx="0" cy="1121853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60010" y="4174373"/>
            <a:ext cx="789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8EB4E3"/>
                </a:solidFill>
                <a:latin typeface="Calibri"/>
              </a:rPr>
              <a:t>e</a:t>
            </a:r>
            <a:r>
              <a:rPr lang="en-US" sz="2000" i="1" dirty="0" err="1" smtClean="0">
                <a:solidFill>
                  <a:srgbClr val="8EB4E3"/>
                </a:solidFill>
                <a:latin typeface="Calibri"/>
              </a:rPr>
              <a:t>rs</a:t>
            </a:r>
            <a:endParaRPr lang="en-US" sz="2000" i="1" dirty="0" smtClean="0">
              <a:solidFill>
                <a:srgbClr val="8EB4E3"/>
              </a:solidFill>
              <a:latin typeface="Calibri"/>
            </a:endParaRPr>
          </a:p>
          <a:p>
            <a:pPr algn="ctr"/>
            <a:r>
              <a:rPr lang="en-US" sz="2000" i="1" dirty="0" smtClean="0">
                <a:solidFill>
                  <a:srgbClr val="8EB4E3"/>
                </a:solidFill>
                <a:latin typeface="Calibri"/>
              </a:rPr>
              <a:t>team</a:t>
            </a:r>
            <a:endParaRPr lang="en-US" sz="2000" i="1" dirty="0">
              <a:solidFill>
                <a:srgbClr val="8EB4E3"/>
              </a:solidFill>
              <a:latin typeface="Calibri"/>
            </a:endParaRPr>
          </a:p>
        </p:txBody>
      </p:sp>
      <p:pic>
        <p:nvPicPr>
          <p:cNvPr id="41" name="Picture 40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1335160" y="3421526"/>
            <a:ext cx="542425" cy="907472"/>
          </a:xfrm>
          <a:prstGeom prst="rect">
            <a:avLst/>
          </a:prstGeom>
        </p:spPr>
      </p:pic>
      <p:pic>
        <p:nvPicPr>
          <p:cNvPr id="42" name="Picture 41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2960049" y="5036694"/>
            <a:ext cx="542425" cy="907472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2668823" y="4900664"/>
            <a:ext cx="438490" cy="560312"/>
          </a:xfrm>
          <a:prstGeom prst="straightConnector1">
            <a:avLst/>
          </a:prstGeom>
          <a:ln w="57150" cmpd="sng">
            <a:solidFill>
              <a:srgbClr val="8EB4E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748729" y="3809745"/>
            <a:ext cx="438490" cy="560312"/>
          </a:xfrm>
          <a:prstGeom prst="straightConnector1">
            <a:avLst/>
          </a:prstGeom>
          <a:ln w="57150" cmpd="sng">
            <a:solidFill>
              <a:srgbClr val="8EB4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1035130" y="4936966"/>
            <a:ext cx="542425" cy="907472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>
            <a:off x="1485515" y="4855433"/>
            <a:ext cx="563704" cy="458433"/>
          </a:xfrm>
          <a:prstGeom prst="straightConnector1">
            <a:avLst/>
          </a:prstGeom>
          <a:ln w="57150" cmpd="sng">
            <a:solidFill>
              <a:srgbClr val="8EB4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372123" y="2616028"/>
            <a:ext cx="789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8EB4E3"/>
                </a:solidFill>
                <a:latin typeface="Calibri"/>
              </a:rPr>
              <a:t>e</a:t>
            </a:r>
            <a:r>
              <a:rPr lang="en-US" sz="2000" i="1" dirty="0" err="1" smtClean="0">
                <a:solidFill>
                  <a:srgbClr val="8EB4E3"/>
                </a:solidFill>
                <a:latin typeface="Calibri"/>
              </a:rPr>
              <a:t>rs</a:t>
            </a:r>
            <a:endParaRPr lang="en-US" sz="2000" i="1" dirty="0" smtClean="0">
              <a:solidFill>
                <a:srgbClr val="8EB4E3"/>
              </a:solidFill>
              <a:latin typeface="Calibri"/>
            </a:endParaRPr>
          </a:p>
          <a:p>
            <a:pPr algn="ctr"/>
            <a:r>
              <a:rPr lang="en-US" sz="2000" i="1" dirty="0" smtClean="0">
                <a:solidFill>
                  <a:srgbClr val="8EB4E3"/>
                </a:solidFill>
                <a:latin typeface="Calibri"/>
              </a:rPr>
              <a:t>team</a:t>
            </a:r>
            <a:endParaRPr lang="en-US" sz="2000" i="1" dirty="0">
              <a:solidFill>
                <a:srgbClr val="8EB4E3"/>
              </a:solidFill>
              <a:latin typeface="Calibri"/>
            </a:endParaRPr>
          </a:p>
        </p:txBody>
      </p:sp>
      <p:pic>
        <p:nvPicPr>
          <p:cNvPr id="53" name="Picture 52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7423821" y="3460050"/>
            <a:ext cx="542425" cy="907472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 flipH="1" flipV="1">
            <a:off x="6983433" y="3313736"/>
            <a:ext cx="532428" cy="551930"/>
          </a:xfrm>
          <a:prstGeom prst="straightConnector1">
            <a:avLst/>
          </a:prstGeom>
          <a:ln w="57150" cmpd="sng">
            <a:solidFill>
              <a:srgbClr val="8EB4E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1148348" y="931121"/>
            <a:ext cx="542425" cy="907472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flipH="1">
            <a:off x="6692935" y="2065649"/>
            <a:ext cx="532428" cy="551930"/>
          </a:xfrm>
          <a:prstGeom prst="straightConnector1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7241876" y="1429088"/>
            <a:ext cx="542425" cy="90747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207274" y="886937"/>
            <a:ext cx="789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8EB4E3"/>
                </a:solidFill>
                <a:latin typeface="Calibri"/>
              </a:rPr>
              <a:t>e</a:t>
            </a:r>
            <a:r>
              <a:rPr lang="en-US" sz="2000" i="1" dirty="0" err="1" smtClean="0">
                <a:solidFill>
                  <a:srgbClr val="8EB4E3"/>
                </a:solidFill>
                <a:latin typeface="Calibri"/>
              </a:rPr>
              <a:t>rs</a:t>
            </a:r>
            <a:endParaRPr lang="en-US" sz="2000" i="1" dirty="0" smtClean="0">
              <a:solidFill>
                <a:srgbClr val="8EB4E3"/>
              </a:solidFill>
              <a:latin typeface="Calibri"/>
            </a:endParaRPr>
          </a:p>
          <a:p>
            <a:pPr algn="ctr"/>
            <a:r>
              <a:rPr lang="en-US" sz="2000" i="1" dirty="0" smtClean="0">
                <a:solidFill>
                  <a:srgbClr val="8EB4E3"/>
                </a:solidFill>
                <a:latin typeface="Calibri"/>
              </a:rPr>
              <a:t>team</a:t>
            </a:r>
            <a:endParaRPr lang="en-US" sz="2000" i="1" dirty="0">
              <a:solidFill>
                <a:srgbClr val="8EB4E3"/>
              </a:solidFill>
              <a:latin typeface="Calibri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546280" y="1274427"/>
            <a:ext cx="696872" cy="15655"/>
          </a:xfrm>
          <a:prstGeom prst="straightConnector1">
            <a:avLst/>
          </a:prstGeom>
          <a:ln w="57150" cmpd="sng">
            <a:solidFill>
              <a:srgbClr val="8EB4E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7658217" y="2348590"/>
            <a:ext cx="542425" cy="90747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997398" y="1294866"/>
            <a:ext cx="969456" cy="1041694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7037112" y="2790296"/>
            <a:ext cx="696872" cy="15655"/>
          </a:xfrm>
          <a:prstGeom prst="straightConnector1">
            <a:avLst/>
          </a:prstGeom>
          <a:ln w="57150" cmpd="sng">
            <a:solidFill>
              <a:srgbClr val="8EB4E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2884039" y="567025"/>
            <a:ext cx="519011" cy="463632"/>
          </a:xfrm>
          <a:prstGeom prst="straightConnector1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creen Shot 2016-04-19 at 1.3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1477516" y="2060485"/>
            <a:ext cx="542425" cy="907472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 flipH="1">
            <a:off x="1877585" y="1712591"/>
            <a:ext cx="453486" cy="723900"/>
          </a:xfrm>
          <a:prstGeom prst="straightConnector1">
            <a:avLst/>
          </a:prstGeom>
          <a:ln w="57150" cmpd="sng">
            <a:solidFill>
              <a:srgbClr val="8EB4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55"/>
          <p:cNvSpPr/>
          <p:nvPr/>
        </p:nvSpPr>
        <p:spPr>
          <a:xfrm>
            <a:off x="574043" y="263355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object 7"/>
          <p:cNvSpPr txBox="1"/>
          <p:nvPr/>
        </p:nvSpPr>
        <p:spPr>
          <a:xfrm>
            <a:off x="5377274" y="2626679"/>
            <a:ext cx="1219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object 6"/>
          <p:cNvSpPr txBox="1"/>
          <p:nvPr/>
        </p:nvSpPr>
        <p:spPr>
          <a:xfrm>
            <a:off x="6596474" y="2626679"/>
            <a:ext cx="122237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object 4"/>
          <p:cNvSpPr txBox="1"/>
          <p:nvPr/>
        </p:nvSpPr>
        <p:spPr>
          <a:xfrm>
            <a:off x="4602574" y="2541811"/>
            <a:ext cx="12295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object 2"/>
          <p:cNvSpPr txBox="1"/>
          <p:nvPr/>
        </p:nvSpPr>
        <p:spPr>
          <a:xfrm>
            <a:off x="7056849" y="2541811"/>
            <a:ext cx="10096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58384" y="2565440"/>
            <a:ext cx="606166" cy="1131584"/>
          </a:xfrm>
          <a:prstGeom prst="star4">
            <a:avLst>
              <a:gd name="adj" fmla="val 15817"/>
            </a:avLst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112897" y="74874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bject 28"/>
          <p:cNvSpPr txBox="1"/>
          <p:nvPr/>
        </p:nvSpPr>
        <p:spPr>
          <a:xfrm>
            <a:off x="4194318" y="617087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GO </a:t>
            </a:r>
            <a:r>
              <a:rPr lang="en-US" sz="2000" dirty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C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y1</a:t>
            </a: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rops due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Mar02</a:t>
            </a:r>
          </a:p>
        </p:txBody>
      </p:sp>
      <p:sp>
        <p:nvSpPr>
          <p:cNvPr id="103" name="object 25"/>
          <p:cNvSpPr txBox="1"/>
          <p:nvPr/>
        </p:nvSpPr>
        <p:spPr>
          <a:xfrm>
            <a:off x="1897817" y="2781683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91" name="object 28"/>
          <p:cNvSpPr txBox="1"/>
          <p:nvPr/>
        </p:nvSpPr>
        <p:spPr>
          <a:xfrm>
            <a:off x="2853312" y="81666"/>
            <a:ext cx="1254025" cy="82226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GO Cy 1 CP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Nov30</a:t>
            </a:r>
          </a:p>
        </p:txBody>
      </p:sp>
      <p:sp>
        <p:nvSpPr>
          <p:cNvPr id="107" name="object 25"/>
          <p:cNvSpPr txBox="1"/>
          <p:nvPr/>
        </p:nvSpPr>
        <p:spPr>
          <a:xfrm>
            <a:off x="5114566" y="2800847"/>
            <a:ext cx="552853" cy="184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181048" y="1663140"/>
            <a:ext cx="0" cy="9144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bject 28"/>
          <p:cNvSpPr txBox="1"/>
          <p:nvPr/>
        </p:nvSpPr>
        <p:spPr>
          <a:xfrm>
            <a:off x="5266473" y="1674211"/>
            <a:ext cx="1733370" cy="76843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GO Cy1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TAC</a:t>
            </a:r>
            <a:r>
              <a:rPr lang="en-US" sz="2000" dirty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May</a:t>
            </a:r>
          </a:p>
        </p:txBody>
      </p:sp>
      <p:sp>
        <p:nvSpPr>
          <p:cNvPr id="64" name="object 28"/>
          <p:cNvSpPr txBox="1"/>
          <p:nvPr/>
        </p:nvSpPr>
        <p:spPr>
          <a:xfrm>
            <a:off x="5765836" y="3676162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l</a:t>
            </a:r>
            <a:r>
              <a:rPr sz="2000" spc="4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a</a:t>
            </a:r>
            <a:r>
              <a:rPr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unch</a:t>
            </a:r>
            <a:endParaRPr lang="en-US" sz="2000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2018Oc</a:t>
            </a:r>
            <a:r>
              <a:rPr lang="en-US" sz="2000" spc="4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</a:t>
            </a:r>
            <a:endParaRPr sz="200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86" name="object 55"/>
          <p:cNvSpPr/>
          <p:nvPr/>
        </p:nvSpPr>
        <p:spPr>
          <a:xfrm>
            <a:off x="3790792" y="263355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451488" y="74874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174243" y="1663140"/>
            <a:ext cx="0" cy="914400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bject 28"/>
          <p:cNvSpPr txBox="1"/>
          <p:nvPr/>
        </p:nvSpPr>
        <p:spPr>
          <a:xfrm>
            <a:off x="1914863" y="732805"/>
            <a:ext cx="2461809" cy="94734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GTO Cy1 </a:t>
            </a:r>
          </a:p>
          <a:p>
            <a:pPr>
              <a:spcBef>
                <a:spcPts val="76"/>
              </a:spcBef>
            </a:pPr>
            <a:r>
              <a:rPr lang="en-US" sz="2000" dirty="0" err="1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o</a:t>
            </a:r>
            <a:r>
              <a:rPr lang="en-US" sz="2000" dirty="0" err="1" smtClean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bs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 release </a:t>
            </a: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b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ea typeface="ＭＳ Ｐゴシック" charset="0"/>
                <a:cs typeface="Calibri"/>
              </a:rPr>
              <a:t>y Jun15</a:t>
            </a:r>
            <a:endParaRPr lang="en-US" dirty="0" smtClean="0">
              <a:solidFill>
                <a:srgbClr val="1F497D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5" name="object 25"/>
          <p:cNvSpPr txBox="1"/>
          <p:nvPr/>
        </p:nvSpPr>
        <p:spPr>
          <a:xfrm>
            <a:off x="7814401" y="2803837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374603" y="819964"/>
            <a:ext cx="0" cy="1645920"/>
          </a:xfrm>
          <a:prstGeom prst="line">
            <a:avLst/>
          </a:prstGeom>
          <a:ln w="38100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42221" y="819964"/>
            <a:ext cx="0" cy="1828800"/>
          </a:xfrm>
          <a:prstGeom prst="line">
            <a:avLst/>
          </a:prstGeom>
          <a:ln w="38100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bject 28"/>
          <p:cNvSpPr txBox="1"/>
          <p:nvPr/>
        </p:nvSpPr>
        <p:spPr>
          <a:xfrm>
            <a:off x="6403033" y="995389"/>
            <a:ext cx="2377440" cy="3867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commissioning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(6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mo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spc="4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6751372" y="635469"/>
            <a:ext cx="0" cy="594360"/>
          </a:xfrm>
          <a:prstGeom prst="line">
            <a:avLst/>
          </a:prstGeom>
          <a:ln w="38100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8366088" y="1060264"/>
            <a:ext cx="0" cy="4572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bject 28"/>
          <p:cNvSpPr txBox="1"/>
          <p:nvPr/>
        </p:nvSpPr>
        <p:spPr>
          <a:xfrm>
            <a:off x="8115575" y="1348590"/>
            <a:ext cx="2770143" cy="59523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cycle 1</a:t>
            </a:r>
          </a:p>
          <a:p>
            <a:pPr>
              <a:spcBef>
                <a:spcPts val="76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Obs</a:t>
            </a:r>
            <a:endParaRPr lang="en-US" sz="2000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egin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Apr 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8366088" y="895485"/>
            <a:ext cx="0" cy="457200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bject 55"/>
          <p:cNvSpPr/>
          <p:nvPr/>
        </p:nvSpPr>
        <p:spPr>
          <a:xfrm>
            <a:off x="6995654" y="2633556"/>
            <a:ext cx="13716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891713" y="2790764"/>
            <a:ext cx="0" cy="9144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8"/>
          <p:cNvSpPr txBox="1"/>
          <p:nvPr/>
        </p:nvSpPr>
        <p:spPr>
          <a:xfrm>
            <a:off x="1994058" y="3664190"/>
            <a:ext cx="1138290" cy="105270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DD-ERS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props due Aug18</a:t>
            </a:r>
            <a:endParaRPr lang="en-US" dirty="0" smtClean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49602" y="2790764"/>
            <a:ext cx="0" cy="9144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bject 28"/>
          <p:cNvSpPr txBox="1"/>
          <p:nvPr/>
        </p:nvSpPr>
        <p:spPr>
          <a:xfrm>
            <a:off x="3325386" y="3051810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DD-ERS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TAC Oct</a:t>
            </a:r>
            <a:endParaRPr lang="en-US" dirty="0" smtClean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052272" y="2790764"/>
            <a:ext cx="0" cy="27432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bject 28"/>
          <p:cNvSpPr txBox="1"/>
          <p:nvPr/>
        </p:nvSpPr>
        <p:spPr>
          <a:xfrm>
            <a:off x="428230" y="5523184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DD-ERS Notices </a:t>
            </a:r>
          </a:p>
          <a:p>
            <a:pPr>
              <a:spcBef>
                <a:spcPts val="76"/>
              </a:spcBef>
            </a:pPr>
            <a:r>
              <a:rPr lang="en-US" sz="2000" dirty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o</a:t>
            </a: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f Intent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due Mar03</a:t>
            </a:r>
            <a:endParaRPr lang="en-US" dirty="0" smtClean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811295" y="2790764"/>
            <a:ext cx="0" cy="18288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bject 28"/>
          <p:cNvSpPr txBox="1"/>
          <p:nvPr/>
        </p:nvSpPr>
        <p:spPr>
          <a:xfrm>
            <a:off x="962525" y="4647565"/>
            <a:ext cx="1720435" cy="9559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DD-ERS final </a:t>
            </a: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CP release </a:t>
            </a:r>
            <a:endParaRPr lang="en-US" sz="2000" dirty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May19</a:t>
            </a:r>
            <a:endParaRPr lang="en-US" dirty="0" smtClean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8361708" y="734285"/>
            <a:ext cx="0" cy="4572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4043" y="2790764"/>
            <a:ext cx="0" cy="9144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bject 28"/>
          <p:cNvSpPr txBox="1"/>
          <p:nvPr/>
        </p:nvSpPr>
        <p:spPr>
          <a:xfrm>
            <a:off x="81268" y="3749147"/>
            <a:ext cx="1107406" cy="13139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DD-ERS initial CP release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C70995"/>
                </a:solidFill>
                <a:latin typeface="Calibri"/>
                <a:ea typeface="ＭＳ Ｐゴシック" charset="0"/>
                <a:cs typeface="Calibri"/>
              </a:rPr>
              <a:t>Jan06</a:t>
            </a:r>
            <a:endParaRPr lang="en-US" dirty="0" smtClean="0">
              <a:solidFill>
                <a:srgbClr val="C70995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50" name="Picture 49" descr="Screen Shot 2016-08-22 at 6.31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36" y="4320063"/>
            <a:ext cx="3798664" cy="1999297"/>
          </a:xfrm>
          <a:prstGeom prst="rect">
            <a:avLst/>
          </a:prstGeom>
        </p:spPr>
      </p:pic>
      <p:sp>
        <p:nvSpPr>
          <p:cNvPr id="52" name="object 28"/>
          <p:cNvSpPr txBox="1"/>
          <p:nvPr/>
        </p:nvSpPr>
        <p:spPr>
          <a:xfrm>
            <a:off x="5266473" y="5958904"/>
            <a:ext cx="3514000" cy="6736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srgbClr val="4F81BD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000" b="1" dirty="0" smtClean="0">
                <a:solidFill>
                  <a:srgbClr val="4F81BD"/>
                </a:solidFill>
                <a:latin typeface="American Typewriter Condensed"/>
                <a:ea typeface="ＭＳ Ｐゴシック" charset="0"/>
                <a:cs typeface="American Typewriter Condensed"/>
              </a:rPr>
              <a:t>October 2016 Special Issue</a:t>
            </a:r>
          </a:p>
          <a:p>
            <a:pPr algn="ctr">
              <a:spcBef>
                <a:spcPts val="76"/>
              </a:spcBef>
            </a:pPr>
            <a:r>
              <a:rPr lang="en-US" sz="2000" b="1" dirty="0" smtClean="0">
                <a:solidFill>
                  <a:srgbClr val="4F81BD"/>
                </a:solidFill>
                <a:latin typeface="American Typewriter Condensed"/>
                <a:ea typeface="ＭＳ Ｐゴシック" charset="0"/>
                <a:cs typeface="American Typewriter Condensed"/>
              </a:rPr>
              <a:t>JWST Proposal Planning</a:t>
            </a:r>
          </a:p>
          <a:p>
            <a:pPr algn="ctr">
              <a:spcBef>
                <a:spcPts val="76"/>
              </a:spcBef>
            </a:pPr>
            <a:endParaRPr lang="en-US" sz="2000" b="1" dirty="0" smtClean="0">
              <a:solidFill>
                <a:srgbClr val="000000"/>
              </a:solidFill>
              <a:latin typeface="American Typewriter Condensed"/>
              <a:ea typeface="ＭＳ Ｐゴシック" charset="0"/>
              <a:cs typeface="American Typewriter Condense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9434" y="4889101"/>
            <a:ext cx="3193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M</a:t>
            </a:r>
            <a:r>
              <a:rPr lang="en-US" sz="24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ore info</a:t>
            </a:r>
          </a:p>
          <a:p>
            <a:pPr algn="r"/>
            <a:r>
              <a:rPr lang="en-US" sz="24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on timeline</a:t>
            </a:r>
          </a:p>
          <a:p>
            <a:pPr algn="r"/>
            <a:r>
              <a:rPr lang="en-US" sz="24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and DD-ERS </a:t>
            </a:r>
          </a:p>
          <a:p>
            <a:pPr algn="r"/>
            <a:r>
              <a:rPr lang="en-US" sz="2400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coming soon: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550378" y="1205940"/>
            <a:ext cx="0" cy="1371600"/>
          </a:xfrm>
          <a:prstGeom prst="line">
            <a:avLst/>
          </a:prstGeom>
          <a:ln w="38100" cmpd="sng">
            <a:solidFill>
              <a:srgbClr val="1F497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4043" y="748740"/>
            <a:ext cx="0" cy="1828800"/>
          </a:xfrm>
          <a:prstGeom prst="line">
            <a:avLst/>
          </a:prstGeom>
          <a:ln w="38100" cmpd="sng">
            <a:solidFill>
              <a:srgbClr val="1F497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bject 28"/>
          <p:cNvSpPr txBox="1"/>
          <p:nvPr/>
        </p:nvSpPr>
        <p:spPr>
          <a:xfrm>
            <a:off x="123478" y="1053508"/>
            <a:ext cx="1313721" cy="104682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GTO </a:t>
            </a:r>
            <a:r>
              <a:rPr lang="en-US" sz="20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endParaRPr lang="en-US" sz="20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algn="r">
              <a:spcBef>
                <a:spcPts val="76"/>
              </a:spcBef>
            </a:pPr>
            <a:r>
              <a:rPr lang="en-US" sz="2000" dirty="0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rops due  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Apr01</a:t>
            </a:r>
            <a:endParaRPr lang="en-US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57" name="object 28"/>
          <p:cNvSpPr txBox="1"/>
          <p:nvPr/>
        </p:nvSpPr>
        <p:spPr>
          <a:xfrm>
            <a:off x="170038" y="112166"/>
            <a:ext cx="1744825" cy="8832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GTO CP release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  <a:cs typeface="Calibri"/>
              </a:rPr>
              <a:t>Jan06</a:t>
            </a:r>
          </a:p>
        </p:txBody>
      </p:sp>
      <p:sp>
        <p:nvSpPr>
          <p:cNvPr id="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28249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ESAC September 26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9931" y="1426545"/>
            <a:ext cx="8552985" cy="521318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e continue to refine the science planning timeline for JWST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GTO Cycle 1 Call issued on Jan 6 2017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GTO Cycle 1 observations published by June 15 2017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GO Cycle 1 Call issued on November 30 2017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GO Cycle 1 proposal deadline on March 2 2018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We have defined a framework for the DD Early Release Science program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500 hours of DD time available for 12-15 science programs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 goal is preparing </a:t>
            </a:r>
            <a:r>
              <a:rPr lang="en-US" sz="2000" dirty="0">
                <a:solidFill>
                  <a:schemeClr val="bg1"/>
                </a:solidFill>
              </a:rPr>
              <a:t>the community to </a:t>
            </a:r>
            <a:r>
              <a:rPr lang="en-US" sz="2000" dirty="0" err="1">
                <a:solidFill>
                  <a:schemeClr val="bg1"/>
                </a:solidFill>
              </a:rPr>
              <a:t>maximise</a:t>
            </a:r>
            <a:r>
              <a:rPr lang="en-US" sz="2000" dirty="0">
                <a:solidFill>
                  <a:schemeClr val="bg1"/>
                </a:solidFill>
              </a:rPr>
              <a:t> JWST’s scientific productivity in Cycle </a:t>
            </a:r>
            <a:r>
              <a:rPr lang="en-US" sz="2000" dirty="0" smtClean="0">
                <a:solidFill>
                  <a:schemeClr val="bg1"/>
                </a:solidFill>
              </a:rPr>
              <a:t>2 and beyond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DD-ERS draft call issued with call for Notices of Intent on Jan 6 2017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DD-ERS proposal deadline on August 18 2017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chemeClr val="bg1"/>
                </a:solidFill>
              </a:rPr>
              <a:t>The HST proposal timeline has been restructured to support and complement the JWST Cycle 1 timeline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1" y="77821"/>
            <a:ext cx="2072640" cy="1554480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55933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/>
          <p:cNvCxnSpPr/>
          <p:nvPr/>
        </p:nvCxnSpPr>
        <p:spPr>
          <a:xfrm>
            <a:off x="3274244" y="2102180"/>
            <a:ext cx="0" cy="9144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bject 55"/>
          <p:cNvSpPr/>
          <p:nvPr/>
        </p:nvSpPr>
        <p:spPr>
          <a:xfrm>
            <a:off x="1326523" y="307259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"/>
          <p:cNvSpPr txBox="1"/>
          <p:nvPr/>
        </p:nvSpPr>
        <p:spPr>
          <a:xfrm>
            <a:off x="5024474" y="3065719"/>
            <a:ext cx="1219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6"/>
          <p:cNvSpPr txBox="1"/>
          <p:nvPr/>
        </p:nvSpPr>
        <p:spPr>
          <a:xfrm>
            <a:off x="6243674" y="3065719"/>
            <a:ext cx="122237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4"/>
          <p:cNvSpPr txBox="1"/>
          <p:nvPr/>
        </p:nvSpPr>
        <p:spPr>
          <a:xfrm>
            <a:off x="4249774" y="2980851"/>
            <a:ext cx="12295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2"/>
          <p:cNvSpPr txBox="1"/>
          <p:nvPr/>
        </p:nvSpPr>
        <p:spPr>
          <a:xfrm>
            <a:off x="6704049" y="2980851"/>
            <a:ext cx="10096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15061" y="3074379"/>
            <a:ext cx="606166" cy="1637348"/>
          </a:xfrm>
          <a:prstGeom prst="star4">
            <a:avLst>
              <a:gd name="adj" fmla="val 1581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5096481" y="118778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bject 28"/>
          <p:cNvSpPr txBox="1"/>
          <p:nvPr/>
        </p:nvSpPr>
        <p:spPr>
          <a:xfrm>
            <a:off x="5308526" y="1056127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GO 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y1</a:t>
            </a:r>
          </a:p>
          <a:p>
            <a:pPr>
              <a:spcBef>
                <a:spcPts val="76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d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eadline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2018Mar02</a:t>
            </a:r>
          </a:p>
        </p:txBody>
      </p:sp>
      <p:sp>
        <p:nvSpPr>
          <p:cNvPr id="103" name="object 25"/>
          <p:cNvSpPr txBox="1"/>
          <p:nvPr/>
        </p:nvSpPr>
        <p:spPr>
          <a:xfrm>
            <a:off x="2951737" y="3220723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28"/>
          <p:cNvSpPr txBox="1"/>
          <p:nvPr/>
        </p:nvSpPr>
        <p:spPr>
          <a:xfrm>
            <a:off x="4053719" y="573647"/>
            <a:ext cx="1068048" cy="82226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GO CP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2017Nov30</a:t>
            </a:r>
          </a:p>
        </p:txBody>
      </p:sp>
      <p:sp>
        <p:nvSpPr>
          <p:cNvPr id="107" name="object 25"/>
          <p:cNvSpPr txBox="1"/>
          <p:nvPr/>
        </p:nvSpPr>
        <p:spPr>
          <a:xfrm>
            <a:off x="5434982" y="3239887"/>
            <a:ext cx="552853" cy="184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28"/>
          <p:cNvSpPr txBox="1"/>
          <p:nvPr/>
        </p:nvSpPr>
        <p:spPr>
          <a:xfrm>
            <a:off x="468145" y="4360984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FFC000"/>
                </a:solidFill>
                <a:latin typeface="Calibri"/>
                <a:cs typeface="Calibri"/>
              </a:rPr>
              <a:t>GTO </a:t>
            </a:r>
            <a:r>
              <a:rPr lang="en-US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lang="en-US" dirty="0" smtClean="0">
              <a:solidFill>
                <a:srgbClr val="FFC000"/>
              </a:solidFill>
              <a:latin typeface="Calibri"/>
              <a:cs typeface="Calibri"/>
            </a:endParaRPr>
          </a:p>
          <a:p>
            <a:pPr algn="r">
              <a:spcBef>
                <a:spcPts val="76"/>
              </a:spcBef>
            </a:pPr>
            <a:r>
              <a:rPr lang="en-US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dirty="0" smtClean="0">
                <a:solidFill>
                  <a:srgbClr val="FFC000"/>
                </a:solidFill>
                <a:latin typeface="Calibri"/>
                <a:cs typeface="Calibri"/>
              </a:rPr>
              <a:t>rops due  </a:t>
            </a:r>
          </a:p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FFC000"/>
                </a:solidFill>
                <a:latin typeface="Calibri"/>
                <a:cs typeface="Calibri"/>
              </a:rPr>
              <a:t>2017Apr01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5943576" y="2102180"/>
            <a:ext cx="0" cy="9144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bject 28"/>
          <p:cNvSpPr txBox="1"/>
          <p:nvPr/>
        </p:nvSpPr>
        <p:spPr>
          <a:xfrm>
            <a:off x="6008616" y="2102180"/>
            <a:ext cx="1733370" cy="76843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GO TAC</a:t>
            </a:r>
          </a:p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2018May</a:t>
            </a:r>
          </a:p>
        </p:txBody>
      </p:sp>
      <p:sp>
        <p:nvSpPr>
          <p:cNvPr id="64" name="object 28"/>
          <p:cNvSpPr txBox="1"/>
          <p:nvPr/>
        </p:nvSpPr>
        <p:spPr>
          <a:xfrm>
            <a:off x="5588191" y="3713656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 spc="4" dirty="0" smtClean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dirty="0" smtClean="0">
                <a:solidFill>
                  <a:schemeClr val="bg1"/>
                </a:solidFill>
                <a:latin typeface="Calibri"/>
                <a:cs typeface="Calibri"/>
              </a:rPr>
              <a:t>unch</a:t>
            </a:r>
            <a:endParaRPr lang="en-US" sz="2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2018Oc</a:t>
            </a:r>
            <a:r>
              <a:rPr lang="en-US" sz="2000" spc="4" dirty="0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6" name="object 55"/>
          <p:cNvSpPr/>
          <p:nvPr/>
        </p:nvSpPr>
        <p:spPr>
          <a:xfrm>
            <a:off x="4533224" y="3072596"/>
            <a:ext cx="32004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232555" y="3446584"/>
            <a:ext cx="0" cy="182880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214016" y="1187780"/>
            <a:ext cx="0" cy="18288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625283" y="3444526"/>
            <a:ext cx="0" cy="182880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bject 28"/>
          <p:cNvSpPr txBox="1"/>
          <p:nvPr/>
        </p:nvSpPr>
        <p:spPr>
          <a:xfrm>
            <a:off x="1955835" y="5371677"/>
            <a:ext cx="1527116" cy="94734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FFC000"/>
                </a:solidFill>
                <a:latin typeface="Calibri"/>
                <a:cs typeface="Calibri"/>
              </a:rPr>
              <a:t>GTO Cy1</a:t>
            </a:r>
          </a:p>
          <a:p>
            <a:pPr algn="ctr">
              <a:spcBef>
                <a:spcPts val="76"/>
              </a:spcBef>
            </a:pPr>
            <a:r>
              <a:rPr lang="en-US" sz="200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lang="en-US" sz="2000" dirty="0" smtClean="0">
                <a:solidFill>
                  <a:srgbClr val="FFC000"/>
                </a:solidFill>
                <a:latin typeface="Calibri"/>
                <a:cs typeface="Calibri"/>
              </a:rPr>
              <a:t>bservations</a:t>
            </a:r>
          </a:p>
          <a:p>
            <a:pPr algn="ctr">
              <a:spcBef>
                <a:spcPts val="76"/>
              </a:spcBef>
            </a:pPr>
            <a:r>
              <a:rPr lang="en-US" sz="2000" smtClean="0">
                <a:solidFill>
                  <a:srgbClr val="FFC000"/>
                </a:solidFill>
                <a:latin typeface="Calibri"/>
                <a:cs typeface="Calibri"/>
              </a:rPr>
              <a:t>published</a:t>
            </a:r>
            <a:endParaRPr lang="en-US" sz="2000" dirty="0" smtClean="0">
              <a:solidFill>
                <a:srgbClr val="FFC000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rgbClr val="FFC000"/>
                </a:solidFill>
                <a:latin typeface="Calibri"/>
                <a:cs typeface="Calibri"/>
              </a:rPr>
              <a:t>2017Jun15</a:t>
            </a:r>
            <a:endParaRPr lang="en-US" dirty="0" smtClean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08" name="object 28"/>
          <p:cNvSpPr txBox="1"/>
          <p:nvPr/>
        </p:nvSpPr>
        <p:spPr>
          <a:xfrm>
            <a:off x="1695549" y="1776084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DD-ERS </a:t>
            </a:r>
          </a:p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deadline </a:t>
            </a:r>
          </a:p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2017Aug18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3780859" y="1187780"/>
            <a:ext cx="0" cy="18288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bject 28"/>
          <p:cNvSpPr txBox="1"/>
          <p:nvPr/>
        </p:nvSpPr>
        <p:spPr>
          <a:xfrm>
            <a:off x="2101632" y="623159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DD-ERS TAC 2017Oct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388378" y="2440795"/>
            <a:ext cx="0" cy="54864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object 28"/>
          <p:cNvSpPr txBox="1"/>
          <p:nvPr/>
        </p:nvSpPr>
        <p:spPr>
          <a:xfrm>
            <a:off x="950614" y="553504"/>
            <a:ext cx="1518923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DD-ERS </a:t>
            </a:r>
            <a:r>
              <a:rPr lang="en-US" dirty="0" err="1" smtClean="0">
                <a:solidFill>
                  <a:srgbClr val="C70995"/>
                </a:solidFill>
                <a:latin typeface="Calibri"/>
                <a:cs typeface="Calibri"/>
              </a:rPr>
              <a:t>NoI</a:t>
            </a:r>
            <a:r>
              <a:rPr lang="en-US" dirty="0" smtClean="0">
                <a:solidFill>
                  <a:srgbClr val="C70995"/>
                </a:solidFill>
                <a:latin typeface="Calibri"/>
                <a:cs typeface="Calibri"/>
              </a:rPr>
              <a:t> due 2017Mar03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57183" y="613435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2016Sept </a:t>
            </a:r>
          </a:p>
        </p:txBody>
      </p:sp>
      <p:sp>
        <p:nvSpPr>
          <p:cNvPr id="35" name="object 25"/>
          <p:cNvSpPr txBox="1"/>
          <p:nvPr/>
        </p:nvSpPr>
        <p:spPr>
          <a:xfrm>
            <a:off x="7833377" y="3242877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5234" y="5560853"/>
            <a:ext cx="4046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JWST Science Timeline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017767" y="1259004"/>
            <a:ext cx="0" cy="1645920"/>
          </a:xfrm>
          <a:prstGeom prst="line">
            <a:avLst/>
          </a:prstGeom>
          <a:ln w="38100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533453" y="1259004"/>
            <a:ext cx="0" cy="2743200"/>
          </a:xfrm>
          <a:prstGeom prst="line">
            <a:avLst/>
          </a:prstGeom>
          <a:ln w="38100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bject 28"/>
          <p:cNvSpPr txBox="1"/>
          <p:nvPr/>
        </p:nvSpPr>
        <p:spPr>
          <a:xfrm>
            <a:off x="7046197" y="1444477"/>
            <a:ext cx="2377440" cy="3867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commissioning </a:t>
            </a: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(6 </a:t>
            </a:r>
            <a:r>
              <a:rPr lang="en-US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mo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endParaRPr lang="en-US" sz="2000" spc="4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077260" y="1371689"/>
            <a:ext cx="1328853" cy="0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8821546" y="3694504"/>
            <a:ext cx="0" cy="45720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bject 28"/>
          <p:cNvSpPr txBox="1"/>
          <p:nvPr/>
        </p:nvSpPr>
        <p:spPr>
          <a:xfrm>
            <a:off x="8082163" y="4203917"/>
            <a:ext cx="1061838" cy="59523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Cycle 1 obs. begin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2019Apr 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8791402" y="3529725"/>
            <a:ext cx="0" cy="45720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8801450" y="3353423"/>
            <a:ext cx="0" cy="4572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bject 55"/>
          <p:cNvSpPr/>
          <p:nvPr/>
        </p:nvSpPr>
        <p:spPr>
          <a:xfrm>
            <a:off x="7738086" y="3072596"/>
            <a:ext cx="13716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79127" y="37452"/>
            <a:ext cx="6251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DD-ERS &amp; Cycle 1 GTO/GO schedules</a:t>
            </a:r>
          </a:p>
        </p:txBody>
      </p:sp>
      <p:sp>
        <p:nvSpPr>
          <p:cNvPr id="49" name="object 55"/>
          <p:cNvSpPr/>
          <p:nvPr/>
        </p:nvSpPr>
        <p:spPr>
          <a:xfrm>
            <a:off x="-55125" y="3072596"/>
            <a:ext cx="1371600" cy="94488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5"/>
          <p:cNvSpPr txBox="1"/>
          <p:nvPr/>
        </p:nvSpPr>
        <p:spPr>
          <a:xfrm>
            <a:off x="131431" y="3242877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2016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758382" y="1187650"/>
            <a:ext cx="0" cy="182880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bject 28"/>
          <p:cNvSpPr txBox="1"/>
          <p:nvPr/>
        </p:nvSpPr>
        <p:spPr>
          <a:xfrm>
            <a:off x="1238017" y="1257258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ERS Call 2017Apr01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182078" y="1902738"/>
            <a:ext cx="0" cy="1097280"/>
          </a:xfrm>
          <a:prstGeom prst="line">
            <a:avLst/>
          </a:prstGeom>
          <a:ln w="38100" cmpd="sng">
            <a:solidFill>
              <a:srgbClr val="C70995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bject 28"/>
          <p:cNvSpPr txBox="1"/>
          <p:nvPr/>
        </p:nvSpPr>
        <p:spPr>
          <a:xfrm>
            <a:off x="1" y="1371689"/>
            <a:ext cx="1557196" cy="12267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Call for DD-ERS Notices of Intent ERS draft call </a:t>
            </a:r>
          </a:p>
          <a:p>
            <a:pPr algn="r">
              <a:spcBef>
                <a:spcPts val="76"/>
              </a:spcBef>
            </a:pPr>
            <a:r>
              <a:rPr lang="en-US" sz="1700" dirty="0" smtClean="0">
                <a:solidFill>
                  <a:srgbClr val="C70995"/>
                </a:solidFill>
                <a:latin typeface="Calibri"/>
                <a:cs typeface="Calibri"/>
              </a:rPr>
              <a:t>2017Jan06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416284" y="3436030"/>
            <a:ext cx="0" cy="73152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bject 28"/>
          <p:cNvSpPr txBox="1"/>
          <p:nvPr/>
        </p:nvSpPr>
        <p:spPr>
          <a:xfrm>
            <a:off x="-287736" y="3763083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FFC000"/>
                </a:solidFill>
                <a:latin typeface="Calibri"/>
                <a:cs typeface="Calibri"/>
              </a:rPr>
              <a:t>GTO </a:t>
            </a:r>
            <a:r>
              <a:rPr lang="en-US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alibri"/>
                <a:cs typeface="Calibri"/>
              </a:rPr>
              <a:t>Call  </a:t>
            </a:r>
          </a:p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FFC000"/>
                </a:solidFill>
                <a:latin typeface="Calibri"/>
                <a:cs typeface="Calibri"/>
              </a:rPr>
              <a:t>2017Jan06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661097" y="3454363"/>
            <a:ext cx="0" cy="73152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bject 28"/>
          <p:cNvSpPr txBox="1"/>
          <p:nvPr/>
        </p:nvSpPr>
        <p:spPr>
          <a:xfrm>
            <a:off x="2505742" y="4275735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FFC000"/>
                </a:solidFill>
                <a:latin typeface="Calibri"/>
                <a:cs typeface="Calibri"/>
              </a:rPr>
              <a:t>GTO </a:t>
            </a:r>
            <a:r>
              <a:rPr lang="en-US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alibri"/>
                <a:cs typeface="Calibri"/>
              </a:rPr>
              <a:t>APT</a:t>
            </a:r>
          </a:p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FFC000"/>
                </a:solidFill>
                <a:latin typeface="Calibri"/>
                <a:cs typeface="Calibri"/>
              </a:rPr>
              <a:t>submissions  </a:t>
            </a:r>
          </a:p>
          <a:p>
            <a:pPr algn="r">
              <a:spcBef>
                <a:spcPts val="76"/>
              </a:spcBef>
            </a:pPr>
            <a:r>
              <a:rPr lang="en-US" dirty="0" smtClean="0">
                <a:solidFill>
                  <a:srgbClr val="FFC000"/>
                </a:solidFill>
                <a:latin typeface="Calibri"/>
                <a:cs typeface="Calibri"/>
              </a:rPr>
              <a:t>2017Sept01</a:t>
            </a: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077116" y="1868163"/>
            <a:ext cx="4915881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800" i="1" dirty="0" smtClean="0">
                <a:latin typeface="Calibri"/>
                <a:ea typeface="+mn-ea"/>
              </a:rPr>
              <a:t>Represents the </a:t>
            </a:r>
            <a:r>
              <a:rPr lang="en-US" i="1" dirty="0" smtClean="0">
                <a:latin typeface="Calibri"/>
              </a:rPr>
              <a:t>Scientific </a:t>
            </a:r>
            <a:r>
              <a:rPr lang="en-US" sz="1800" i="1" dirty="0" smtClean="0">
                <a:latin typeface="Calibri"/>
                <a:ea typeface="+mn-ea"/>
              </a:rPr>
              <a:t>Community</a:t>
            </a:r>
            <a:endParaRPr lang="en-US" sz="1800" i="1" dirty="0">
              <a:latin typeface="Calibri"/>
              <a:ea typeface="+mn-e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060338" y="1359016"/>
            <a:ext cx="4932659" cy="4293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JSTAC: </a:t>
            </a:r>
            <a:r>
              <a:rPr lang="en-US" i="1" dirty="0" smtClean="0">
                <a:solidFill>
                  <a:srgbClr val="FFFFFF"/>
                </a:solidFill>
                <a:latin typeface="Calibri"/>
              </a:rPr>
              <a:t>advisory to </a:t>
            </a:r>
            <a:r>
              <a:rPr lang="en-US" i="1" dirty="0" err="1" smtClean="0">
                <a:solidFill>
                  <a:srgbClr val="FFFFFF"/>
                </a:solidFill>
                <a:latin typeface="Calibri"/>
              </a:rPr>
              <a:t>STScI</a:t>
            </a:r>
            <a:r>
              <a:rPr lang="en-US" i="1" dirty="0" smtClean="0">
                <a:solidFill>
                  <a:srgbClr val="FFFFFF"/>
                </a:solidFill>
                <a:latin typeface="Calibri"/>
              </a:rPr>
              <a:t> Director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74271" y="5763216"/>
            <a:ext cx="5079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bg1"/>
                </a:solidFill>
                <a:cs typeface="Calibri"/>
              </a:rPr>
              <a:t>http</a:t>
            </a:r>
            <a:r>
              <a:rPr lang="en-US" sz="2000" i="1" dirty="0">
                <a:solidFill>
                  <a:schemeClr val="bg1"/>
                </a:solidFill>
                <a:cs typeface="Calibri"/>
              </a:rPr>
              <a:t>://</a:t>
            </a:r>
            <a:r>
              <a:rPr lang="en-US" sz="2000" i="1" dirty="0" err="1">
                <a:solidFill>
                  <a:schemeClr val="bg1"/>
                </a:solidFill>
                <a:cs typeface="Calibri"/>
              </a:rPr>
              <a:t>www.stsci.edu</a:t>
            </a:r>
            <a:r>
              <a:rPr lang="en-US" sz="2000" i="1" dirty="0">
                <a:solidFill>
                  <a:schemeClr val="bg1"/>
                </a:solidFill>
                <a:cs typeface="Calibri"/>
              </a:rPr>
              <a:t>/</a:t>
            </a:r>
            <a:r>
              <a:rPr lang="en-US" sz="2000" i="1" dirty="0" err="1">
                <a:solidFill>
                  <a:schemeClr val="bg1"/>
                </a:solidFill>
                <a:cs typeface="Calibri"/>
              </a:rPr>
              <a:t>jwst</a:t>
            </a:r>
            <a:r>
              <a:rPr lang="en-US" sz="2000" i="1" dirty="0">
                <a:solidFill>
                  <a:schemeClr val="bg1"/>
                </a:solidFill>
                <a:cs typeface="Calibri"/>
              </a:rPr>
              <a:t>/advisory-committee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733" y="942781"/>
            <a:ext cx="4385734" cy="294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Roberto Abraham (Toronto)  </a:t>
            </a:r>
          </a:p>
          <a:p>
            <a:pPr>
              <a:spcBef>
                <a:spcPts val="76"/>
              </a:spcBef>
            </a:pP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Neta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Bahcall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(Princeton)</a:t>
            </a:r>
          </a:p>
          <a:p>
            <a:pPr>
              <a:spcBef>
                <a:spcPts val="76"/>
              </a:spcBef>
            </a:pPr>
            <a:r>
              <a:rPr lang="en-US" sz="2000" i="1" dirty="0" err="1" smtClean="0">
                <a:solidFill>
                  <a:srgbClr val="FFC000"/>
                </a:solidFill>
                <a:cs typeface="Calibri"/>
              </a:rPr>
              <a:t>Tommaso</a:t>
            </a:r>
            <a:r>
              <a:rPr lang="en-US" sz="2000" i="1" dirty="0" smtClean="0">
                <a:solidFill>
                  <a:srgbClr val="FFC000"/>
                </a:solidFill>
                <a:cs typeface="Calibri"/>
              </a:rPr>
              <a:t> </a:t>
            </a:r>
            <a:r>
              <a:rPr lang="en-US" sz="2000" i="1" dirty="0" err="1" smtClean="0">
                <a:solidFill>
                  <a:srgbClr val="FFC000"/>
                </a:solidFill>
                <a:cs typeface="Calibri"/>
              </a:rPr>
              <a:t>Treu</a:t>
            </a:r>
            <a:r>
              <a:rPr lang="en-US" sz="2000" i="1" dirty="0" smtClean="0">
                <a:solidFill>
                  <a:srgbClr val="FFC000"/>
                </a:solidFill>
                <a:cs typeface="Calibri"/>
              </a:rPr>
              <a:t> (UCLA)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Roger </a:t>
            </a: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Brissenden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(Chandra/SAO)</a:t>
            </a:r>
          </a:p>
          <a:p>
            <a:pPr>
              <a:spcBef>
                <a:spcPts val="76"/>
              </a:spcBef>
            </a:pP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Hashima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Hasan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(NASA, ex-officio)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Tim Heckman (Johns Hopkins)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rgbClr val="FFFF00"/>
                </a:solidFill>
                <a:cs typeface="Calibri"/>
              </a:rPr>
              <a:t>Garth Illingworth (Santa Cruz, Chair)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rgbClr val="92D050"/>
                </a:solidFill>
                <a:cs typeface="Calibri"/>
              </a:rPr>
              <a:t>Malcolm </a:t>
            </a:r>
            <a:r>
              <a:rPr lang="en-US" sz="2000" i="1" dirty="0" err="1" smtClean="0">
                <a:solidFill>
                  <a:srgbClr val="92D050"/>
                </a:solidFill>
                <a:cs typeface="Calibri"/>
              </a:rPr>
              <a:t>Longair</a:t>
            </a:r>
            <a:r>
              <a:rPr lang="en-US" sz="2000" i="1" dirty="0" smtClean="0">
                <a:solidFill>
                  <a:srgbClr val="92D050"/>
                </a:solidFill>
                <a:cs typeface="Calibri"/>
              </a:rPr>
              <a:t> (Cavendish)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John Mather (NASA, ex-officio) </a:t>
            </a:r>
            <a:endParaRPr lang="en-US" sz="2000" i="1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733" y="3840055"/>
            <a:ext cx="4572000" cy="2940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76"/>
              </a:spcBef>
            </a:pPr>
            <a:r>
              <a:rPr lang="en-US" sz="2000" i="1" dirty="0">
                <a:solidFill>
                  <a:srgbClr val="92D050"/>
                </a:solidFill>
                <a:cs typeface="Calibri"/>
              </a:rPr>
              <a:t>Mark McCaughrean (ESA, </a:t>
            </a:r>
            <a:r>
              <a:rPr lang="en-US" sz="2000" i="1" dirty="0" smtClean="0">
                <a:solidFill>
                  <a:srgbClr val="92D050"/>
                </a:solidFill>
                <a:cs typeface="Calibri"/>
              </a:rPr>
              <a:t>ex-officio)</a:t>
            </a:r>
            <a:endParaRPr lang="en-US" sz="2000" i="1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Chris McKee (Berkeley)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rgbClr val="FFC000"/>
                </a:solidFill>
                <a:cs typeface="Calibri"/>
              </a:rPr>
              <a:t>Kelsey Johnson (U. Virginia)</a:t>
            </a:r>
            <a:endParaRPr lang="en-US" sz="2000" i="1" dirty="0">
              <a:solidFill>
                <a:srgbClr val="FFC000"/>
              </a:solidFill>
              <a:cs typeface="Calibri"/>
            </a:endParaRPr>
          </a:p>
          <a:p>
            <a:pPr>
              <a:spcBef>
                <a:spcPts val="76"/>
              </a:spcBef>
            </a:pP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Alain </a:t>
            </a:r>
            <a:r>
              <a:rPr lang="en-US" sz="2000" i="1" dirty="0" err="1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Ouellet</a:t>
            </a: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(CSA, ex-officio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rgbClr val="FFC000"/>
                </a:solidFill>
                <a:cs typeface="Calibri"/>
              </a:rPr>
              <a:t>Heather </a:t>
            </a:r>
            <a:r>
              <a:rPr lang="en-US" sz="2000" i="1" dirty="0">
                <a:solidFill>
                  <a:srgbClr val="FFC000"/>
                </a:solidFill>
                <a:cs typeface="Calibri"/>
              </a:rPr>
              <a:t>K</a:t>
            </a:r>
            <a:r>
              <a:rPr lang="en-US" sz="2000" i="1" dirty="0" smtClean="0">
                <a:solidFill>
                  <a:srgbClr val="FFC000"/>
                </a:solidFill>
                <a:cs typeface="Calibri"/>
              </a:rPr>
              <a:t>nutson (Caltech)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rgbClr val="FFC000"/>
                </a:solidFill>
                <a:cs typeface="Calibri"/>
              </a:rPr>
              <a:t>Natalie </a:t>
            </a:r>
            <a:r>
              <a:rPr lang="en-US" sz="2000" i="1" dirty="0" err="1" smtClean="0">
                <a:solidFill>
                  <a:srgbClr val="FFC000"/>
                </a:solidFill>
                <a:cs typeface="Calibri"/>
              </a:rPr>
              <a:t>Batalha</a:t>
            </a:r>
            <a:r>
              <a:rPr lang="en-US" sz="2000" i="1" dirty="0" smtClean="0">
                <a:solidFill>
                  <a:srgbClr val="FFC000"/>
                </a:solidFill>
                <a:cs typeface="Calibri"/>
              </a:rPr>
              <a:t> (Ames)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Eric Smith (NASA, ex-officio)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Lisa </a:t>
            </a:r>
            <a:r>
              <a:rPr lang="en-US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Storrie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-Lombardi (Spitzer/Caltech)</a:t>
            </a:r>
          </a:p>
          <a:p>
            <a:pPr>
              <a:spcBef>
                <a:spcPts val="76"/>
              </a:spcBef>
            </a:pPr>
            <a:r>
              <a:rPr lang="en-US" sz="2000" i="1" dirty="0" smtClean="0">
                <a:solidFill>
                  <a:srgbClr val="92D050"/>
                </a:solidFill>
                <a:cs typeface="Calibri"/>
              </a:rPr>
              <a:t>Monica </a:t>
            </a:r>
            <a:r>
              <a:rPr lang="en-US" sz="2000" i="1" dirty="0" err="1" smtClean="0">
                <a:solidFill>
                  <a:srgbClr val="92D050"/>
                </a:solidFill>
                <a:cs typeface="Calibri"/>
              </a:rPr>
              <a:t>Tosi</a:t>
            </a:r>
            <a:r>
              <a:rPr lang="en-US" sz="2000" i="1" dirty="0" smtClean="0">
                <a:solidFill>
                  <a:srgbClr val="92D050"/>
                </a:solidFill>
                <a:cs typeface="Calibri"/>
              </a:rPr>
              <a:t> (Bologna)</a:t>
            </a:r>
            <a:endParaRPr lang="en-US" sz="2000" i="1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09530"/>
            <a:ext cx="8229600" cy="6797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JWST Advisory Committee (2016)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2454201"/>
            <a:ext cx="4145280" cy="3108960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Backup slides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AAS 7 January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8"/>
          <p:cNvSpPr txBox="1"/>
          <p:nvPr/>
        </p:nvSpPr>
        <p:spPr>
          <a:xfrm>
            <a:off x="364916" y="859527"/>
            <a:ext cx="8355751" cy="551866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ommissioning [6 </a:t>
            </a:r>
            <a:r>
              <a:rPr lang="en-US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mo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: 2018 Oct-2019 Apr] </a:t>
            </a:r>
          </a:p>
          <a:p>
            <a:pPr>
              <a:spcBef>
                <a:spcPts val="76"/>
              </a:spcBef>
            </a:pPr>
            <a:r>
              <a:rPr lang="en-US" sz="24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	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- full schedule of deployment &amp; check-out activities</a:t>
            </a:r>
          </a:p>
          <a:p>
            <a:pPr>
              <a:spcBef>
                <a:spcPts val="76"/>
              </a:spcBef>
            </a:pPr>
            <a:r>
              <a:rPr lang="en-US" sz="24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	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- limited set of science calibration </a:t>
            </a:r>
            <a:r>
              <a:rPr lang="en-US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obs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possible</a:t>
            </a:r>
          </a:p>
          <a:p>
            <a:pPr>
              <a:spcBef>
                <a:spcPts val="76"/>
              </a:spcBef>
            </a:pPr>
            <a:r>
              <a:rPr lang="en-US" sz="24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	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- science </a:t>
            </a:r>
            <a:r>
              <a:rPr lang="en-US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obs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highly unlikely</a:t>
            </a:r>
          </a:p>
          <a:p>
            <a:pPr>
              <a:spcBef>
                <a:spcPts val="76"/>
              </a:spcBef>
            </a:pPr>
            <a:endParaRPr lang="en-US" sz="2400" i="1" dirty="0" smtClean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2695" y="117836"/>
            <a:ext cx="41804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Classes of Observations</a:t>
            </a:r>
          </a:p>
        </p:txBody>
      </p:sp>
      <p:pic>
        <p:nvPicPr>
          <p:cNvPr id="2" name="Picture 1" descr="JWSTDeploymentSequence_v0212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6" y="2416368"/>
            <a:ext cx="5739365" cy="43045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405834" y="4743024"/>
            <a:ext cx="2438079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</a:rPr>
              <a:t>At L2 </a:t>
            </a:r>
            <a:r>
              <a:rPr lang="en-US" i="1" dirty="0">
                <a:solidFill>
                  <a:schemeClr val="bg1"/>
                </a:solidFill>
              </a:rPr>
              <a:t>a</a:t>
            </a:r>
            <a:r>
              <a:rPr lang="en-US" i="1" dirty="0" smtClean="0">
                <a:solidFill>
                  <a:schemeClr val="bg1"/>
                </a:solidFill>
              </a:rPr>
              <a:t>fter ~1mo, turn on/check-out</a:t>
            </a:r>
          </a:p>
          <a:p>
            <a:pPr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</a:rPr>
              <a:t>- FGS/NIRISS</a:t>
            </a:r>
          </a:p>
          <a:p>
            <a:pPr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</a:rPr>
              <a:t>- </a:t>
            </a:r>
            <a:r>
              <a:rPr lang="en-US" i="1" dirty="0" err="1" smtClean="0">
                <a:solidFill>
                  <a:schemeClr val="bg1"/>
                </a:solidFill>
              </a:rPr>
              <a:t>NIRCam</a:t>
            </a:r>
            <a:endParaRPr lang="en-US" i="1" dirty="0" smtClean="0">
              <a:solidFill>
                <a:schemeClr val="bg1"/>
              </a:solidFill>
            </a:endParaRPr>
          </a:p>
          <a:p>
            <a:pPr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</a:rPr>
              <a:t>- </a:t>
            </a:r>
            <a:r>
              <a:rPr lang="en-US" i="1" dirty="0" err="1" smtClean="0">
                <a:solidFill>
                  <a:schemeClr val="bg1"/>
                </a:solidFill>
              </a:rPr>
              <a:t>NIRSpec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76"/>
              </a:spcBef>
            </a:pPr>
            <a:r>
              <a:rPr lang="en-US" i="1" dirty="0" smtClean="0">
                <a:solidFill>
                  <a:schemeClr val="bg1"/>
                </a:solidFill>
              </a:rPr>
              <a:t>- MIRI</a:t>
            </a:r>
          </a:p>
          <a:p>
            <a:pPr>
              <a:spcBef>
                <a:spcPts val="76"/>
              </a:spcBef>
            </a:pPr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i="1" dirty="0" smtClean="0">
                <a:solidFill>
                  <a:schemeClr val="bg1"/>
                </a:solidFill>
              </a:rPr>
              <a:t>hase mirrors, etc.</a:t>
            </a:r>
          </a:p>
        </p:txBody>
      </p:sp>
    </p:spTree>
    <p:extLst>
      <p:ext uri="{BB962C8B-B14F-4D97-AF65-F5344CB8AC3E}">
        <p14:creationId xmlns:p14="http://schemas.microsoft.com/office/powerpoint/2010/main" val="53711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Implementation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388"/>
            <a:ext cx="8374566" cy="482535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JWST (&amp; HST) policies are implemented by the Science Policies Group @ </a:t>
            </a:r>
            <a:r>
              <a:rPr lang="en-US" dirty="0" err="1" smtClean="0">
                <a:solidFill>
                  <a:schemeClr val="bg1"/>
                </a:solidFill>
              </a:rPr>
              <a:t>STScI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Claus Leitherer, SPG Lead, HST TAC oversight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Brett Blacker, Technical support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Andy Fruchter, HST TAC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Janice Lee, DD-ERS, HST TAC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Jennifer Lotz, JWST documentation, HST TAC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Amaya Moro-Martín, JWST single-stream, HST TAC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Lou Strolger,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alls for proposals, HST TAC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38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Science timeline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Schedule developments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HST &amp; JWST in 2018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Structuring the TAC process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JWST Director’s Discretionary Early Release Science Program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Objectives and priorities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Proposal structure and format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07" y="194554"/>
            <a:ext cx="2072640" cy="1554480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736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JWST Science Planning Timeline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17" y="3247390"/>
            <a:ext cx="4145280" cy="310896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JWST science planning timeline outlined at several previous meetings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Review &amp; highlight some updates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See poster #8 for full details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JWST observing programs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Guest </a:t>
            </a:r>
            <a:r>
              <a:rPr lang="en-US" dirty="0">
                <a:solidFill>
                  <a:schemeClr val="bg1"/>
                </a:solidFill>
              </a:rPr>
              <a:t>Observer (GO programs)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Open access for the community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~80% of time in Cycles 1 through 5</a:t>
            </a:r>
          </a:p>
          <a:p>
            <a:r>
              <a:rPr lang="en-US" dirty="0">
                <a:solidFill>
                  <a:schemeClr val="bg1"/>
                </a:solidFill>
              </a:rPr>
              <a:t>Guaranteed Time Observer (GTO) programs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4020 hours allocated over first 30 months (i.e. Cycles 1 through 3)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NASA policy constraints on time/cycle</a:t>
            </a:r>
          </a:p>
          <a:p>
            <a:r>
              <a:rPr lang="en-US" dirty="0">
                <a:solidFill>
                  <a:schemeClr val="bg1"/>
                </a:solidFill>
              </a:rPr>
              <a:t>Director’s Discretionary Time (DD) programs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Up to 10%/cycle i.e. ≤877 hours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Rapid response observations &amp; targeted science </a:t>
            </a:r>
            <a:r>
              <a:rPr lang="en-US" dirty="0" smtClean="0">
                <a:solidFill>
                  <a:schemeClr val="bg1"/>
                </a:solidFill>
              </a:rPr>
              <a:t>programs, such as Early Release Science program</a:t>
            </a:r>
            <a:endParaRPr lang="en-US" dirty="0">
              <a:solidFill>
                <a:schemeClr val="bg1"/>
              </a:solidFill>
            </a:endParaRPr>
          </a:p>
          <a:p>
            <a:pPr marL="5715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8"/>
          <p:cNvSpPr/>
          <p:nvPr/>
        </p:nvSpPr>
        <p:spPr>
          <a:xfrm>
            <a:off x="7304532" y="343220"/>
            <a:ext cx="576072" cy="752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51"/>
          <p:cNvSpPr/>
          <p:nvPr/>
        </p:nvSpPr>
        <p:spPr>
          <a:xfrm>
            <a:off x="366712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/>
          </a:p>
        </p:txBody>
      </p:sp>
      <p:sp>
        <p:nvSpPr>
          <p:cNvPr id="21" name="object 52"/>
          <p:cNvSpPr/>
          <p:nvPr/>
        </p:nvSpPr>
        <p:spPr>
          <a:xfrm>
            <a:off x="366712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object 53"/>
          <p:cNvSpPr/>
          <p:nvPr/>
        </p:nvSpPr>
        <p:spPr>
          <a:xfrm>
            <a:off x="1598071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/>
          </a:p>
        </p:txBody>
      </p:sp>
      <p:sp>
        <p:nvSpPr>
          <p:cNvPr id="23" name="object 54"/>
          <p:cNvSpPr/>
          <p:nvPr/>
        </p:nvSpPr>
        <p:spPr>
          <a:xfrm>
            <a:off x="1576451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55"/>
          <p:cNvSpPr/>
          <p:nvPr/>
        </p:nvSpPr>
        <p:spPr>
          <a:xfrm>
            <a:off x="2779776" y="306737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56"/>
          <p:cNvSpPr/>
          <p:nvPr/>
        </p:nvSpPr>
        <p:spPr>
          <a:xfrm>
            <a:off x="2779776" y="306737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57"/>
          <p:cNvSpPr/>
          <p:nvPr/>
        </p:nvSpPr>
        <p:spPr>
          <a:xfrm>
            <a:off x="3998976" y="306737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58"/>
          <p:cNvSpPr/>
          <p:nvPr/>
        </p:nvSpPr>
        <p:spPr>
          <a:xfrm>
            <a:off x="3998976" y="306737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59"/>
          <p:cNvSpPr/>
          <p:nvPr/>
        </p:nvSpPr>
        <p:spPr>
          <a:xfrm>
            <a:off x="5213350" y="3069021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60"/>
          <p:cNvSpPr/>
          <p:nvPr/>
        </p:nvSpPr>
        <p:spPr>
          <a:xfrm>
            <a:off x="5213350" y="3069021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 w="952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61"/>
          <p:cNvSpPr/>
          <p:nvPr/>
        </p:nvSpPr>
        <p:spPr>
          <a:xfrm>
            <a:off x="6432550" y="3069021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62"/>
          <p:cNvSpPr/>
          <p:nvPr/>
        </p:nvSpPr>
        <p:spPr>
          <a:xfrm>
            <a:off x="6432550" y="3069021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70"/>
          <p:cNvSpPr/>
          <p:nvPr/>
        </p:nvSpPr>
        <p:spPr>
          <a:xfrm>
            <a:off x="7654925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71"/>
          <p:cNvSpPr/>
          <p:nvPr/>
        </p:nvSpPr>
        <p:spPr>
          <a:xfrm>
            <a:off x="7654925" y="3065719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76200"/>
                </a:moveTo>
                <a:lnTo>
                  <a:pt x="1219200" y="76200"/>
                </a:lnTo>
                <a:lnTo>
                  <a:pt x="1219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12"/>
          <p:cNvSpPr txBox="1"/>
          <p:nvPr/>
        </p:nvSpPr>
        <p:spPr>
          <a:xfrm>
            <a:off x="366712" y="3065719"/>
            <a:ext cx="1212088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68" name="object 11"/>
          <p:cNvSpPr txBox="1"/>
          <p:nvPr/>
        </p:nvSpPr>
        <p:spPr>
          <a:xfrm>
            <a:off x="1578800" y="3065719"/>
            <a:ext cx="1211294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69" name="object 10"/>
          <p:cNvSpPr txBox="1"/>
          <p:nvPr/>
        </p:nvSpPr>
        <p:spPr>
          <a:xfrm>
            <a:off x="2790094" y="3065719"/>
            <a:ext cx="1208881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0" name="object 9"/>
          <p:cNvSpPr txBox="1"/>
          <p:nvPr/>
        </p:nvSpPr>
        <p:spPr>
          <a:xfrm>
            <a:off x="3998976" y="3065719"/>
            <a:ext cx="1219168" cy="76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1" name="object 8"/>
          <p:cNvSpPr txBox="1"/>
          <p:nvPr/>
        </p:nvSpPr>
        <p:spPr>
          <a:xfrm>
            <a:off x="5218144" y="3065719"/>
            <a:ext cx="121440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2" name="object 7"/>
          <p:cNvSpPr txBox="1"/>
          <p:nvPr/>
        </p:nvSpPr>
        <p:spPr>
          <a:xfrm>
            <a:off x="6432550" y="3065719"/>
            <a:ext cx="12192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3" name="object 6"/>
          <p:cNvSpPr txBox="1"/>
          <p:nvPr/>
        </p:nvSpPr>
        <p:spPr>
          <a:xfrm>
            <a:off x="7651750" y="3065719"/>
            <a:ext cx="122237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5" name="object 4"/>
          <p:cNvSpPr txBox="1"/>
          <p:nvPr/>
        </p:nvSpPr>
        <p:spPr>
          <a:xfrm>
            <a:off x="5657850" y="2980851"/>
            <a:ext cx="12295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2"/>
          <p:cNvSpPr txBox="1"/>
          <p:nvPr/>
        </p:nvSpPr>
        <p:spPr>
          <a:xfrm>
            <a:off x="8112125" y="2980851"/>
            <a:ext cx="1009650" cy="37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25"/>
          <p:cNvSpPr txBox="1"/>
          <p:nvPr/>
        </p:nvSpPr>
        <p:spPr>
          <a:xfrm>
            <a:off x="696330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19737" y="3228538"/>
            <a:ext cx="606166" cy="1131584"/>
          </a:xfrm>
          <a:prstGeom prst="star4">
            <a:avLst>
              <a:gd name="adj" fmla="val 1581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" name="object 25"/>
          <p:cNvSpPr txBox="1"/>
          <p:nvPr/>
        </p:nvSpPr>
        <p:spPr>
          <a:xfrm>
            <a:off x="5546524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3" name="object 25"/>
          <p:cNvSpPr txBox="1"/>
          <p:nvPr/>
        </p:nvSpPr>
        <p:spPr>
          <a:xfrm>
            <a:off x="3112950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4" name="object 25"/>
          <p:cNvSpPr txBox="1"/>
          <p:nvPr/>
        </p:nvSpPr>
        <p:spPr>
          <a:xfrm>
            <a:off x="1908021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5" name="object 25"/>
          <p:cNvSpPr txBox="1"/>
          <p:nvPr/>
        </p:nvSpPr>
        <p:spPr>
          <a:xfrm>
            <a:off x="6765724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6" name="object 25"/>
          <p:cNvSpPr txBox="1"/>
          <p:nvPr/>
        </p:nvSpPr>
        <p:spPr>
          <a:xfrm>
            <a:off x="7988099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7" name="object 25"/>
          <p:cNvSpPr txBox="1"/>
          <p:nvPr/>
        </p:nvSpPr>
        <p:spPr>
          <a:xfrm>
            <a:off x="4332134" y="3210275"/>
            <a:ext cx="55285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5"/>
              </a:lnSpc>
              <a:spcBef>
                <a:spcPts val="76"/>
              </a:spcBef>
            </a:pPr>
            <a:r>
              <a:rPr lang="en-US" i="1" dirty="0" smtClean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</a:p>
          <a:p>
            <a:pPr marL="12700" algn="ctr">
              <a:lnSpc>
                <a:spcPts val="1535"/>
              </a:lnSpc>
              <a:spcBef>
                <a:spcPts val="76"/>
              </a:spcBef>
            </a:pPr>
            <a:endParaRPr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95820" y="117836"/>
            <a:ext cx="55342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JWST Science Planning Timeline</a:t>
            </a:r>
          </a:p>
          <a:p>
            <a:pPr algn="ctr"/>
            <a:r>
              <a:rPr lang="en-US" sz="2000" i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(Sept 2016)</a:t>
            </a:r>
          </a:p>
        </p:txBody>
      </p:sp>
      <p:sp>
        <p:nvSpPr>
          <p:cNvPr id="42" name="object 28"/>
          <p:cNvSpPr txBox="1"/>
          <p:nvPr/>
        </p:nvSpPr>
        <p:spPr>
          <a:xfrm>
            <a:off x="5657850" y="902685"/>
            <a:ext cx="1934859" cy="38678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commissioning (through 4/19)</a:t>
            </a:r>
            <a:endParaRPr lang="en-US" sz="2000" spc="4" dirty="0" smtClean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3" name="object 28"/>
          <p:cNvSpPr txBox="1"/>
          <p:nvPr/>
        </p:nvSpPr>
        <p:spPr>
          <a:xfrm>
            <a:off x="1330859" y="3883774"/>
            <a:ext cx="1289459" cy="73255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GTO Call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2017Jan06</a:t>
            </a:r>
            <a:endParaRPr lang="en-US" dirty="0" smtClean="0">
              <a:solidFill>
                <a:srgbClr val="FCD5B5"/>
              </a:solidFill>
              <a:latin typeface="Calibri"/>
              <a:cs typeface="Calibri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832740" y="3379607"/>
            <a:ext cx="0" cy="1097280"/>
          </a:xfrm>
          <a:prstGeom prst="line">
            <a:avLst/>
          </a:prstGeom>
          <a:ln w="38100" cmpd="sng">
            <a:solidFill>
              <a:srgbClr val="FCD5B5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158471" y="3379607"/>
            <a:ext cx="0" cy="2286000"/>
          </a:xfrm>
          <a:prstGeom prst="line">
            <a:avLst/>
          </a:prstGeom>
          <a:ln w="38100" cmpd="sng">
            <a:solidFill>
              <a:schemeClr val="accent6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bject 28"/>
          <p:cNvSpPr txBox="1"/>
          <p:nvPr/>
        </p:nvSpPr>
        <p:spPr>
          <a:xfrm>
            <a:off x="1528671" y="4753848"/>
            <a:ext cx="1547977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GTO Prop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deadline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2017Apr01</a:t>
            </a:r>
            <a:endParaRPr lang="en-US" dirty="0" smtClean="0">
              <a:solidFill>
                <a:srgbClr val="FCD5B5"/>
              </a:solidFill>
              <a:latin typeface="Calibri"/>
              <a:cs typeface="Calibri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338776" y="3379607"/>
            <a:ext cx="0" cy="3200400"/>
          </a:xfrm>
          <a:prstGeom prst="line">
            <a:avLst/>
          </a:prstGeom>
          <a:ln w="38100" cmpd="sng">
            <a:solidFill>
              <a:schemeClr val="accent6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bject 28"/>
          <p:cNvSpPr txBox="1"/>
          <p:nvPr/>
        </p:nvSpPr>
        <p:spPr>
          <a:xfrm>
            <a:off x="1908987" y="1041186"/>
            <a:ext cx="1733370" cy="10132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GO CP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2017Nov30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762746" y="1164918"/>
            <a:ext cx="0" cy="1828800"/>
          </a:xfrm>
          <a:prstGeom prst="line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5294412" y="1014745"/>
            <a:ext cx="0" cy="594360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bject 28"/>
          <p:cNvSpPr txBox="1"/>
          <p:nvPr/>
        </p:nvSpPr>
        <p:spPr>
          <a:xfrm>
            <a:off x="5567800" y="3718733"/>
            <a:ext cx="3170758" cy="260980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GTO programs have priority on specific observations of specific targets. A full list for Cycle 1 will be made available to the community no later than June 15 2017.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619555" y="1276874"/>
            <a:ext cx="0" cy="164592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874851" y="1265380"/>
            <a:ext cx="0" cy="1645920"/>
          </a:xfrm>
          <a:prstGeom prst="line">
            <a:avLst/>
          </a:prstGeom>
          <a:ln w="38100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bject 28"/>
          <p:cNvSpPr txBox="1"/>
          <p:nvPr/>
        </p:nvSpPr>
        <p:spPr>
          <a:xfrm>
            <a:off x="4261449" y="4576322"/>
            <a:ext cx="1199115" cy="61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76"/>
              </a:spcBef>
            </a:pPr>
            <a:r>
              <a:rPr lang="en-US" sz="1400" b="1" spc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 spc="4" dirty="0" smtClean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chemeClr val="bg1"/>
                </a:solidFill>
                <a:latin typeface="Calibri"/>
                <a:cs typeface="Calibri"/>
              </a:rPr>
              <a:t>unch</a:t>
            </a:r>
            <a:endParaRPr lang="en-US" sz="2000" spc="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ts val="76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2018Oc</a:t>
            </a:r>
            <a:r>
              <a:rPr lang="en-US" sz="2000" spc="4" dirty="0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3" name="object 28"/>
          <p:cNvSpPr txBox="1"/>
          <p:nvPr/>
        </p:nvSpPr>
        <p:spPr>
          <a:xfrm>
            <a:off x="418449" y="5805120"/>
            <a:ext cx="2754824" cy="10468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GTO Cy1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observations finalized</a:t>
            </a:r>
          </a:p>
          <a:p>
            <a:pPr algn="r">
              <a:spcBef>
                <a:spcPts val="76"/>
              </a:spcBef>
            </a:pPr>
            <a:r>
              <a:rPr lang="en-US" sz="2000" dirty="0" smtClean="0">
                <a:solidFill>
                  <a:srgbClr val="FCD5B5"/>
                </a:solidFill>
                <a:latin typeface="Calibri"/>
                <a:cs typeface="Calibri"/>
              </a:rPr>
              <a:t>No later than June 15</a:t>
            </a:r>
            <a:endParaRPr lang="en-US" dirty="0" smtClean="0">
              <a:solidFill>
                <a:srgbClr val="FCD5B5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BF8-FB3E-2A4F-814C-66C0EA10A3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1" name="object 28"/>
          <p:cNvSpPr txBox="1"/>
          <p:nvPr/>
        </p:nvSpPr>
        <p:spPr>
          <a:xfrm>
            <a:off x="868563" y="2054445"/>
            <a:ext cx="1366658" cy="61905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76"/>
              </a:spcBef>
            </a:pPr>
            <a:r>
              <a:rPr lang="en-US" sz="14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We are here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2423809" y="2405894"/>
            <a:ext cx="0" cy="54864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ESAC September 26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25985</TotalTime>
  <Words>2946</Words>
  <Application>Microsoft Office PowerPoint</Application>
  <PresentationFormat>On-screen Show (4:3)</PresentationFormat>
  <Paragraphs>756</Paragraphs>
  <Slides>41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JWST Science Policies</vt:lpstr>
      <vt:lpstr>Context</vt:lpstr>
      <vt:lpstr>JWST Advisory Committee  (est. 2009) </vt:lpstr>
      <vt:lpstr>JWST Advisory Committee (2016) </vt:lpstr>
      <vt:lpstr>Implementation</vt:lpstr>
      <vt:lpstr>Outline</vt:lpstr>
      <vt:lpstr>JWST Science Planning Timeline</vt:lpstr>
      <vt:lpstr>Background</vt:lpstr>
      <vt:lpstr>PowerPoint Presentation</vt:lpstr>
      <vt:lpstr>GTO proposal submission</vt:lpstr>
      <vt:lpstr>PowerPoint Presentation</vt:lpstr>
      <vt:lpstr>JWST GO Program Types</vt:lpstr>
      <vt:lpstr>JWST and HST</vt:lpstr>
      <vt:lpstr>PowerPoint Presentation</vt:lpstr>
      <vt:lpstr>Restructuring HST Cycles 25 &amp; 26 </vt:lpstr>
      <vt:lpstr>PowerPoint Presentation</vt:lpstr>
      <vt:lpstr>PowerPoint Presentation</vt:lpstr>
      <vt:lpstr>JWST and data access The DD-ERS program</vt:lpstr>
      <vt:lpstr>PowerPoint Presentation</vt:lpstr>
      <vt:lpstr>Enabling data access</vt:lpstr>
      <vt:lpstr>PowerPoint Presentation</vt:lpstr>
      <vt:lpstr>What distinguishes a DD-ERS proposal from a Cycle 1 GO proposal?</vt:lpstr>
      <vt:lpstr>Selecting DD-ERS programs</vt:lpstr>
      <vt:lpstr>Observations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  <vt:lpstr>PowerPoint Presentation</vt:lpstr>
      <vt:lpstr>Backup slides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JWST Science Timeline:  Current Status</dc:title>
  <dc:creator>janice lee</dc:creator>
  <cp:lastModifiedBy>Neill Reid</cp:lastModifiedBy>
  <cp:revision>908</cp:revision>
  <dcterms:created xsi:type="dcterms:W3CDTF">2014-01-29T18:24:53Z</dcterms:created>
  <dcterms:modified xsi:type="dcterms:W3CDTF">2016-09-23T00:35:37Z</dcterms:modified>
</cp:coreProperties>
</file>