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40" r:id="rId3"/>
    <p:sldId id="457" r:id="rId4"/>
    <p:sldId id="455" r:id="rId5"/>
    <p:sldId id="451" r:id="rId6"/>
    <p:sldId id="458" r:id="rId7"/>
    <p:sldId id="439" r:id="rId8"/>
    <p:sldId id="456" r:id="rId9"/>
    <p:sldId id="444" r:id="rId10"/>
    <p:sldId id="447" r:id="rId11"/>
    <p:sldId id="450" r:id="rId12"/>
    <p:sldId id="453" r:id="rId13"/>
    <p:sldId id="437" r:id="rId14"/>
  </p:sldIdLst>
  <p:sldSz cx="9906000" cy="6858000" type="A4"/>
  <p:notesSz cx="6797675" cy="9926638"/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rgbClr val="0B3D9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rgbClr val="0B3D9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rgbClr val="0B3D9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rgbClr val="0B3D9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rgbClr val="0B3D9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rgbClr val="0B3D9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rgbClr val="0B3D9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rgbClr val="0B3D9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rgbClr val="0B3D9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0000FF"/>
    <a:srgbClr val="FF7E1A"/>
    <a:srgbClr val="0B3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79" d="100"/>
          <a:sy n="179" d="100"/>
        </p:scale>
        <p:origin x="-200" y="-1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0" d="100"/>
          <a:sy n="130" d="100"/>
        </p:scale>
        <p:origin x="-3888" y="-12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l" defTabSz="927100">
              <a:defRPr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l" defTabSz="927100">
              <a:defRPr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85DA7D75-6B9D-864B-ACD6-3C60302C21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5683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3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l" defTabSz="927100">
              <a:defRPr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8765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2475" y="769938"/>
            <a:ext cx="5334000" cy="3692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692650"/>
            <a:ext cx="4975225" cy="4460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1500"/>
            <a:ext cx="2954338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l" defTabSz="927100">
              <a:defRPr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461500"/>
            <a:ext cx="2876550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904A6A08-32AC-6949-8764-2B0D9FE28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121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71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71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71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71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fld id="{FD64D904-2D43-E243-90CD-63DBBC41B981}" type="slidenum">
              <a:rPr lang="en-GB">
                <a:solidFill>
                  <a:schemeClr val="tx1"/>
                </a:solidFill>
                <a:latin typeface="Times" charset="0"/>
              </a:rPr>
              <a:pPr/>
              <a:t>1</a:t>
            </a:fld>
            <a:endParaRPr lang="en-GB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fr-FR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5393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fr-FR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04751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28600"/>
            <a:ext cx="21336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28600"/>
            <a:ext cx="62484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fr-FR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66393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s-CL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s-C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es-C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9A96-CE41-104F-B1DF-EB38DA62FE1B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120628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CL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es-C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DB465-2F10-324B-AE96-045FBD25988D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72293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s-CL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es-C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F9D2-F6F6-0141-9D97-B767FF6B9E7E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1094403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CL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L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L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es-CL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23DD-B946-A94D-B016-DA923B284265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8462093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s-CL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L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L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es-CL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3817-897E-B74D-859B-79218F7464B4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6995602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CL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es-CL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695FB-CC34-3843-B427-7C1C67C57C09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8896939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es-CL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D92E5-4849-3F41-9CE2-B3802B58B09F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9013406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s-CL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L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es-CL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FDCB-6777-2D44-A9FF-F70F8A90926C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906257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fr-FR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62927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s-CL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es-CL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62F7-35ED-8049-A6C4-FC0BB9282B0F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1437951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CL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es-C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2E11-FE89-734D-B345-BC6EF8D97C0A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0947973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s-CL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es-C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8C88-A2E6-4249-A434-351A244EB85A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3995686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fr-FR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81641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143000"/>
            <a:ext cx="4191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fr-FR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1020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fr-FR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74913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fr-FR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6697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fr-FR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50678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fr-FR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59889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  <a:endParaRPr lang="fr-FR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45874"/>
      </p:ext>
    </p:extLst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6323013"/>
            <a:ext cx="482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Heading: Arial 2</a:t>
            </a:r>
            <a:r>
              <a:rPr lang="en-GB"/>
              <a:t>4</a:t>
            </a:r>
            <a:r>
              <a:rPr lang="fr-FR"/>
              <a:t>pt Bold, Initial Caps, </a:t>
            </a:r>
            <a:br>
              <a:rPr lang="fr-FR"/>
            </a:br>
            <a:r>
              <a:rPr lang="fr-FR"/>
              <a:t>Left Aligned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Text 1: Arial 18pt Bold, lower case</a:t>
            </a:r>
          </a:p>
          <a:p>
            <a:pPr lvl="1"/>
            <a:r>
              <a:rPr lang="fr-FR"/>
              <a:t>Text 2: Arial 18pt, lower case</a:t>
            </a:r>
          </a:p>
          <a:p>
            <a:pPr lvl="2"/>
            <a:r>
              <a:rPr lang="fr-FR"/>
              <a:t>Text 3: Arial 16pt, lower case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362700"/>
            <a:ext cx="374650" cy="279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§ZapfDingbats BT" charset="0"/>
              <a:buNone/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2</a:t>
            </a:r>
            <a:endParaRPr lang="fr-FR" sz="1400">
              <a:solidFill>
                <a:schemeClr val="tx1"/>
              </a:solidFill>
              <a:latin typeface="Times" charset="0"/>
            </a:endParaRPr>
          </a:p>
        </p:txBody>
      </p:sp>
      <p:grpSp>
        <p:nvGrpSpPr>
          <p:cNvPr id="1030" name="Group 21"/>
          <p:cNvGrpSpPr>
            <a:grpSpLocks/>
          </p:cNvGrpSpPr>
          <p:nvPr/>
        </p:nvGrpSpPr>
        <p:grpSpPr bwMode="auto">
          <a:xfrm>
            <a:off x="520700" y="304800"/>
            <a:ext cx="9385300" cy="698500"/>
            <a:chOff x="328" y="392"/>
            <a:chExt cx="5912" cy="440"/>
          </a:xfrm>
        </p:grpSpPr>
        <p:sp>
          <p:nvSpPr>
            <p:cNvPr id="1034" name="Arc 13"/>
            <p:cNvSpPr>
              <a:spLocks/>
            </p:cNvSpPr>
            <p:nvPr/>
          </p:nvSpPr>
          <p:spPr bwMode="auto">
            <a:xfrm flipH="1" flipV="1">
              <a:off x="328" y="536"/>
              <a:ext cx="344" cy="2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FF7E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5" name="Line 15"/>
            <p:cNvSpPr>
              <a:spLocks noChangeShapeType="1"/>
            </p:cNvSpPr>
            <p:nvPr/>
          </p:nvSpPr>
          <p:spPr bwMode="auto">
            <a:xfrm flipV="1">
              <a:off x="328" y="392"/>
              <a:ext cx="0" cy="158"/>
            </a:xfrm>
            <a:prstGeom prst="line">
              <a:avLst/>
            </a:prstGeom>
            <a:noFill/>
            <a:ln w="38100">
              <a:solidFill>
                <a:srgbClr val="FF7E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6" name="Line 18"/>
            <p:cNvSpPr>
              <a:spLocks noChangeShapeType="1"/>
            </p:cNvSpPr>
            <p:nvPr/>
          </p:nvSpPr>
          <p:spPr bwMode="auto">
            <a:xfrm>
              <a:off x="656" y="832"/>
              <a:ext cx="5584" cy="0"/>
            </a:xfrm>
            <a:prstGeom prst="line">
              <a:avLst/>
            </a:prstGeom>
            <a:noFill/>
            <a:ln w="38100">
              <a:solidFill>
                <a:srgbClr val="FF7E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1031" name="Picture 34" descr="untitled1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200" y="5791200"/>
            <a:ext cx="914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37" descr="MIRI Logo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1288" y="152400"/>
            <a:ext cx="7286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ransition xmlns:p14="http://schemas.microsoft.com/office/powerpoint/2010/main" spd="slow">
    <p:push dir="u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B3D9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B3D9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B3D9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B3D9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B3D91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B3D9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B3D9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B3D9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B3D91"/>
          </a:solidFill>
          <a:latin typeface="Arial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lr>
          <a:srgbClr val="0B3D91"/>
        </a:buClr>
        <a:buSzPct val="120000"/>
        <a:buChar char="•"/>
        <a:defRPr b="1">
          <a:solidFill>
            <a:srgbClr val="0B3D9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rgbClr val="0B3D91"/>
          </a:solidFill>
          <a:latin typeface="+mn-lt"/>
          <a:ea typeface="ＭＳ Ｐゴシック" pitchFamily="-1" charset="-128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rgbClr val="0B3D91"/>
          </a:solidFill>
          <a:latin typeface="+mn-lt"/>
          <a:ea typeface="ＭＳ Ｐゴシック" pitchFamily="-1" charset="-128"/>
        </a:defRPr>
      </a:lvl3pPr>
      <a:lvl4pPr marL="1435100" indent="-190500" algn="l" rtl="0" eaLnBrk="0" fontAlgn="base" hangingPunct="0">
        <a:spcBef>
          <a:spcPct val="20000"/>
        </a:spcBef>
        <a:spcAft>
          <a:spcPct val="0"/>
        </a:spcAft>
        <a:buChar char="-"/>
        <a:defRPr sz="1400">
          <a:solidFill>
            <a:srgbClr val="0B3D91"/>
          </a:solidFill>
          <a:latin typeface="+mn-lt"/>
          <a:ea typeface="ＭＳ Ｐゴシック" pitchFamily="-1" charset="-128"/>
        </a:defRPr>
      </a:lvl4pPr>
      <a:lvl5pPr marL="1816100" indent="-190500" algn="l" rtl="0" eaLnBrk="0" fontAlgn="base" hangingPunct="0">
        <a:spcBef>
          <a:spcPct val="20000"/>
        </a:spcBef>
        <a:spcAft>
          <a:spcPct val="0"/>
        </a:spcAft>
        <a:buChar char="-"/>
        <a:defRPr sz="1200">
          <a:solidFill>
            <a:srgbClr val="0B3D91"/>
          </a:solidFill>
          <a:latin typeface="+mn-lt"/>
          <a:ea typeface="ＭＳ Ｐゴシック" pitchFamily="-1" charset="-128"/>
        </a:defRPr>
      </a:lvl5pPr>
      <a:lvl6pPr marL="2273300" indent="-190500" algn="l" rtl="0" eaLnBrk="0" fontAlgn="base" hangingPunct="0">
        <a:spcBef>
          <a:spcPct val="20000"/>
        </a:spcBef>
        <a:spcAft>
          <a:spcPct val="0"/>
        </a:spcAft>
        <a:buChar char="-"/>
        <a:defRPr sz="1200">
          <a:solidFill>
            <a:srgbClr val="0B3D91"/>
          </a:solidFill>
          <a:latin typeface="+mn-lt"/>
        </a:defRPr>
      </a:lvl6pPr>
      <a:lvl7pPr marL="2730500" indent="-190500" algn="l" rtl="0" eaLnBrk="0" fontAlgn="base" hangingPunct="0">
        <a:spcBef>
          <a:spcPct val="20000"/>
        </a:spcBef>
        <a:spcAft>
          <a:spcPct val="0"/>
        </a:spcAft>
        <a:buChar char="-"/>
        <a:defRPr sz="1200">
          <a:solidFill>
            <a:srgbClr val="0B3D91"/>
          </a:solidFill>
          <a:latin typeface="+mn-lt"/>
        </a:defRPr>
      </a:lvl7pPr>
      <a:lvl8pPr marL="3187700" indent="-190500" algn="l" rtl="0" eaLnBrk="0" fontAlgn="base" hangingPunct="0">
        <a:spcBef>
          <a:spcPct val="20000"/>
        </a:spcBef>
        <a:spcAft>
          <a:spcPct val="0"/>
        </a:spcAft>
        <a:buChar char="-"/>
        <a:defRPr sz="1200">
          <a:solidFill>
            <a:srgbClr val="0B3D91"/>
          </a:solidFill>
          <a:latin typeface="+mn-lt"/>
        </a:defRPr>
      </a:lvl8pPr>
      <a:lvl9pPr marL="3644900" indent="-190500" algn="l" rtl="0" eaLnBrk="0" fontAlgn="base" hangingPunct="0">
        <a:spcBef>
          <a:spcPct val="20000"/>
        </a:spcBef>
        <a:spcAft>
          <a:spcPct val="0"/>
        </a:spcAft>
        <a:buChar char="-"/>
        <a:defRPr sz="1200">
          <a:solidFill>
            <a:srgbClr val="0B3D9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s-CL"/>
          </a:p>
        </p:txBody>
      </p:sp>
      <p:sp>
        <p:nvSpPr>
          <p:cNvPr id="1331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C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GB"/>
              <a:t>1</a:t>
            </a:r>
            <a:endParaRPr lang="es-C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E28097-5444-0647-B884-C66B7E379694}" type="slidenum">
              <a:rPr lang="es-CL"/>
              <a:pPr>
                <a:defRPr/>
              </a:pPr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ransition xmlns:p14="http://schemas.microsoft.com/office/powerpoint/2010/main" spd="slow">
    <p:push dir="u"/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552164"/>
            <a:ext cx="6934200" cy="2024340"/>
          </a:xfrm>
        </p:spPr>
        <p:txBody>
          <a:bodyPr/>
          <a:lstStyle/>
          <a:p>
            <a:endParaRPr lang="en-GB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dirty="0"/>
              <a:t>Dan Dicken – CEA </a:t>
            </a:r>
            <a:r>
              <a:rPr lang="en-GB" dirty="0" err="1" smtClean="0"/>
              <a:t>Saclay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Mike Ressler – NASA 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JPL</a:t>
            </a:r>
          </a:p>
          <a:p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Patrice Bouchet  </a:t>
            </a:r>
            <a:r>
              <a:rPr lang="en-GB" dirty="0">
                <a:latin typeface="Arial" charset="0"/>
                <a:ea typeface="ＭＳ Ｐゴシック" charset="0"/>
                <a:cs typeface="ＭＳ Ｐゴシック" charset="0"/>
              </a:rPr>
              <a:t>– </a:t>
            </a:r>
            <a:r>
              <a:rPr lang="en-GB" dirty="0"/>
              <a:t>CEA </a:t>
            </a:r>
            <a:r>
              <a:rPr lang="en-GB" dirty="0" err="1" smtClean="0"/>
              <a:t>Saclay</a:t>
            </a:r>
            <a:endParaRPr lang="en-GB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GB" dirty="0" smtClean="0"/>
              <a:t>Macarena </a:t>
            </a:r>
            <a:r>
              <a:rPr lang="en-GB" dirty="0"/>
              <a:t>Garcia </a:t>
            </a:r>
            <a:r>
              <a:rPr lang="en-GB" dirty="0" smtClean="0"/>
              <a:t>Marin </a:t>
            </a:r>
            <a:r>
              <a:rPr lang="en-GB" dirty="0" smtClean="0">
                <a:latin typeface="Arial" charset="0"/>
                <a:ea typeface="ＭＳ Ｐゴシック" charset="0"/>
                <a:cs typeface="ＭＳ Ｐゴシック" charset="0"/>
              </a:rPr>
              <a:t>– ESA STScI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870013" y="5710040"/>
            <a:ext cx="826135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/>
              <a:t>ESAC 2016 JWST WORKSHOP</a:t>
            </a:r>
            <a:r>
              <a:rPr lang="en-GB" sz="1400" b="1" dirty="0" smtClean="0"/>
              <a:t>, Madrid, 26-28</a:t>
            </a:r>
            <a:r>
              <a:rPr lang="en-GB" sz="1400" b="1" baseline="30000" dirty="0" smtClean="0"/>
              <a:t>th</a:t>
            </a:r>
            <a:r>
              <a:rPr lang="en-GB" sz="1400" b="1" dirty="0" smtClean="0"/>
              <a:t> September 2016</a:t>
            </a:r>
            <a:endParaRPr lang="en-GB" sz="1400" b="1" dirty="0"/>
          </a:p>
          <a:p>
            <a:endParaRPr lang="en-GB" sz="1800" b="1" dirty="0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15975" y="1853342"/>
            <a:ext cx="8420100" cy="1470025"/>
          </a:xfrm>
        </p:spPr>
        <p:txBody>
          <a:bodyPr/>
          <a:lstStyle/>
          <a:p>
            <a:pPr algn="ctr"/>
            <a:r>
              <a:rPr lang="en-GB" sz="8000" dirty="0" smtClean="0">
                <a:latin typeface="Arial" charset="0"/>
                <a:ea typeface="ＭＳ Ｐゴシック" charset="0"/>
                <a:cs typeface="ＭＳ Ｐゴシック" charset="0"/>
              </a:rPr>
              <a:t>MIRI</a:t>
            </a:r>
            <a:br>
              <a:rPr lang="en-GB" sz="80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GB" sz="3200" dirty="0"/>
              <a:t>Detectors and Readout </a:t>
            </a:r>
            <a:r>
              <a:rPr lang="en-GB" sz="3200" dirty="0" smtClean="0"/>
              <a:t>Modes</a:t>
            </a:r>
            <a:endParaRPr lang="en-GB" sz="3200" i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501650" y="6364288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fld id="{41E08EB2-4745-1545-BFAE-2997A924EE20}" type="slidenum">
              <a:rPr lang="en-GB">
                <a:solidFill>
                  <a:srgbClr val="FFFFFF"/>
                </a:solidFill>
              </a:rPr>
              <a:pPr/>
              <a:t>1</a:t>
            </a:fld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Nonideal</a:t>
            </a:r>
            <a:r>
              <a:rPr lang="en-GB" dirty="0" smtClean="0"/>
              <a:t> behaviour </a:t>
            </a:r>
            <a:r>
              <a:rPr lang="en-GB" dirty="0" smtClean="0"/>
              <a:t>– memory effects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4800" y="1143000"/>
            <a:ext cx="6305430" cy="510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200" dirty="0" smtClean="0">
                <a:solidFill>
                  <a:srgbClr val="0000FF"/>
                </a:solidFill>
              </a:rPr>
              <a:t>Persistence (latents) </a:t>
            </a:r>
            <a:r>
              <a:rPr lang="en-GB" sz="1200" b="0" dirty="0"/>
              <a:t> </a:t>
            </a:r>
            <a:r>
              <a:rPr lang="en-GB" sz="1200" b="0" dirty="0" smtClean="0"/>
              <a:t>- </a:t>
            </a:r>
            <a:r>
              <a:rPr lang="en-GB" sz="1200" b="1" dirty="0" smtClean="0"/>
              <a:t>memory of previous illumination pattern</a:t>
            </a:r>
          </a:p>
          <a:p>
            <a:pPr lvl="1">
              <a:lnSpc>
                <a:spcPct val="120000"/>
              </a:lnSpc>
            </a:pPr>
            <a:r>
              <a:rPr lang="en-GB" sz="1200" dirty="0" smtClean="0"/>
              <a:t>&lt;&lt;0.5% of previous signal after a few minutes</a:t>
            </a:r>
            <a:endParaRPr lang="en-GB" sz="1200" b="0" dirty="0" smtClean="0"/>
          </a:p>
          <a:p>
            <a:pPr lvl="1">
              <a:lnSpc>
                <a:spcPct val="120000"/>
              </a:lnSpc>
            </a:pPr>
            <a:r>
              <a:rPr lang="en-GB" sz="1200" b="0" dirty="0" smtClean="0"/>
              <a:t>Seen as an weak positive image that decays in strength exponentially with </a:t>
            </a:r>
            <a:r>
              <a:rPr lang="en-GB" sz="1200" b="0" dirty="0" smtClean="0"/>
              <a:t>time</a:t>
            </a:r>
            <a:endParaRPr lang="en-GB" sz="1200" b="0" dirty="0" smtClean="0"/>
          </a:p>
          <a:p>
            <a:pPr lvl="1">
              <a:lnSpc>
                <a:spcPct val="120000"/>
              </a:lnSpc>
            </a:pPr>
            <a:r>
              <a:rPr lang="en-GB" sz="1200" b="0" dirty="0"/>
              <a:t>T</a:t>
            </a:r>
            <a:r>
              <a:rPr lang="en-GB" sz="1200" b="0" dirty="0" smtClean="0"/>
              <a:t>ime to recover is a function or previous illumination and integration time </a:t>
            </a:r>
          </a:p>
          <a:p>
            <a:pPr>
              <a:lnSpc>
                <a:spcPct val="120000"/>
              </a:lnSpc>
            </a:pPr>
            <a:endParaRPr lang="en-GB" sz="1200" dirty="0" smtClean="0"/>
          </a:p>
          <a:p>
            <a:pPr>
              <a:lnSpc>
                <a:spcPct val="120000"/>
              </a:lnSpc>
            </a:pPr>
            <a:r>
              <a:rPr lang="en-GB" sz="1200" dirty="0" smtClean="0">
                <a:solidFill>
                  <a:srgbClr val="0000FF"/>
                </a:solidFill>
              </a:rPr>
              <a:t>Imprints</a:t>
            </a:r>
            <a:r>
              <a:rPr lang="en-GB" sz="1200" dirty="0" smtClean="0"/>
              <a:t> – memory effects that do not fade in time </a:t>
            </a:r>
          </a:p>
          <a:p>
            <a:pPr lvl="1">
              <a:lnSpc>
                <a:spcPct val="120000"/>
              </a:lnSpc>
            </a:pPr>
            <a:r>
              <a:rPr lang="en-GB" sz="1200" dirty="0" smtClean="0"/>
              <a:t>Seen in similar detectors (IRAC) and removed by annealing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200" dirty="0" smtClean="0"/>
          </a:p>
          <a:p>
            <a:pPr>
              <a:lnSpc>
                <a:spcPct val="120000"/>
              </a:lnSpc>
            </a:pPr>
            <a:r>
              <a:rPr lang="en-GB" sz="1200" dirty="0" smtClean="0">
                <a:solidFill>
                  <a:srgbClr val="0000FF"/>
                </a:solidFill>
              </a:rPr>
              <a:t>Drifts – </a:t>
            </a:r>
            <a:r>
              <a:rPr lang="en-GB" sz="1200" dirty="0" smtClean="0"/>
              <a:t>signal drifts with amplitudes roughly proportional to signal level</a:t>
            </a:r>
          </a:p>
          <a:p>
            <a:pPr lvl="1">
              <a:lnSpc>
                <a:spcPct val="120000"/>
              </a:lnSpc>
            </a:pPr>
            <a:r>
              <a:rPr lang="en-GB" sz="1200" dirty="0" smtClean="0"/>
              <a:t>Small compared to the </a:t>
            </a:r>
            <a:r>
              <a:rPr lang="en-GB" sz="1200" dirty="0"/>
              <a:t>signal &lt;</a:t>
            </a:r>
            <a:r>
              <a:rPr lang="en-GB" sz="1200" dirty="0" smtClean="0"/>
              <a:t>&lt;</a:t>
            </a:r>
            <a:r>
              <a:rPr lang="en-GB" sz="1200" dirty="0"/>
              <a:t>1</a:t>
            </a:r>
            <a:r>
              <a:rPr lang="en-GB" sz="1200" dirty="0" smtClean="0"/>
              <a:t>% </a:t>
            </a:r>
          </a:p>
          <a:p>
            <a:pPr lvl="1">
              <a:lnSpc>
                <a:spcPct val="120000"/>
              </a:lnSpc>
            </a:pPr>
            <a:r>
              <a:rPr lang="en-GB" sz="1200" dirty="0" smtClean="0"/>
              <a:t>i</a:t>
            </a:r>
            <a:r>
              <a:rPr lang="en-GB" sz="1200" b="0" dirty="0" smtClean="0"/>
              <a:t>ncrease </a:t>
            </a:r>
            <a:r>
              <a:rPr lang="en-GB" sz="1200" b="0" dirty="0" smtClean="0"/>
              <a:t>in </a:t>
            </a:r>
            <a:r>
              <a:rPr lang="en-GB" sz="1200" b="0" dirty="0" smtClean="0"/>
              <a:t>exponential manner to equilibrium </a:t>
            </a:r>
            <a:r>
              <a:rPr lang="en-GB" sz="1200" b="0" dirty="0" smtClean="0"/>
              <a:t>at </a:t>
            </a:r>
            <a:r>
              <a:rPr lang="en-GB" sz="1200" b="0" dirty="0" smtClean="0"/>
              <a:t>rate proportional to flux</a:t>
            </a:r>
          </a:p>
          <a:p>
            <a:pPr lvl="1">
              <a:lnSpc>
                <a:spcPct val="120000"/>
              </a:lnSpc>
            </a:pPr>
            <a:r>
              <a:rPr lang="en-GB" sz="1200" b="0" dirty="0"/>
              <a:t>A</a:t>
            </a:r>
            <a:r>
              <a:rPr lang="en-GB" sz="1200" b="0" dirty="0" smtClean="0"/>
              <a:t>mplifier zero points also drift but does not effect measurement of the ramp</a:t>
            </a:r>
          </a:p>
          <a:p>
            <a:pPr>
              <a:lnSpc>
                <a:spcPct val="120000"/>
              </a:lnSpc>
            </a:pPr>
            <a:endParaRPr lang="en-GB" sz="1200" b="0" dirty="0" smtClean="0"/>
          </a:p>
          <a:p>
            <a:pPr>
              <a:lnSpc>
                <a:spcPct val="120000"/>
              </a:lnSpc>
            </a:pPr>
            <a:r>
              <a:rPr lang="en-GB" sz="1200" dirty="0" smtClean="0"/>
              <a:t>Persistence decay is </a:t>
            </a:r>
            <a:r>
              <a:rPr lang="en-GB" sz="1200" dirty="0" smtClean="0"/>
              <a:t>likely one component of the cause of signal </a:t>
            </a:r>
            <a:r>
              <a:rPr lang="en-GB" sz="1200" dirty="0" smtClean="0"/>
              <a:t>drifts</a:t>
            </a:r>
          </a:p>
          <a:p>
            <a:pPr>
              <a:lnSpc>
                <a:spcPct val="120000"/>
              </a:lnSpc>
            </a:pPr>
            <a:endParaRPr lang="en-GB" sz="1200" dirty="0" smtClean="0"/>
          </a:p>
          <a:p>
            <a:pPr>
              <a:lnSpc>
                <a:spcPct val="120000"/>
              </a:lnSpc>
            </a:pPr>
            <a:r>
              <a:rPr lang="en-GB" sz="1200" dirty="0" smtClean="0">
                <a:solidFill>
                  <a:srgbClr val="3366FF"/>
                </a:solidFill>
              </a:rPr>
              <a:t>Memory effects are common to these type of detectors </a:t>
            </a:r>
          </a:p>
          <a:p>
            <a:pPr>
              <a:lnSpc>
                <a:spcPct val="120000"/>
              </a:lnSpc>
            </a:pPr>
            <a:endParaRPr lang="en-GB" sz="1200" dirty="0"/>
          </a:p>
          <a:p>
            <a:pPr>
              <a:lnSpc>
                <a:spcPct val="120000"/>
              </a:lnSpc>
            </a:pPr>
            <a:r>
              <a:rPr lang="en-GB" sz="1200" dirty="0" smtClean="0">
                <a:solidFill>
                  <a:srgbClr val="3366FF"/>
                </a:solidFill>
              </a:rPr>
              <a:t>These are the best examples of this type of detector ever flown  -  </a:t>
            </a:r>
            <a:r>
              <a:rPr lang="en-GB" sz="1200" dirty="0" smtClean="0"/>
              <a:t>impact of memory effects thought to need correction only at the extreme end of luminosity and integration time </a:t>
            </a:r>
            <a:endParaRPr lang="en-GB" sz="1200" dirty="0" smtClean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01650" y="6364288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fld id="{41E08EB2-4745-1545-BFAE-2997A924EE20}" type="slidenum">
              <a:rPr lang="en-GB">
                <a:solidFill>
                  <a:srgbClr val="FFFFFF"/>
                </a:solidFill>
              </a:rPr>
              <a:pPr/>
              <a:t>10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Image 4" descr="ds9c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8" r="2682"/>
          <a:stretch>
            <a:fillRect/>
          </a:stretch>
        </p:blipFill>
        <p:spPr bwMode="auto">
          <a:xfrm>
            <a:off x="7059778" y="1061706"/>
            <a:ext cx="2743908" cy="56309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7"/>
          <p:cNvSpPr txBox="1">
            <a:spLocks noChangeArrowheads="1"/>
          </p:cNvSpPr>
          <p:nvPr/>
        </p:nvSpPr>
        <p:spPr bwMode="auto">
          <a:xfrm>
            <a:off x="7763061" y="6635344"/>
            <a:ext cx="12906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Log scale in DN/s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67682" y="1099899"/>
            <a:ext cx="98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Image </a:t>
            </a:r>
          </a:p>
          <a:p>
            <a:pPr algn="l"/>
            <a:r>
              <a:rPr lang="en-GB" dirty="0" smtClean="0">
                <a:solidFill>
                  <a:schemeClr val="bg1"/>
                </a:solidFill>
              </a:rPr>
              <a:t>5 min exposures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552788" y="1108265"/>
            <a:ext cx="83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Dark after 90 seconds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62357" y="3787813"/>
            <a:ext cx="835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Dark 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450177" y="3796178"/>
            <a:ext cx="835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Dark 3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6319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latin typeface="Arial" charset="0"/>
              </a:rPr>
              <a:t>Data from an end user perspective </a:t>
            </a:r>
            <a:endParaRPr lang="fr-FR" dirty="0">
              <a:latin typeface="Arial" charset="0"/>
            </a:endParaRPr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628753" y="1143000"/>
            <a:ext cx="9074047" cy="472944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sz="2200" dirty="0" smtClean="0"/>
              <a:t>Observational best practice and protocols as well as pipeline processing will correct or mitigate most of the </a:t>
            </a:r>
            <a:r>
              <a:rPr lang="en-GB" sz="2200" dirty="0" err="1" smtClean="0"/>
              <a:t>nonideal</a:t>
            </a:r>
            <a:r>
              <a:rPr lang="en-GB" sz="2200" dirty="0" smtClean="0"/>
              <a:t> behaviours for all but the most extreme observations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sz="2200" dirty="0" smtClean="0">
                <a:solidFill>
                  <a:srgbClr val="3366FF"/>
                </a:solidFill>
              </a:rPr>
              <a:t>Dithering</a:t>
            </a:r>
            <a:r>
              <a:rPr lang="en-GB" sz="2200" dirty="0" smtClean="0"/>
              <a:t>, limits the integration time in one position as well as removing cosmic rays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sz="2200" dirty="0" smtClean="0">
                <a:solidFill>
                  <a:srgbClr val="3366FF"/>
                </a:solidFill>
              </a:rPr>
              <a:t>Persistence</a:t>
            </a:r>
            <a:r>
              <a:rPr lang="en-GB" sz="2200" dirty="0" smtClean="0"/>
              <a:t>, decays within overheads between visits/exposures of the instrument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sz="2200" dirty="0" smtClean="0">
                <a:solidFill>
                  <a:srgbClr val="3366FF"/>
                </a:solidFill>
              </a:rPr>
              <a:t>Background</a:t>
            </a:r>
            <a:r>
              <a:rPr lang="en-GB" sz="2200" dirty="0"/>
              <a:t>, </a:t>
            </a:r>
            <a:r>
              <a:rPr lang="en-GB" sz="2200" dirty="0" smtClean="0"/>
              <a:t>high MIRI backgrounds dilute persistence and drifts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defRPr/>
            </a:pPr>
            <a:endParaRPr lang="en-GB" sz="2200" dirty="0" smtClean="0">
              <a:solidFill>
                <a:srgbClr val="3366FF"/>
              </a:solidFill>
            </a:endParaRPr>
          </a:p>
          <a:p>
            <a:pPr marL="292100" lvl="1" indent="-292100">
              <a:lnSpc>
                <a:spcPct val="120000"/>
              </a:lnSpc>
              <a:spcBef>
                <a:spcPts val="600"/>
              </a:spcBef>
              <a:buClr>
                <a:srgbClr val="0B3D91"/>
              </a:buClr>
              <a:buSzPct val="120000"/>
              <a:buFontTx/>
              <a:buChar char="•"/>
              <a:defRPr/>
            </a:pPr>
            <a:r>
              <a:rPr lang="en-GB" sz="2200" b="1" dirty="0" smtClean="0"/>
              <a:t>The pipeline currently corrects the following MIRI behaviours and </a:t>
            </a:r>
            <a:r>
              <a:rPr lang="en-GB" sz="2200" b="1" dirty="0" smtClean="0"/>
              <a:t>on going </a:t>
            </a:r>
            <a:r>
              <a:rPr lang="en-GB" sz="2200" b="1" dirty="0" smtClean="0"/>
              <a:t>development should improve the results even further</a:t>
            </a:r>
          </a:p>
          <a:p>
            <a:pPr marL="673100" lvl="2" indent="-292100">
              <a:lnSpc>
                <a:spcPct val="120000"/>
              </a:lnSpc>
              <a:spcBef>
                <a:spcPts val="600"/>
              </a:spcBef>
              <a:buClr>
                <a:srgbClr val="0B3D91"/>
              </a:buClr>
              <a:buSzPct val="120000"/>
              <a:buFontTx/>
              <a:buChar char="•"/>
              <a:defRPr/>
            </a:pPr>
            <a:r>
              <a:rPr lang="en-GB" sz="1900" dirty="0" smtClean="0"/>
              <a:t>Bad pixels</a:t>
            </a:r>
          </a:p>
          <a:p>
            <a:pPr marL="673100" lvl="2" indent="-292100">
              <a:lnSpc>
                <a:spcPct val="120000"/>
              </a:lnSpc>
              <a:spcBef>
                <a:spcPts val="600"/>
              </a:spcBef>
              <a:buClr>
                <a:srgbClr val="0B3D91"/>
              </a:buClr>
              <a:buSzPct val="120000"/>
              <a:buFontTx/>
              <a:buChar char="•"/>
              <a:defRPr/>
            </a:pPr>
            <a:r>
              <a:rPr lang="en-GB" sz="1900" dirty="0" smtClean="0"/>
              <a:t>Non-linearity</a:t>
            </a:r>
          </a:p>
          <a:p>
            <a:pPr marL="673100" lvl="2" indent="-292100">
              <a:lnSpc>
                <a:spcPct val="120000"/>
              </a:lnSpc>
              <a:spcBef>
                <a:spcPts val="600"/>
              </a:spcBef>
              <a:buClr>
                <a:srgbClr val="0B3D91"/>
              </a:buClr>
              <a:buSzPct val="120000"/>
              <a:buFontTx/>
              <a:buChar char="•"/>
              <a:defRPr/>
            </a:pPr>
            <a:r>
              <a:rPr lang="en-GB" sz="1900" dirty="0" smtClean="0"/>
              <a:t>Reset switch charge decay</a:t>
            </a:r>
          </a:p>
          <a:p>
            <a:pPr marL="673100" lvl="2" indent="-292100">
              <a:lnSpc>
                <a:spcPct val="120000"/>
              </a:lnSpc>
              <a:spcBef>
                <a:spcPts val="600"/>
              </a:spcBef>
              <a:buClr>
                <a:srgbClr val="0B3D91"/>
              </a:buClr>
              <a:buSzPct val="120000"/>
              <a:buFontTx/>
              <a:buChar char="•"/>
              <a:defRPr/>
            </a:pPr>
            <a:r>
              <a:rPr lang="en-GB" sz="1900" dirty="0" smtClean="0"/>
              <a:t>Cosmic </a:t>
            </a:r>
            <a:r>
              <a:rPr lang="en-GB" sz="1900" dirty="0" smtClean="0"/>
              <a:t>ray</a:t>
            </a:r>
            <a:endParaRPr lang="en-GB" sz="1900" dirty="0" smtClean="0"/>
          </a:p>
          <a:p>
            <a:pPr marL="673100" lvl="2" indent="-292100">
              <a:lnSpc>
                <a:spcPct val="120000"/>
              </a:lnSpc>
              <a:spcBef>
                <a:spcPts val="600"/>
              </a:spcBef>
              <a:buClr>
                <a:srgbClr val="0B3D91"/>
              </a:buClr>
              <a:buSzPct val="120000"/>
              <a:buFontTx/>
              <a:buChar char="•"/>
              <a:defRPr/>
            </a:pPr>
            <a:r>
              <a:rPr lang="en-GB" sz="1900" dirty="0" smtClean="0"/>
              <a:t>Persistence (correction or flagging</a:t>
            </a:r>
            <a:r>
              <a:rPr lang="en-GB" sz="1900" dirty="0" smtClean="0"/>
              <a:t>)</a:t>
            </a:r>
          </a:p>
          <a:p>
            <a:pPr marL="673100" lvl="2" indent="-292100">
              <a:lnSpc>
                <a:spcPct val="120000"/>
              </a:lnSpc>
              <a:spcBef>
                <a:spcPts val="600"/>
              </a:spcBef>
              <a:buClr>
                <a:srgbClr val="0B3D91"/>
              </a:buClr>
              <a:buSzPct val="120000"/>
              <a:buFontTx/>
              <a:buChar char="•"/>
              <a:defRPr/>
            </a:pPr>
            <a:r>
              <a:rPr lang="en-GB" sz="1900" dirty="0" smtClean="0"/>
              <a:t>Last frame (correction or rejection)</a:t>
            </a:r>
            <a:endParaRPr lang="en-GB" sz="1900" dirty="0" smtClean="0"/>
          </a:p>
          <a:p>
            <a:pPr marL="673100" lvl="2" indent="-292100">
              <a:lnSpc>
                <a:spcPct val="110000"/>
              </a:lnSpc>
              <a:spcBef>
                <a:spcPts val="600"/>
              </a:spcBef>
              <a:buClr>
                <a:srgbClr val="0B3D91"/>
              </a:buClr>
              <a:buSzPct val="120000"/>
              <a:buFontTx/>
              <a:buChar char="•"/>
              <a:defRPr/>
            </a:pPr>
            <a:endParaRPr lang="en-GB" sz="1200" b="1" dirty="0" smtClean="0"/>
          </a:p>
          <a:p>
            <a:pPr marL="673100" lvl="2" indent="-292100">
              <a:lnSpc>
                <a:spcPct val="110000"/>
              </a:lnSpc>
              <a:spcBef>
                <a:spcPts val="600"/>
              </a:spcBef>
              <a:buClr>
                <a:srgbClr val="0B3D91"/>
              </a:buClr>
              <a:buSzPct val="120000"/>
              <a:buFontTx/>
              <a:buChar char="•"/>
              <a:defRPr/>
            </a:pPr>
            <a:endParaRPr lang="en-GB" sz="1200" b="1" dirty="0"/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endParaRPr lang="en-GB" sz="1400" dirty="0">
              <a:solidFill>
                <a:srgbClr val="0C2B7F"/>
              </a:solidFill>
            </a:endParaRPr>
          </a:p>
        </p:txBody>
      </p:sp>
      <p:sp>
        <p:nvSpPr>
          <p:cNvPr id="40963" name="ZoneTexte 4"/>
          <p:cNvSpPr txBox="1">
            <a:spLocks noChangeArrowheads="1"/>
          </p:cNvSpPr>
          <p:nvPr/>
        </p:nvSpPr>
        <p:spPr bwMode="auto">
          <a:xfrm>
            <a:off x="501650" y="6364288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fld id="{41E08EB2-4745-1545-BFAE-2997A924EE20}" type="slidenum">
              <a:rPr lang="en-GB">
                <a:solidFill>
                  <a:srgbClr val="FFFFFF"/>
                </a:solidFill>
              </a:rPr>
              <a:pPr/>
              <a:t>11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415033" y="4144013"/>
            <a:ext cx="4313671" cy="2523768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marL="0" indent="0" algn="l">
              <a:buFont typeface="Zapf Dingbats" charset="0"/>
              <a:buNone/>
              <a:defRPr/>
            </a:pPr>
            <a:endParaRPr lang="en-GB" dirty="0" smtClean="0">
              <a:solidFill>
                <a:srgbClr val="0000FF"/>
              </a:solidFill>
            </a:endParaRPr>
          </a:p>
          <a:p>
            <a:pPr marL="0" indent="0" algn="l">
              <a:buFont typeface="Zapf Dingbats" charset="0"/>
              <a:buNone/>
              <a:defRPr/>
            </a:pPr>
            <a:endParaRPr lang="en-GB" dirty="0">
              <a:solidFill>
                <a:srgbClr val="0000FF"/>
              </a:solidFill>
            </a:endParaRPr>
          </a:p>
          <a:p>
            <a:pPr marL="0" indent="0" algn="l">
              <a:buFont typeface="Zapf Dingbats" charset="0"/>
              <a:buNone/>
              <a:defRPr/>
            </a:pPr>
            <a:endParaRPr lang="en-GB" dirty="0">
              <a:solidFill>
                <a:srgbClr val="0000FF"/>
              </a:solidFill>
            </a:endParaRPr>
          </a:p>
          <a:p>
            <a:pPr algn="l">
              <a:defRPr/>
            </a:pPr>
            <a:r>
              <a:rPr lang="en-GB" dirty="0">
                <a:solidFill>
                  <a:srgbClr val="0000FF"/>
                </a:solidFill>
              </a:rPr>
              <a:t>MIRI backgrounds will be high. </a:t>
            </a:r>
            <a:r>
              <a:rPr lang="en-GB" dirty="0" smtClean="0">
                <a:solidFill>
                  <a:srgbClr val="0000FF"/>
                </a:solidFill>
              </a:rPr>
              <a:t>E.g. F2550W </a:t>
            </a:r>
            <a:r>
              <a:rPr lang="en-GB" dirty="0">
                <a:solidFill>
                  <a:srgbClr val="0000FF"/>
                </a:solidFill>
              </a:rPr>
              <a:t>imaging will be limited </a:t>
            </a:r>
            <a:r>
              <a:rPr lang="en-GB" dirty="0" smtClean="0">
                <a:solidFill>
                  <a:srgbClr val="0000FF"/>
                </a:solidFill>
              </a:rPr>
              <a:t>by the </a:t>
            </a:r>
            <a:r>
              <a:rPr lang="en-GB" b="1" dirty="0" smtClean="0">
                <a:solidFill>
                  <a:srgbClr val="0000FF"/>
                </a:solidFill>
              </a:rPr>
              <a:t>background</a:t>
            </a:r>
            <a:r>
              <a:rPr lang="en-GB" dirty="0" smtClean="0">
                <a:solidFill>
                  <a:srgbClr val="0000FF"/>
                </a:solidFill>
              </a:rPr>
              <a:t> to approx. 45 second integrations</a:t>
            </a:r>
          </a:p>
          <a:p>
            <a:pPr algn="l">
              <a:defRPr/>
            </a:pPr>
            <a:r>
              <a:rPr lang="en-GB" sz="1100" dirty="0" smtClean="0">
                <a:solidFill>
                  <a:srgbClr val="0000FF"/>
                </a:solidFill>
              </a:rPr>
              <a:t> </a:t>
            </a:r>
          </a:p>
          <a:p>
            <a:pPr algn="l">
              <a:defRPr/>
            </a:pPr>
            <a:r>
              <a:rPr lang="en-US" sz="1100" dirty="0" smtClean="0"/>
              <a:t>F560W </a:t>
            </a:r>
            <a:r>
              <a:rPr lang="en-US" sz="1100" dirty="0"/>
              <a:t>= 1 DN/s </a:t>
            </a:r>
            <a:r>
              <a:rPr lang="en-US" sz="1100" dirty="0" smtClean="0"/>
              <a:t> (</a:t>
            </a:r>
            <a:r>
              <a:rPr lang="en-US" sz="1100" dirty="0">
                <a:solidFill>
                  <a:srgbClr val="0000FF"/>
                </a:solidFill>
              </a:rPr>
              <a:t>≈ 5.6 </a:t>
            </a:r>
            <a:r>
              <a:rPr lang="en-US" sz="1100" dirty="0" smtClean="0">
                <a:solidFill>
                  <a:srgbClr val="0000FF"/>
                </a:solidFill>
              </a:rPr>
              <a:t>e-/s)</a:t>
            </a:r>
            <a:endParaRPr lang="en-US" sz="1100" dirty="0">
              <a:solidFill>
                <a:srgbClr val="0000FF"/>
              </a:solidFill>
            </a:endParaRPr>
          </a:p>
          <a:p>
            <a:pPr algn="l">
              <a:spcBef>
                <a:spcPts val="960"/>
              </a:spcBef>
              <a:defRPr/>
            </a:pPr>
            <a:r>
              <a:rPr lang="en-US" sz="1100" dirty="0" smtClean="0"/>
              <a:t>F1280W </a:t>
            </a:r>
            <a:r>
              <a:rPr lang="en-US" sz="1100" dirty="0"/>
              <a:t>= 19 DN/s </a:t>
            </a:r>
            <a:r>
              <a:rPr lang="en-US" sz="1100" dirty="0" smtClean="0">
                <a:solidFill>
                  <a:srgbClr val="0000FF"/>
                </a:solidFill>
              </a:rPr>
              <a:t>(</a:t>
            </a:r>
            <a:r>
              <a:rPr lang="en-US" sz="1100" dirty="0">
                <a:solidFill>
                  <a:srgbClr val="0000FF"/>
                </a:solidFill>
              </a:rPr>
              <a:t>≈ </a:t>
            </a:r>
            <a:r>
              <a:rPr lang="en-US" sz="1100" dirty="0" smtClean="0">
                <a:solidFill>
                  <a:srgbClr val="0000FF"/>
                </a:solidFill>
              </a:rPr>
              <a:t>100 </a:t>
            </a:r>
            <a:r>
              <a:rPr lang="en-US" sz="1100" dirty="0">
                <a:solidFill>
                  <a:srgbClr val="0000FF"/>
                </a:solidFill>
              </a:rPr>
              <a:t>e-/s)</a:t>
            </a:r>
          </a:p>
          <a:p>
            <a:pPr algn="l">
              <a:spcBef>
                <a:spcPts val="960"/>
              </a:spcBef>
              <a:defRPr/>
            </a:pPr>
            <a:r>
              <a:rPr lang="en-US" sz="1100" dirty="0"/>
              <a:t>F1800W = 80 DN/</a:t>
            </a:r>
            <a:r>
              <a:rPr lang="en-US" sz="1100" dirty="0" smtClean="0"/>
              <a:t>s </a:t>
            </a:r>
            <a:r>
              <a:rPr lang="en-US" sz="1100" dirty="0"/>
              <a:t> </a:t>
            </a:r>
            <a:r>
              <a:rPr lang="en-US" sz="1100" dirty="0" smtClean="0">
                <a:solidFill>
                  <a:srgbClr val="0000FF"/>
                </a:solidFill>
              </a:rPr>
              <a:t>(≈ 450 </a:t>
            </a:r>
            <a:r>
              <a:rPr lang="en-US" sz="1100" dirty="0">
                <a:solidFill>
                  <a:srgbClr val="0000FF"/>
                </a:solidFill>
              </a:rPr>
              <a:t>e-/s)</a:t>
            </a:r>
            <a:endParaRPr lang="en-US" sz="1100" dirty="0" smtClean="0">
              <a:solidFill>
                <a:srgbClr val="0000FF"/>
              </a:solidFill>
            </a:endParaRPr>
          </a:p>
          <a:p>
            <a:pPr algn="l">
              <a:spcBef>
                <a:spcPts val="960"/>
              </a:spcBef>
              <a:defRPr/>
            </a:pPr>
            <a:r>
              <a:rPr lang="en-US" sz="1100" dirty="0" smtClean="0"/>
              <a:t>F2100W = 380 DN/s </a:t>
            </a:r>
            <a:r>
              <a:rPr lang="en-US" sz="1100" dirty="0"/>
              <a:t> </a:t>
            </a:r>
            <a:r>
              <a:rPr lang="en-US" sz="1100" dirty="0" smtClean="0">
                <a:solidFill>
                  <a:srgbClr val="0000FF"/>
                </a:solidFill>
              </a:rPr>
              <a:t>(</a:t>
            </a:r>
            <a:r>
              <a:rPr lang="en-US" sz="1100" dirty="0">
                <a:solidFill>
                  <a:srgbClr val="0000FF"/>
                </a:solidFill>
              </a:rPr>
              <a:t>≈ </a:t>
            </a:r>
            <a:r>
              <a:rPr lang="en-US" sz="1100" dirty="0" smtClean="0">
                <a:solidFill>
                  <a:srgbClr val="0000FF"/>
                </a:solidFill>
              </a:rPr>
              <a:t>2100 </a:t>
            </a:r>
            <a:r>
              <a:rPr lang="en-US" sz="1100" dirty="0">
                <a:solidFill>
                  <a:srgbClr val="0000FF"/>
                </a:solidFill>
              </a:rPr>
              <a:t>e-/s)</a:t>
            </a:r>
            <a:endParaRPr lang="en-US" sz="1100" dirty="0" smtClean="0">
              <a:solidFill>
                <a:srgbClr val="0000FF"/>
              </a:solidFill>
            </a:endParaRPr>
          </a:p>
          <a:p>
            <a:pPr algn="l">
              <a:spcBef>
                <a:spcPts val="960"/>
              </a:spcBef>
              <a:defRPr/>
            </a:pPr>
            <a:r>
              <a:rPr lang="en-US" sz="1100" dirty="0" smtClean="0"/>
              <a:t>F2550W = 790 DN/</a:t>
            </a:r>
            <a:r>
              <a:rPr lang="en-US" sz="1100" dirty="0"/>
              <a:t>s </a:t>
            </a:r>
            <a:r>
              <a:rPr lang="en-US" sz="1100" dirty="0" smtClean="0">
                <a:solidFill>
                  <a:srgbClr val="0000FF"/>
                </a:solidFill>
              </a:rPr>
              <a:t>(</a:t>
            </a:r>
            <a:r>
              <a:rPr lang="en-US" sz="1100" dirty="0">
                <a:solidFill>
                  <a:srgbClr val="0000FF"/>
                </a:solidFill>
              </a:rPr>
              <a:t>≈ </a:t>
            </a:r>
            <a:r>
              <a:rPr lang="en-US" sz="1100" dirty="0" smtClean="0">
                <a:solidFill>
                  <a:srgbClr val="0000FF"/>
                </a:solidFill>
              </a:rPr>
              <a:t>4400 </a:t>
            </a:r>
            <a:r>
              <a:rPr lang="en-US" sz="1100" dirty="0">
                <a:solidFill>
                  <a:srgbClr val="0000FF"/>
                </a:solidFill>
              </a:rPr>
              <a:t>e-/s)</a:t>
            </a:r>
            <a:endParaRPr lang="en-US" sz="1100" dirty="0" smtClean="0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18604" y="4179330"/>
            <a:ext cx="219930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/>
            <a:r>
              <a:rPr lang="en-GB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ＭＳ Ｐゴシック" pitchFamily="-1" charset="-128"/>
                <a:cs typeface="ＭＳ Ｐゴシック" pitchFamily="-1" charset="-128"/>
              </a:rPr>
              <a:t>MIRI fact! </a:t>
            </a:r>
            <a:endParaRPr lang="en-GB" sz="24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ea typeface="ＭＳ Ｐゴシック" pitchFamily="-1" charset="-128"/>
              <a:cs typeface="ＭＳ Ｐゴシック" pitchFamily="-1" charset="-128"/>
            </a:endParaRPr>
          </a:p>
          <a:p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4584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Conclusions </a:t>
            </a:r>
            <a:endParaRPr lang="en-GB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711" y="1155958"/>
            <a:ext cx="4354545" cy="3534838"/>
          </a:xfrm>
        </p:spPr>
        <p:txBody>
          <a:bodyPr/>
          <a:lstStyle/>
          <a:p>
            <a:r>
              <a:rPr lang="en-GB" dirty="0" smtClean="0"/>
              <a:t>MIRI detector performance </a:t>
            </a:r>
            <a:r>
              <a:rPr lang="en-GB" dirty="0" smtClean="0">
                <a:solidFill>
                  <a:srgbClr val="0000FF"/>
                </a:solidFill>
              </a:rPr>
              <a:t>meets and exceeds design requirements</a:t>
            </a:r>
          </a:p>
          <a:p>
            <a:endParaRPr lang="en-GB" dirty="0" smtClean="0"/>
          </a:p>
          <a:p>
            <a:r>
              <a:rPr lang="en-GB" dirty="0" smtClean="0"/>
              <a:t>Known non ideal behaviours are well characterised and should be </a:t>
            </a:r>
            <a:r>
              <a:rPr lang="en-GB" dirty="0" smtClean="0">
                <a:solidFill>
                  <a:srgbClr val="0000FF"/>
                </a:solidFill>
              </a:rPr>
              <a:t>mitigated or corrected during the mission</a:t>
            </a:r>
          </a:p>
          <a:p>
            <a:endParaRPr lang="en-GB" dirty="0" smtClean="0"/>
          </a:p>
          <a:p>
            <a:r>
              <a:rPr lang="en-GB" dirty="0" smtClean="0"/>
              <a:t>MIRI instrument </a:t>
            </a:r>
            <a:r>
              <a:rPr lang="en-GB" dirty="0" smtClean="0"/>
              <a:t>team are </a:t>
            </a:r>
            <a:r>
              <a:rPr lang="en-GB" dirty="0" smtClean="0">
                <a:solidFill>
                  <a:srgbClr val="0000FF"/>
                </a:solidFill>
              </a:rPr>
              <a:t>very optimistic about performance </a:t>
            </a:r>
          </a:p>
          <a:p>
            <a:endParaRPr lang="en-GB" dirty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01650" y="6364288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fld id="{41E08EB2-4745-1545-BFAE-2997A924EE20}" type="slidenum">
              <a:rPr lang="en-GB">
                <a:solidFill>
                  <a:srgbClr val="FFFFFF"/>
                </a:solidFill>
              </a:rPr>
              <a:pPr/>
              <a:t>12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" name="Image 3" descr="miri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141" y="1253366"/>
            <a:ext cx="4964003" cy="310684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91095" y="4380639"/>
            <a:ext cx="5274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MIRI instrument being attached to ISIM the instrument module at Goddard </a:t>
            </a:r>
            <a:endParaRPr lang="en-GB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1371600" y="4656094"/>
            <a:ext cx="8534400" cy="220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3D91"/>
              </a:buClr>
              <a:buSzPct val="120000"/>
              <a:buChar char="•"/>
              <a:defRPr b="1">
                <a:solidFill>
                  <a:srgbClr val="0B3D9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rgbClr val="0B3D91"/>
                </a:solidFill>
                <a:latin typeface="+mn-lt"/>
                <a:ea typeface="ＭＳ Ｐゴシック" pitchFamily="-1" charset="-128"/>
              </a:defRPr>
            </a:lvl2pPr>
            <a:lvl3pPr marL="1054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0B3D91"/>
                </a:solidFill>
                <a:latin typeface="+mn-lt"/>
                <a:ea typeface="ＭＳ Ｐゴシック" pitchFamily="-1" charset="-128"/>
              </a:defRPr>
            </a:lvl3pPr>
            <a:lvl4pPr marL="1435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rgbClr val="0B3D91"/>
                </a:solidFill>
                <a:latin typeface="+mn-lt"/>
                <a:ea typeface="ＭＳ Ｐゴシック" pitchFamily="-1" charset="-128"/>
              </a:defRPr>
            </a:lvl4pPr>
            <a:lvl5pPr marL="1816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rgbClr val="0B3D91"/>
                </a:solidFill>
                <a:latin typeface="+mn-lt"/>
                <a:ea typeface="ＭＳ Ｐゴシック" pitchFamily="-1" charset="-128"/>
              </a:defRPr>
            </a:lvl5pPr>
            <a:lvl6pPr marL="22733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rgbClr val="0B3D91"/>
                </a:solidFill>
                <a:latin typeface="+mn-lt"/>
              </a:defRPr>
            </a:lvl6pPr>
            <a:lvl7pPr marL="273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rgbClr val="0B3D91"/>
                </a:solidFill>
                <a:latin typeface="+mn-lt"/>
              </a:defRPr>
            </a:lvl7pPr>
            <a:lvl8pPr marL="31877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rgbClr val="0B3D91"/>
                </a:solidFill>
                <a:latin typeface="+mn-lt"/>
              </a:defRPr>
            </a:lvl8pPr>
            <a:lvl9pPr marL="36449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200">
                <a:solidFill>
                  <a:srgbClr val="0B3D9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GB" dirty="0" smtClean="0"/>
          </a:p>
          <a:p>
            <a:pPr marL="0" indent="0">
              <a:buFontTx/>
              <a:buNone/>
            </a:pPr>
            <a:r>
              <a:rPr lang="en-GB" sz="1600" u="sng" dirty="0" smtClean="0"/>
              <a:t>References</a:t>
            </a:r>
          </a:p>
          <a:p>
            <a:r>
              <a:rPr lang="en-GB" sz="1600" dirty="0" smtClean="0"/>
              <a:t>MIRI performance  – Ressler et al. (2008, Proc. of SPIE Vol. 7021)</a:t>
            </a:r>
          </a:p>
          <a:p>
            <a:r>
              <a:rPr lang="en-GB" sz="1600" dirty="0" smtClean="0"/>
              <a:t>MIRI detectors – Rieke et al. (2015, PASP 127,665)</a:t>
            </a:r>
            <a:endParaRPr lang="fi-FI" sz="1600" dirty="0" smtClean="0">
              <a:solidFill>
                <a:srgbClr val="000090"/>
              </a:solidFill>
            </a:endParaRPr>
          </a:p>
          <a:p>
            <a:r>
              <a:rPr lang="en-GB" sz="1600" dirty="0" smtClean="0"/>
              <a:t>MIRI Focal Plane system – Ressler et al. (2015, PASP 127, 675)</a:t>
            </a:r>
          </a:p>
          <a:p>
            <a:r>
              <a:rPr lang="en-GB" sz="1600" dirty="0" smtClean="0"/>
              <a:t>MIRI predicted sensitivity – </a:t>
            </a:r>
            <a:r>
              <a:rPr lang="en-GB" sz="1600" dirty="0" err="1" smtClean="0"/>
              <a:t>Glasse</a:t>
            </a:r>
            <a:r>
              <a:rPr lang="en-GB" sz="1600" dirty="0" smtClean="0"/>
              <a:t> et al. (2015, PASP 127, 686)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379898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MIRI detector heritage and manufacture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2874" y="1188768"/>
            <a:ext cx="4975533" cy="51054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Constructed by Raytheon Vision Systems </a:t>
            </a:r>
          </a:p>
          <a:p>
            <a:endParaRPr lang="en-GB" dirty="0" smtClean="0"/>
          </a:p>
          <a:p>
            <a:r>
              <a:rPr lang="en-GB" dirty="0" smtClean="0"/>
              <a:t>Million pixel (1024×1024) arsenic-doped silicon (</a:t>
            </a:r>
            <a:r>
              <a:rPr lang="en-GB" dirty="0" err="1" smtClean="0"/>
              <a:t>Si:As</a:t>
            </a:r>
            <a:r>
              <a:rPr lang="en-GB" dirty="0" smtClean="0"/>
              <a:t>) hybrid arrays </a:t>
            </a:r>
          </a:p>
          <a:p>
            <a:endParaRPr lang="en-GB" dirty="0" smtClean="0"/>
          </a:p>
          <a:p>
            <a:r>
              <a:rPr lang="en-GB" dirty="0" smtClean="0"/>
              <a:t>25 μm pixel pitch</a:t>
            </a:r>
          </a:p>
          <a:p>
            <a:endParaRPr lang="en-GB" dirty="0"/>
          </a:p>
          <a:p>
            <a:r>
              <a:rPr lang="en-GB" dirty="0" smtClean="0"/>
              <a:t>Arrays of this type were used in Spitzer</a:t>
            </a:r>
            <a:r>
              <a:rPr lang="en-GB" dirty="0"/>
              <a:t>, WISE, MSX, and </a:t>
            </a:r>
            <a:r>
              <a:rPr lang="en-GB" dirty="0" err="1" smtClean="0"/>
              <a:t>Akari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Most closely </a:t>
            </a:r>
            <a:r>
              <a:rPr lang="en-GB" dirty="0" smtClean="0"/>
              <a:t>related to the 256×256 pixel </a:t>
            </a:r>
            <a:r>
              <a:rPr lang="en-GB" dirty="0" err="1" smtClean="0"/>
              <a:t>Si:As</a:t>
            </a:r>
            <a:r>
              <a:rPr lang="en-GB" dirty="0" smtClean="0"/>
              <a:t> arrays  in Spitzer IRAC with differences: </a:t>
            </a:r>
          </a:p>
          <a:p>
            <a:pPr lvl="1"/>
            <a:r>
              <a:rPr lang="en-GB" dirty="0" smtClean="0"/>
              <a:t>16× increase in the number of </a:t>
            </a:r>
            <a:r>
              <a:rPr lang="en-GB" dirty="0" smtClean="0"/>
              <a:t>pixels</a:t>
            </a:r>
          </a:p>
          <a:p>
            <a:pPr lvl="1"/>
            <a:r>
              <a:rPr lang="en-GB" dirty="0"/>
              <a:t>Smaller pixel size, 25 μm </a:t>
            </a:r>
            <a:r>
              <a:rPr lang="en-GB" dirty="0" smtClean="0"/>
              <a:t>vs. </a:t>
            </a:r>
            <a:r>
              <a:rPr lang="en-GB" dirty="0"/>
              <a:t>30 μm </a:t>
            </a:r>
            <a:endParaRPr lang="en-GB" dirty="0" smtClean="0"/>
          </a:p>
          <a:p>
            <a:pPr lvl="1"/>
            <a:r>
              <a:rPr lang="en-GB" dirty="0" smtClean="0"/>
              <a:t>Reference pixels added </a:t>
            </a:r>
          </a:p>
          <a:p>
            <a:pPr lvl="1"/>
            <a:r>
              <a:rPr lang="en-GB" dirty="0" smtClean="0">
                <a:solidFill>
                  <a:srgbClr val="3366FF"/>
                </a:solidFill>
              </a:rPr>
              <a:t>10 years extra development experience between manufacture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228" y="1891862"/>
            <a:ext cx="3830807" cy="269668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25204" y="4682204"/>
            <a:ext cx="4283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Photograph of a MIRI Detector Assembly. The 26 mm × 26 mm detector sensitive surface is visible as the square in the centre. </a:t>
            </a:r>
            <a:endParaRPr lang="en-GB" dirty="0"/>
          </a:p>
        </p:txBody>
      </p:sp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501650" y="6364288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fld id="{41E08EB2-4745-1545-BFAE-2997A924EE20}" type="slidenum">
              <a:rPr lang="en-GB">
                <a:solidFill>
                  <a:srgbClr val="FFFFFF"/>
                </a:solidFill>
              </a:rPr>
              <a:pPr/>
              <a:t>2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9398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MIRI detector overview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50671" y="1076613"/>
            <a:ext cx="4956072" cy="525303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MIRI has 3 detectors 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1 x imager,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2 x </a:t>
            </a:r>
            <a:r>
              <a:rPr lang="en-GB" dirty="0"/>
              <a:t>medium- resolution spectrometer (MRS</a:t>
            </a:r>
            <a:r>
              <a:rPr lang="en-GB" dirty="0" smtClean="0"/>
              <a:t>)</a:t>
            </a:r>
            <a:r>
              <a:rPr lang="en-GB" dirty="0"/>
              <a:t> </a:t>
            </a:r>
            <a:r>
              <a:rPr lang="en-GB" dirty="0" smtClean="0"/>
              <a:t>- shortwave and </a:t>
            </a:r>
            <a:r>
              <a:rPr lang="en-GB" dirty="0" err="1" smtClean="0"/>
              <a:t>longwave</a:t>
            </a:r>
            <a:r>
              <a:rPr lang="en-GB" dirty="0" smtClean="0"/>
              <a:t> channels</a:t>
            </a:r>
          </a:p>
          <a:p>
            <a:pPr lvl="1"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Redundancy in </a:t>
            </a:r>
            <a:r>
              <a:rPr lang="en-GB" dirty="0" smtClean="0"/>
              <a:t>electronics - </a:t>
            </a:r>
            <a:r>
              <a:rPr lang="en-GB" dirty="0" smtClean="0"/>
              <a:t>side A or B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Two slightly different detector architectures: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S</a:t>
            </a:r>
            <a:r>
              <a:rPr lang="en-GB" dirty="0" smtClean="0"/>
              <a:t>hort wavelength MRS trades lower absorption efficiency for reduced dark </a:t>
            </a:r>
            <a:r>
              <a:rPr lang="en-GB" dirty="0" smtClean="0"/>
              <a:t>current (contingency array)</a:t>
            </a:r>
            <a:endParaRPr lang="en-GB" dirty="0" smtClean="0"/>
          </a:p>
          <a:p>
            <a:pPr lvl="1"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Uniform response 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pixel-to-pixel variations no more than 3% </a:t>
            </a:r>
            <a:r>
              <a:rPr lang="en-GB" dirty="0" err="1" smtClean="0"/>
              <a:t>rms</a:t>
            </a:r>
            <a:endParaRPr lang="en-GB" dirty="0" smtClean="0"/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S</a:t>
            </a:r>
            <a:r>
              <a:rPr lang="en-GB" dirty="0" smtClean="0"/>
              <a:t>mall proportion of inoperative pixels 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either hot or dead &lt;200 (0.1%) </a:t>
            </a:r>
          </a:p>
          <a:p>
            <a:pPr>
              <a:lnSpc>
                <a:spcPct val="120000"/>
              </a:lnSpc>
            </a:pP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/>
              <a:t>U</a:t>
            </a:r>
            <a:r>
              <a:rPr lang="en-GB" dirty="0" smtClean="0"/>
              <a:t>sable level of response out to 28.22 μm 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Allows detection </a:t>
            </a:r>
            <a:r>
              <a:rPr lang="en-GB" dirty="0" smtClean="0"/>
              <a:t>of e.g. molecular </a:t>
            </a:r>
            <a:r>
              <a:rPr lang="en-GB" dirty="0" smtClean="0"/>
              <a:t>hydrogen 0–0 S(0) rotational line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0" y="1189961"/>
            <a:ext cx="4405212" cy="414197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8343" y="5389144"/>
            <a:ext cx="1467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Ressler et al. 2015 </a:t>
            </a:r>
            <a:endParaRPr lang="en-GB" dirty="0"/>
          </a:p>
        </p:txBody>
      </p: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501650" y="6364288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fld id="{41E08EB2-4745-1545-BFAE-2997A924EE20}" type="slidenum">
              <a:rPr lang="en-GB">
                <a:solidFill>
                  <a:srgbClr val="FFFFFF"/>
                </a:solidFill>
              </a:rPr>
              <a:pPr/>
              <a:t>3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4800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MIRI Readout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2120" y="4622765"/>
            <a:ext cx="6096788" cy="20119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0000FF"/>
                </a:solidFill>
              </a:rPr>
              <a:t>Frame </a:t>
            </a:r>
            <a:r>
              <a:rPr lang="en-GB" sz="1600" dirty="0" smtClean="0"/>
              <a:t>=</a:t>
            </a:r>
            <a:r>
              <a:rPr lang="en-GB" sz="1600" dirty="0" smtClean="0">
                <a:solidFill>
                  <a:srgbClr val="0000FF"/>
                </a:solidFill>
              </a:rPr>
              <a:t> </a:t>
            </a:r>
            <a:r>
              <a:rPr lang="en-GB" sz="1600" dirty="0" smtClean="0"/>
              <a:t>single clocking scan through </a:t>
            </a:r>
            <a:r>
              <a:rPr lang="en-GB" sz="1600" dirty="0" smtClean="0"/>
              <a:t>array</a:t>
            </a:r>
            <a:endParaRPr lang="en-GB" sz="16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0000FF"/>
                </a:solidFill>
              </a:rPr>
              <a:t>Integration</a:t>
            </a:r>
            <a:r>
              <a:rPr lang="en-GB" sz="1600" dirty="0" smtClean="0"/>
              <a:t> </a:t>
            </a:r>
            <a:r>
              <a:rPr lang="en-GB" sz="1600" dirty="0" smtClean="0"/>
              <a:t>= a number of non-destructive readout frames where photons are allowed to </a:t>
            </a:r>
            <a:r>
              <a:rPr lang="en-GB" sz="1600" dirty="0" smtClean="0"/>
              <a:t>integrate</a:t>
            </a:r>
            <a:endParaRPr lang="en-GB" sz="16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600" dirty="0" smtClean="0">
                <a:solidFill>
                  <a:srgbClr val="0000FF"/>
                </a:solidFill>
              </a:rPr>
              <a:t>Exposure</a:t>
            </a:r>
            <a:r>
              <a:rPr lang="en-GB" sz="1600" dirty="0"/>
              <a:t> </a:t>
            </a:r>
            <a:r>
              <a:rPr lang="en-GB" sz="1600" dirty="0" smtClean="0"/>
              <a:t>= is a number of sequential </a:t>
            </a:r>
            <a:r>
              <a:rPr lang="en-GB" sz="1600" dirty="0" smtClean="0"/>
              <a:t>integrations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1600" dirty="0" smtClean="0"/>
          </a:p>
          <a:p>
            <a:pPr>
              <a:spcBef>
                <a:spcPts val="600"/>
              </a:spcBef>
            </a:pPr>
            <a:r>
              <a:rPr lang="en-GB" sz="1600" dirty="0"/>
              <a:t>MIRI does not explicitly have “groups” </a:t>
            </a:r>
            <a:endParaRPr lang="en-GB" sz="1600" dirty="0" smtClean="0"/>
          </a:p>
          <a:p>
            <a:pPr marL="482600" lvl="1" indent="0">
              <a:spcBef>
                <a:spcPts val="600"/>
              </a:spcBef>
              <a:buNone/>
            </a:pPr>
            <a:r>
              <a:rPr lang="en-GB" sz="1600" dirty="0" smtClean="0">
                <a:solidFill>
                  <a:srgbClr val="0000FF"/>
                </a:solidFill>
              </a:rPr>
              <a:t>By definition, MIRI has one frame per group </a:t>
            </a:r>
          </a:p>
          <a:p>
            <a:pPr>
              <a:lnSpc>
                <a:spcPct val="120000"/>
              </a:lnSpc>
              <a:spcBef>
                <a:spcPts val="984"/>
              </a:spcBef>
            </a:pPr>
            <a:endParaRPr lang="en-GB" sz="1600" dirty="0" smtClean="0"/>
          </a:p>
        </p:txBody>
      </p:sp>
      <p:sp>
        <p:nvSpPr>
          <p:cNvPr id="15" name="ZoneTexte 4"/>
          <p:cNvSpPr txBox="1">
            <a:spLocks noChangeArrowheads="1"/>
          </p:cNvSpPr>
          <p:nvPr/>
        </p:nvSpPr>
        <p:spPr bwMode="auto">
          <a:xfrm>
            <a:off x="501650" y="6364288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fld id="{41E08EB2-4745-1545-BFAE-2997A924EE20}" type="slidenum">
              <a:rPr lang="en-GB">
                <a:solidFill>
                  <a:srgbClr val="FFFFFF"/>
                </a:solidFill>
              </a:rPr>
              <a:pPr/>
              <a:t>4</a:t>
            </a:fld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 bwMode="auto">
          <a:xfrm flipH="1">
            <a:off x="706058" y="1942445"/>
            <a:ext cx="6487" cy="21862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15"/>
          <p:cNvCxnSpPr/>
          <p:nvPr/>
        </p:nvCxnSpPr>
        <p:spPr bwMode="auto">
          <a:xfrm flipH="1" flipV="1">
            <a:off x="695476" y="4128713"/>
            <a:ext cx="6144081" cy="235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Ellipse 16"/>
          <p:cNvSpPr/>
          <p:nvPr/>
        </p:nvSpPr>
        <p:spPr bwMode="auto">
          <a:xfrm flipH="1">
            <a:off x="900322" y="3618090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 flipH="1">
            <a:off x="1097171" y="3503789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 flipH="1">
            <a:off x="1285554" y="3400072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 flipH="1">
            <a:off x="1465471" y="3300588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 flipH="1">
            <a:off x="1660203" y="3192637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 flipH="1">
            <a:off x="1842237" y="3086804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 flipH="1">
            <a:off x="2045437" y="2976738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 flipH="1">
            <a:off x="2238054" y="2864555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25" name="Ellipse 24"/>
          <p:cNvSpPr/>
          <p:nvPr/>
        </p:nvSpPr>
        <p:spPr bwMode="auto">
          <a:xfrm flipH="1">
            <a:off x="2428554" y="2760838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26" name="Ellipse 25"/>
          <p:cNvSpPr/>
          <p:nvPr/>
        </p:nvSpPr>
        <p:spPr bwMode="auto">
          <a:xfrm flipH="1">
            <a:off x="2616937" y="2648655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 flipH="1">
            <a:off x="2820137" y="2538588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28" name="Ellipse 27"/>
          <p:cNvSpPr/>
          <p:nvPr/>
        </p:nvSpPr>
        <p:spPr bwMode="auto">
          <a:xfrm flipH="1">
            <a:off x="3033921" y="2415822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 flipH="1">
            <a:off x="3239238" y="2300975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 rot="19827856">
            <a:off x="1705065" y="2856855"/>
            <a:ext cx="1867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3366FF"/>
                </a:solidFill>
              </a:rPr>
              <a:t>Frames (groups)</a:t>
            </a:r>
            <a:endParaRPr lang="en-GB" sz="1600" b="1" dirty="0">
              <a:solidFill>
                <a:srgbClr val="3366FF"/>
              </a:solidFill>
            </a:endParaRPr>
          </a:p>
        </p:txBody>
      </p:sp>
      <p:sp>
        <p:nvSpPr>
          <p:cNvPr id="31" name="ZoneTexte 22"/>
          <p:cNvSpPr txBox="1">
            <a:spLocks noChangeArrowheads="1"/>
          </p:cNvSpPr>
          <p:nvPr/>
        </p:nvSpPr>
        <p:spPr bwMode="auto">
          <a:xfrm rot="16200000">
            <a:off x="-680039" y="2893427"/>
            <a:ext cx="232844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600" b="1" dirty="0" smtClean="0">
                <a:solidFill>
                  <a:srgbClr val="000090"/>
                </a:solidFill>
              </a:rPr>
              <a:t>Data Number (DN)</a:t>
            </a:r>
            <a:endParaRPr lang="en-GB" sz="1600" b="1" dirty="0">
              <a:solidFill>
                <a:srgbClr val="000090"/>
              </a:solidFill>
            </a:endParaRPr>
          </a:p>
        </p:txBody>
      </p:sp>
      <p:sp>
        <p:nvSpPr>
          <p:cNvPr id="32" name="Ellipse 31"/>
          <p:cNvSpPr/>
          <p:nvPr/>
        </p:nvSpPr>
        <p:spPr bwMode="auto">
          <a:xfrm flipH="1">
            <a:off x="3445910" y="2192842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 flipH="1">
            <a:off x="3663436" y="2063679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cxnSp>
        <p:nvCxnSpPr>
          <p:cNvPr id="34" name="Connecteur droit avec flèche 33"/>
          <p:cNvCxnSpPr/>
          <p:nvPr/>
        </p:nvCxnSpPr>
        <p:spPr bwMode="auto">
          <a:xfrm flipV="1">
            <a:off x="864507" y="1931949"/>
            <a:ext cx="296325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7E1A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ZoneTexte 34"/>
          <p:cNvSpPr txBox="1"/>
          <p:nvPr/>
        </p:nvSpPr>
        <p:spPr>
          <a:xfrm>
            <a:off x="1627271" y="1654253"/>
            <a:ext cx="111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Integration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6" name="ZoneTexte 22"/>
          <p:cNvSpPr txBox="1">
            <a:spLocks noChangeArrowheads="1"/>
          </p:cNvSpPr>
          <p:nvPr/>
        </p:nvSpPr>
        <p:spPr bwMode="auto">
          <a:xfrm>
            <a:off x="2887660" y="4144392"/>
            <a:ext cx="232844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600" b="1" dirty="0" smtClean="0">
                <a:solidFill>
                  <a:srgbClr val="000090"/>
                </a:solidFill>
              </a:rPr>
              <a:t>Time</a:t>
            </a:r>
            <a:endParaRPr lang="en-GB" sz="1600" b="1" dirty="0">
              <a:solidFill>
                <a:srgbClr val="000090"/>
              </a:solidFill>
            </a:endParaRPr>
          </a:p>
        </p:txBody>
      </p:sp>
      <p:sp>
        <p:nvSpPr>
          <p:cNvPr id="38" name="Ellipse 37"/>
          <p:cNvSpPr/>
          <p:nvPr/>
        </p:nvSpPr>
        <p:spPr bwMode="auto">
          <a:xfrm flipH="1">
            <a:off x="3916796" y="3614995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 flipH="1">
            <a:off x="4113645" y="3500694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 flipH="1">
            <a:off x="4302028" y="3396977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 flipH="1">
            <a:off x="4481945" y="3297493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 flipH="1">
            <a:off x="4676677" y="3189542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 flipH="1">
            <a:off x="4858711" y="3083709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 flipH="1">
            <a:off x="5061911" y="2973643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 flipH="1">
            <a:off x="5254528" y="2861460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 flipH="1">
            <a:off x="5445028" y="2757743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47" name="Ellipse 46"/>
          <p:cNvSpPr/>
          <p:nvPr/>
        </p:nvSpPr>
        <p:spPr bwMode="auto">
          <a:xfrm flipH="1">
            <a:off x="5633411" y="2645560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48" name="Ellipse 47"/>
          <p:cNvSpPr/>
          <p:nvPr/>
        </p:nvSpPr>
        <p:spPr bwMode="auto">
          <a:xfrm flipH="1">
            <a:off x="5836611" y="2535493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49" name="Ellipse 48"/>
          <p:cNvSpPr/>
          <p:nvPr/>
        </p:nvSpPr>
        <p:spPr bwMode="auto">
          <a:xfrm flipH="1">
            <a:off x="6050395" y="2412727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50" name="Ellipse 49"/>
          <p:cNvSpPr/>
          <p:nvPr/>
        </p:nvSpPr>
        <p:spPr bwMode="auto">
          <a:xfrm flipH="1">
            <a:off x="6307552" y="2259006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52" name="Ellipse 51"/>
          <p:cNvSpPr/>
          <p:nvPr/>
        </p:nvSpPr>
        <p:spPr bwMode="auto">
          <a:xfrm flipH="1">
            <a:off x="6514224" y="2150873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53" name="Ellipse 52"/>
          <p:cNvSpPr/>
          <p:nvPr/>
        </p:nvSpPr>
        <p:spPr bwMode="auto">
          <a:xfrm flipH="1">
            <a:off x="6731750" y="2021710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cxnSp>
        <p:nvCxnSpPr>
          <p:cNvPr id="54" name="Connecteur droit avec flèche 53"/>
          <p:cNvCxnSpPr/>
          <p:nvPr/>
        </p:nvCxnSpPr>
        <p:spPr bwMode="auto">
          <a:xfrm flipV="1">
            <a:off x="3880981" y="1928854"/>
            <a:ext cx="296325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7E1A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ctangle 55"/>
          <p:cNvSpPr/>
          <p:nvPr/>
        </p:nvSpPr>
        <p:spPr bwMode="auto">
          <a:xfrm>
            <a:off x="7140746" y="1580870"/>
            <a:ext cx="2604879" cy="3477713"/>
          </a:xfrm>
          <a:prstGeom prst="rect">
            <a:avLst/>
          </a:prstGeom>
          <a:solidFill>
            <a:srgbClr val="FFFFFF"/>
          </a:solidFill>
          <a:ln w="57150" cap="flat" cmpd="thickThin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283301" y="2138062"/>
            <a:ext cx="2436409" cy="304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l">
              <a:spcBef>
                <a:spcPts val="864"/>
              </a:spcBef>
              <a:buClr>
                <a:srgbClr val="0B3D91"/>
              </a:buClr>
              <a:buSzPct val="120000"/>
              <a:buFont typeface="Arial"/>
              <a:buChar char="•"/>
            </a:pPr>
            <a:r>
              <a:rPr lang="en-GB" b="1" kern="0" dirty="0" smtClean="0">
                <a:latin typeface="Arial"/>
                <a:ea typeface="ＭＳ Ｐゴシック" pitchFamily="-1" charset="-128"/>
                <a:cs typeface="ＭＳ Ｐゴシック" pitchFamily="-1" charset="-128"/>
              </a:rPr>
              <a:t>Possible frames </a:t>
            </a:r>
            <a:r>
              <a:rPr lang="en-GB" b="1" kern="0" dirty="0">
                <a:latin typeface="Arial"/>
                <a:ea typeface="ＭＳ Ｐゴシック" pitchFamily="-1" charset="-128"/>
                <a:cs typeface="ＭＳ Ｐゴシック" pitchFamily="-1" charset="-128"/>
              </a:rPr>
              <a:t>per Integration = </a:t>
            </a:r>
            <a:r>
              <a:rPr lang="en-GB" b="1" kern="0" dirty="0">
                <a:solidFill>
                  <a:srgbClr val="3366FF"/>
                </a:solidFill>
                <a:latin typeface="Arial"/>
                <a:ea typeface="ＭＳ Ｐゴシック" pitchFamily="-1" charset="-128"/>
                <a:cs typeface="ＭＳ Ｐゴシック" pitchFamily="-1" charset="-128"/>
              </a:rPr>
              <a:t>1 to 65535 </a:t>
            </a:r>
          </a:p>
          <a:p>
            <a:pPr marL="171450" lvl="0" indent="-171450" algn="l">
              <a:spcBef>
                <a:spcPts val="864"/>
              </a:spcBef>
              <a:buClr>
                <a:srgbClr val="0B3D91"/>
              </a:buClr>
              <a:buSzPct val="120000"/>
              <a:buFont typeface="Arial"/>
              <a:buChar char="•"/>
            </a:pPr>
            <a:r>
              <a:rPr lang="en-GB" b="1" kern="0" dirty="0" smtClean="0">
                <a:latin typeface="Arial"/>
                <a:ea typeface="ＭＳ Ｐゴシック" pitchFamily="-1" charset="-128"/>
                <a:cs typeface="ＭＳ Ｐゴシック" pitchFamily="-1" charset="-128"/>
              </a:rPr>
              <a:t>And possible Integrations </a:t>
            </a:r>
            <a:r>
              <a:rPr lang="en-GB" b="1" kern="0" dirty="0">
                <a:latin typeface="Arial"/>
                <a:ea typeface="ＭＳ Ｐゴシック" pitchFamily="-1" charset="-128"/>
                <a:cs typeface="ＭＳ Ｐゴシック" pitchFamily="-1" charset="-128"/>
              </a:rPr>
              <a:t>per Exposure = </a:t>
            </a:r>
            <a:r>
              <a:rPr lang="en-GB" b="1" kern="0" dirty="0">
                <a:solidFill>
                  <a:srgbClr val="3366FF"/>
                </a:solidFill>
                <a:latin typeface="Arial"/>
                <a:ea typeface="ＭＳ Ｐゴシック" pitchFamily="-1" charset="-128"/>
                <a:cs typeface="ＭＳ Ｐゴシック" pitchFamily="-1" charset="-128"/>
              </a:rPr>
              <a:t>1 to 65535 </a:t>
            </a:r>
          </a:p>
          <a:p>
            <a:pPr marL="171450" lvl="0" indent="-171450" algn="l">
              <a:spcBef>
                <a:spcPts val="864"/>
              </a:spcBef>
              <a:buClr>
                <a:srgbClr val="0B3D91"/>
              </a:buClr>
              <a:buSzPct val="120000"/>
              <a:buFont typeface="Arial"/>
              <a:buChar char="•"/>
            </a:pPr>
            <a:r>
              <a:rPr lang="en-GB" b="1" kern="0" dirty="0" smtClean="0">
                <a:latin typeface="Arial"/>
                <a:ea typeface="ＭＳ Ｐゴシック" pitchFamily="-1" charset="-128"/>
                <a:cs typeface="ＭＳ Ｐゴシック" pitchFamily="-1" charset="-128"/>
              </a:rPr>
              <a:t>Longest possible single exposure = </a:t>
            </a:r>
            <a:r>
              <a:rPr lang="en-GB" b="1" kern="0" dirty="0" smtClean="0">
                <a:solidFill>
                  <a:srgbClr val="3366FF"/>
                </a:solidFill>
                <a:latin typeface="Arial"/>
                <a:ea typeface="ＭＳ Ｐゴシック" pitchFamily="-1" charset="-128"/>
                <a:cs typeface="ＭＳ Ｐゴシック" pitchFamily="-1" charset="-128"/>
              </a:rPr>
              <a:t>8525 </a:t>
            </a:r>
            <a:r>
              <a:rPr lang="en-GB" b="1" kern="0" dirty="0">
                <a:solidFill>
                  <a:srgbClr val="3366FF"/>
                </a:solidFill>
                <a:latin typeface="Arial"/>
                <a:ea typeface="ＭＳ Ｐゴシック" pitchFamily="-1" charset="-128"/>
                <a:cs typeface="ＭＳ Ｐゴシック" pitchFamily="-1" charset="-128"/>
              </a:rPr>
              <a:t>years </a:t>
            </a:r>
            <a:endParaRPr lang="en-GB" b="1" kern="0" dirty="0" smtClean="0">
              <a:solidFill>
                <a:srgbClr val="3366FF"/>
              </a:solidFill>
              <a:latin typeface="Arial"/>
              <a:ea typeface="ＭＳ Ｐゴシック" pitchFamily="-1" charset="-128"/>
              <a:cs typeface="ＭＳ Ｐゴシック" pitchFamily="-1" charset="-128"/>
            </a:endParaRPr>
          </a:p>
          <a:p>
            <a:pPr marL="171450" indent="-171450" algn="l">
              <a:spcBef>
                <a:spcPts val="864"/>
              </a:spcBef>
              <a:buClr>
                <a:srgbClr val="0B3D91"/>
              </a:buClr>
              <a:buSzPct val="120000"/>
              <a:buFont typeface="Arial"/>
              <a:buChar char="•"/>
            </a:pPr>
            <a:r>
              <a:rPr lang="en-GB" b="1" kern="0" dirty="0" smtClean="0">
                <a:latin typeface="Arial"/>
                <a:ea typeface="ＭＳ Ｐゴシック" pitchFamily="-1" charset="-128"/>
                <a:cs typeface="ＭＳ Ｐゴシック" pitchFamily="-1" charset="-128"/>
              </a:rPr>
              <a:t>Mission configuration     max =  </a:t>
            </a:r>
            <a:r>
              <a:rPr lang="en-GB" b="1" kern="0" dirty="0" smtClean="0">
                <a:solidFill>
                  <a:srgbClr val="3366FF"/>
                </a:solidFill>
                <a:latin typeface="Arial"/>
                <a:ea typeface="ＭＳ Ｐゴシック" pitchFamily="-1" charset="-128"/>
                <a:cs typeface="ＭＳ Ｐゴシック" pitchFamily="-1" charset="-128"/>
              </a:rPr>
              <a:t>3352 </a:t>
            </a:r>
            <a:r>
              <a:rPr lang="en-GB" b="1" kern="0" dirty="0">
                <a:solidFill>
                  <a:srgbClr val="3366FF"/>
                </a:solidFill>
                <a:latin typeface="Arial"/>
                <a:ea typeface="ＭＳ Ｐゴシック" pitchFamily="-1" charset="-128"/>
                <a:cs typeface="ＭＳ Ｐゴシック" pitchFamily="-1" charset="-128"/>
              </a:rPr>
              <a:t>years </a:t>
            </a:r>
            <a:endParaRPr lang="en-GB" b="1" kern="0" dirty="0">
              <a:latin typeface="Arial"/>
              <a:ea typeface="ＭＳ Ｐゴシック" pitchFamily="-1" charset="-128"/>
              <a:cs typeface="ＭＳ Ｐゴシック" pitchFamily="-1" charset="-128"/>
            </a:endParaRPr>
          </a:p>
          <a:p>
            <a:pPr marL="171450" lvl="0" indent="-171450" algn="l">
              <a:spcBef>
                <a:spcPts val="864"/>
              </a:spcBef>
              <a:buClr>
                <a:srgbClr val="0B3D91"/>
              </a:buClr>
              <a:buSzPct val="120000"/>
              <a:buFont typeface="Arial"/>
              <a:buChar char="•"/>
            </a:pPr>
            <a:r>
              <a:rPr lang="en-GB" b="1" kern="0" dirty="0">
                <a:latin typeface="Arial"/>
                <a:ea typeface="ＭＳ Ｐゴシック" pitchFamily="-1" charset="-128"/>
                <a:cs typeface="ＭＳ Ｐゴシック" pitchFamily="-1" charset="-128"/>
              </a:rPr>
              <a:t>However </a:t>
            </a:r>
            <a:r>
              <a:rPr lang="en-GB" b="1" kern="0" dirty="0" smtClean="0">
                <a:latin typeface="Arial"/>
                <a:ea typeface="ＭＳ Ｐゴシック" pitchFamily="-1" charset="-128"/>
                <a:cs typeface="ＭＳ Ｐゴシック" pitchFamily="-1" charset="-128"/>
              </a:rPr>
              <a:t>observers will be restricted to </a:t>
            </a:r>
            <a:r>
              <a:rPr lang="en-GB" b="1" kern="0" dirty="0" smtClean="0">
                <a:solidFill>
                  <a:srgbClr val="3366FF"/>
                </a:solidFill>
                <a:latin typeface="Arial"/>
                <a:ea typeface="ＭＳ Ｐゴシック" pitchFamily="-1" charset="-128"/>
                <a:cs typeface="ＭＳ Ｐゴシック" pitchFamily="-1" charset="-128"/>
              </a:rPr>
              <a:t>3 hour maximum </a:t>
            </a:r>
            <a:r>
              <a:rPr lang="en-GB" b="1" kern="0" dirty="0" smtClean="0">
                <a:latin typeface="Arial"/>
                <a:ea typeface="ＭＳ Ｐゴシック" pitchFamily="-1" charset="-128"/>
                <a:cs typeface="ＭＳ Ｐゴシック" pitchFamily="-1" charset="-128"/>
              </a:rPr>
              <a:t>exposures except for time series observations </a:t>
            </a:r>
            <a:endParaRPr lang="fr-FR" b="1" kern="0" dirty="0">
              <a:solidFill>
                <a:srgbClr val="3366FF"/>
              </a:solidFill>
              <a:latin typeface="Arial"/>
              <a:ea typeface="ＭＳ Ｐゴシック" pitchFamily="-1" charset="-128"/>
              <a:cs typeface="ＭＳ Ｐゴシック" pitchFamily="-1" charset="-128"/>
            </a:endParaRPr>
          </a:p>
          <a:p>
            <a:endParaRPr lang="en-GB" dirty="0"/>
          </a:p>
        </p:txBody>
      </p:sp>
      <p:sp>
        <p:nvSpPr>
          <p:cNvPr id="58" name="ZoneTexte 57"/>
          <p:cNvSpPr txBox="1"/>
          <p:nvPr/>
        </p:nvSpPr>
        <p:spPr>
          <a:xfrm>
            <a:off x="7195816" y="1656433"/>
            <a:ext cx="219930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l"/>
            <a:r>
              <a:rPr lang="en-GB" sz="2400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ＭＳ Ｐゴシック" pitchFamily="-1" charset="-128"/>
                <a:cs typeface="ＭＳ Ｐゴシック" pitchFamily="-1" charset="-128"/>
              </a:rPr>
              <a:t>MIRI fact! </a:t>
            </a:r>
            <a:endParaRPr lang="en-GB" sz="24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ea typeface="ＭＳ Ｐゴシック" pitchFamily="-1" charset="-128"/>
              <a:cs typeface="ＭＳ Ｐゴシック" pitchFamily="-1" charset="-128"/>
            </a:endParaRPr>
          </a:p>
        </p:txBody>
      </p:sp>
      <p:cxnSp>
        <p:nvCxnSpPr>
          <p:cNvPr id="59" name="Connecteur droit avec flèche 58"/>
          <p:cNvCxnSpPr/>
          <p:nvPr/>
        </p:nvCxnSpPr>
        <p:spPr bwMode="auto">
          <a:xfrm flipV="1">
            <a:off x="864467" y="1609579"/>
            <a:ext cx="5963788" cy="64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ZoneTexte 60"/>
          <p:cNvSpPr txBox="1"/>
          <p:nvPr/>
        </p:nvSpPr>
        <p:spPr>
          <a:xfrm>
            <a:off x="3258648" y="1262419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FF"/>
                </a:solidFill>
              </a:rPr>
              <a:t>E</a:t>
            </a:r>
            <a:r>
              <a:rPr lang="en-GB" sz="1400" b="1" dirty="0" smtClean="0">
                <a:solidFill>
                  <a:srgbClr val="0000FF"/>
                </a:solidFill>
              </a:rPr>
              <a:t>xposure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 rot="19827856">
            <a:off x="4695618" y="2853759"/>
            <a:ext cx="1867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3366FF"/>
                </a:solidFill>
              </a:rPr>
              <a:t>Frames (groups)</a:t>
            </a:r>
            <a:endParaRPr lang="en-GB" sz="1600" b="1" dirty="0">
              <a:solidFill>
                <a:srgbClr val="3366FF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4838138" y="1638200"/>
            <a:ext cx="111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FF"/>
                </a:solidFill>
              </a:rPr>
              <a:t>Integration</a:t>
            </a:r>
            <a:endParaRPr lang="en-GB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5440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Reference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1" b="7446"/>
          <a:stretch/>
        </p:blipFill>
        <p:spPr>
          <a:xfrm>
            <a:off x="1562561" y="1088468"/>
            <a:ext cx="3370213" cy="38530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MIRI Readout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3405" y="5157268"/>
            <a:ext cx="7611407" cy="1686891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864"/>
              </a:spcBef>
            </a:pPr>
            <a:r>
              <a:rPr lang="en-GB" sz="1400" dirty="0"/>
              <a:t>MIRI has 4 amplifier outputs </a:t>
            </a:r>
            <a:r>
              <a:rPr lang="en-GB" sz="1400" dirty="0" smtClean="0"/>
              <a:t>- each </a:t>
            </a:r>
            <a:r>
              <a:rPr lang="en-GB" sz="1400" dirty="0"/>
              <a:t>output provides 258×1024 values </a:t>
            </a:r>
            <a:r>
              <a:rPr lang="en-GB" sz="1400" dirty="0" smtClean="0"/>
              <a:t> (1/4 array)</a:t>
            </a:r>
          </a:p>
          <a:p>
            <a:pPr>
              <a:lnSpc>
                <a:spcPct val="120000"/>
              </a:lnSpc>
              <a:spcBef>
                <a:spcPts val="864"/>
              </a:spcBef>
            </a:pPr>
            <a:r>
              <a:rPr lang="en-GB" sz="1400" dirty="0" smtClean="0"/>
              <a:t>A 5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amplifier provides the reference output data</a:t>
            </a:r>
            <a:endParaRPr lang="en-GB" sz="1400" dirty="0" smtClean="0"/>
          </a:p>
          <a:p>
            <a:pPr>
              <a:lnSpc>
                <a:spcPct val="120000"/>
              </a:lnSpc>
              <a:spcBef>
                <a:spcPts val="864"/>
              </a:spcBef>
            </a:pPr>
            <a:r>
              <a:rPr lang="en-GB" sz="1400" dirty="0" smtClean="0"/>
              <a:t>There </a:t>
            </a:r>
            <a:r>
              <a:rPr lang="en-GB" sz="1400" dirty="0"/>
              <a:t>is no “dead” time between </a:t>
            </a:r>
            <a:r>
              <a:rPr lang="en-GB" sz="1400" dirty="0" smtClean="0"/>
              <a:t>frames</a:t>
            </a:r>
            <a:r>
              <a:rPr lang="en-GB" sz="1400" dirty="0"/>
              <a:t> </a:t>
            </a:r>
            <a:r>
              <a:rPr lang="en-GB" sz="1400" dirty="0" smtClean="0"/>
              <a:t>- </a:t>
            </a:r>
            <a:r>
              <a:rPr lang="en-GB" sz="1400" dirty="0" smtClean="0"/>
              <a:t>integration </a:t>
            </a:r>
            <a:r>
              <a:rPr lang="en-GB" sz="1400" dirty="0"/>
              <a:t>length is an integer </a:t>
            </a:r>
            <a:r>
              <a:rPr lang="en-GB" sz="1400" dirty="0" smtClean="0"/>
              <a:t>times </a:t>
            </a:r>
            <a:r>
              <a:rPr lang="en-GB" sz="1400" dirty="0"/>
              <a:t>frame </a:t>
            </a:r>
            <a:r>
              <a:rPr lang="en-GB" sz="1400" dirty="0" smtClean="0"/>
              <a:t>time</a:t>
            </a:r>
            <a:endParaRPr lang="en-GB" sz="1400" dirty="0" smtClean="0"/>
          </a:p>
          <a:p>
            <a:pPr>
              <a:lnSpc>
                <a:spcPct val="120000"/>
              </a:lnSpc>
              <a:spcBef>
                <a:spcPts val="864"/>
              </a:spcBef>
            </a:pPr>
            <a:r>
              <a:rPr lang="en-GB" sz="1400" dirty="0" smtClean="0"/>
              <a:t>Timing between exposures is </a:t>
            </a:r>
            <a:r>
              <a:rPr lang="en-GB" sz="1400" dirty="0" smtClean="0">
                <a:solidFill>
                  <a:srgbClr val="3366FF"/>
                </a:solidFill>
              </a:rPr>
              <a:t>not</a:t>
            </a:r>
            <a:r>
              <a:rPr lang="en-GB" sz="1400" dirty="0" smtClean="0"/>
              <a:t> controlled </a:t>
            </a:r>
            <a:r>
              <a:rPr lang="en-GB" sz="1400" dirty="0" smtClean="0"/>
              <a:t>- dependent </a:t>
            </a:r>
            <a:r>
              <a:rPr lang="en-GB" sz="1400" dirty="0" smtClean="0"/>
              <a:t>on latency in the IC&amp;DH system </a:t>
            </a:r>
          </a:p>
          <a:p>
            <a:pPr>
              <a:lnSpc>
                <a:spcPct val="120000"/>
              </a:lnSpc>
            </a:pPr>
            <a:endParaRPr lang="en-GB" sz="1200" dirty="0"/>
          </a:p>
        </p:txBody>
      </p:sp>
      <p:sp>
        <p:nvSpPr>
          <p:cNvPr id="15" name="ZoneTexte 4"/>
          <p:cNvSpPr txBox="1">
            <a:spLocks noChangeArrowheads="1"/>
          </p:cNvSpPr>
          <p:nvPr/>
        </p:nvSpPr>
        <p:spPr bwMode="auto">
          <a:xfrm>
            <a:off x="501650" y="6364288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fld id="{41E08EB2-4745-1545-BFAE-2997A924EE20}" type="slidenum">
              <a:rPr lang="en-GB">
                <a:solidFill>
                  <a:srgbClr val="FFFFFF"/>
                </a:solidFill>
              </a:rPr>
              <a:pPr/>
              <a:t>5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Image 4" descr="Frame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5" t="20413" r="3873" b="7614"/>
          <a:stretch/>
        </p:blipFill>
        <p:spPr>
          <a:xfrm>
            <a:off x="1684270" y="1864062"/>
            <a:ext cx="3117345" cy="3055262"/>
          </a:xfrm>
          <a:prstGeom prst="rect">
            <a:avLst/>
          </a:prstGeom>
        </p:spPr>
      </p:pic>
      <p:pic>
        <p:nvPicPr>
          <p:cNvPr id="4" name="Image 3" descr="Primary_image.eps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0" r="5028" b="8835"/>
          <a:stretch/>
        </p:blipFill>
        <p:spPr>
          <a:xfrm>
            <a:off x="4817393" y="1828904"/>
            <a:ext cx="3113396" cy="3037434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1733550" y="4859234"/>
            <a:ext cx="6184770" cy="230832"/>
          </a:xfrm>
          <a:prstGeom prst="rect">
            <a:avLst/>
          </a:prstGeom>
          <a:noFill/>
          <a:ln>
            <a:solidFill>
              <a:srgbClr val="0B3D9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900" dirty="0" smtClean="0"/>
              <a:t>Example image from Goddard </a:t>
            </a:r>
            <a:r>
              <a:rPr lang="en-GB" sz="900" dirty="0" err="1" smtClean="0"/>
              <a:t>cryo</a:t>
            </a:r>
            <a:r>
              <a:rPr lang="en-GB" sz="900" dirty="0" smtClean="0"/>
              <a:t>-vacuum imager test. Spherical structure in image is illumination from test optics. </a:t>
            </a:r>
            <a:endParaRPr lang="en-GB" sz="900" dirty="0"/>
          </a:p>
        </p:txBody>
      </p:sp>
      <p:sp>
        <p:nvSpPr>
          <p:cNvPr id="48" name="ZoneTexte 47"/>
          <p:cNvSpPr txBox="1"/>
          <p:nvPr/>
        </p:nvSpPr>
        <p:spPr>
          <a:xfrm>
            <a:off x="2779609" y="1923526"/>
            <a:ext cx="188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Image of 1 frame (group)</a:t>
            </a:r>
          </a:p>
          <a:p>
            <a:pPr algn="l"/>
            <a:r>
              <a:rPr lang="en-GB" dirty="0" smtClean="0">
                <a:solidFill>
                  <a:schemeClr val="bg1"/>
                </a:solidFill>
              </a:rPr>
              <a:t>Units of DN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976327" y="1911305"/>
            <a:ext cx="160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Image of 1 exposure </a:t>
            </a:r>
          </a:p>
          <a:p>
            <a:pPr algn="l"/>
            <a:r>
              <a:rPr lang="en-GB" dirty="0" smtClean="0">
                <a:solidFill>
                  <a:schemeClr val="bg1"/>
                </a:solidFill>
              </a:rPr>
              <a:t>Units of DN/s (slope)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975181" y="4438560"/>
            <a:ext cx="680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Level 1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7107868" y="4440828"/>
            <a:ext cx="680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Level 2</a:t>
            </a: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58" name="Grouper 57"/>
          <p:cNvGrpSpPr/>
          <p:nvPr/>
        </p:nvGrpSpPr>
        <p:grpSpPr>
          <a:xfrm>
            <a:off x="7795692" y="2722033"/>
            <a:ext cx="2209125" cy="1713687"/>
            <a:chOff x="7795692" y="2722033"/>
            <a:chExt cx="2209125" cy="1713687"/>
          </a:xfrm>
        </p:grpSpPr>
        <p:grpSp>
          <p:nvGrpSpPr>
            <p:cNvPr id="56" name="Grouper 55"/>
            <p:cNvGrpSpPr/>
            <p:nvPr/>
          </p:nvGrpSpPr>
          <p:grpSpPr>
            <a:xfrm>
              <a:off x="7795692" y="2722033"/>
              <a:ext cx="1719284" cy="1087967"/>
              <a:chOff x="7795692" y="2722033"/>
              <a:chExt cx="1719284" cy="1087967"/>
            </a:xfrm>
          </p:grpSpPr>
          <p:pic>
            <p:nvPicPr>
              <p:cNvPr id="6" name="Image 5" descr="ReferenceColumn.eps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327" r="-11327"/>
              <a:stretch/>
            </p:blipFill>
            <p:spPr>
              <a:xfrm>
                <a:off x="8412713" y="2740493"/>
                <a:ext cx="1102263" cy="1055808"/>
              </a:xfrm>
              <a:prstGeom prst="rect">
                <a:avLst/>
              </a:prstGeom>
              <a:ln w="28575" cmpd="sng">
                <a:solidFill>
                  <a:srgbClr val="0B3D91"/>
                </a:solidFill>
              </a:ln>
            </p:spPr>
          </p:pic>
          <p:cxnSp>
            <p:nvCxnSpPr>
              <p:cNvPr id="9" name="Connecteur droit 8"/>
              <p:cNvCxnSpPr/>
              <p:nvPr/>
            </p:nvCxnSpPr>
            <p:spPr bwMode="auto">
              <a:xfrm flipV="1">
                <a:off x="7795692" y="2722033"/>
                <a:ext cx="603241" cy="43603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B3D9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Rectangle 13"/>
              <p:cNvSpPr/>
              <p:nvPr/>
            </p:nvSpPr>
            <p:spPr bwMode="auto">
              <a:xfrm>
                <a:off x="7799894" y="3168350"/>
                <a:ext cx="272151" cy="272117"/>
              </a:xfrm>
              <a:prstGeom prst="rect">
                <a:avLst/>
              </a:prstGeom>
              <a:noFill/>
              <a:ln w="28575" cap="flat" cmpd="sng" algn="ctr">
                <a:solidFill>
                  <a:srgbClr val="0B3D9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200" b="0" i="0" u="none" strike="noStrike" cap="none" normalizeH="0" baseline="0" smtClean="0">
                  <a:ln>
                    <a:noFill/>
                  </a:ln>
                  <a:solidFill>
                    <a:srgbClr val="0B3D9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2" name="Connecteur droit 41"/>
              <p:cNvCxnSpPr/>
              <p:nvPr/>
            </p:nvCxnSpPr>
            <p:spPr bwMode="auto">
              <a:xfrm>
                <a:off x="7802033" y="3441700"/>
                <a:ext cx="596900" cy="3683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B3D9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7" name="ZoneTexte 56"/>
            <p:cNvSpPr txBox="1"/>
            <p:nvPr/>
          </p:nvSpPr>
          <p:spPr>
            <a:xfrm>
              <a:off x="8390978" y="3835556"/>
              <a:ext cx="161383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100" dirty="0" smtClean="0"/>
                <a:t>Zoom showing reference pixels columns</a:t>
              </a:r>
              <a:endParaRPr lang="en-GB" sz="1100" dirty="0"/>
            </a:p>
          </p:txBody>
        </p:sp>
      </p:grpSp>
      <p:cxnSp>
        <p:nvCxnSpPr>
          <p:cNvPr id="61" name="Connecteur droit avec flèche 60"/>
          <p:cNvCxnSpPr/>
          <p:nvPr/>
        </p:nvCxnSpPr>
        <p:spPr bwMode="auto">
          <a:xfrm flipV="1">
            <a:off x="1192283" y="1450908"/>
            <a:ext cx="505425" cy="2462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B3D9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ZoneTexte 61"/>
          <p:cNvSpPr txBox="1"/>
          <p:nvPr/>
        </p:nvSpPr>
        <p:spPr>
          <a:xfrm>
            <a:off x="129595" y="1697493"/>
            <a:ext cx="1412597" cy="2123658"/>
          </a:xfrm>
          <a:prstGeom prst="rect">
            <a:avLst/>
          </a:prstGeom>
          <a:noFill/>
          <a:ln>
            <a:solidFill>
              <a:srgbClr val="0B3D9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100" dirty="0" smtClean="0"/>
              <a:t>Level 1 data with reference output data rearranged at </a:t>
            </a:r>
            <a:r>
              <a:rPr lang="en-GB" sz="1100" dirty="0"/>
              <a:t>the top </a:t>
            </a:r>
            <a:endParaRPr lang="en-GB" sz="1100" dirty="0" smtClean="0"/>
          </a:p>
          <a:p>
            <a:pPr algn="l"/>
            <a:endParaRPr lang="en-GB" sz="1100" dirty="0" smtClean="0"/>
          </a:p>
          <a:p>
            <a:pPr algn="l"/>
            <a:r>
              <a:rPr lang="en-GB" sz="1100" dirty="0" smtClean="0"/>
              <a:t>Artificially shown here at the same scale – in reality reference output image is much fainter than the science image</a:t>
            </a:r>
            <a:endParaRPr lang="en-GB" sz="1100" dirty="0"/>
          </a:p>
        </p:txBody>
      </p:sp>
      <p:sp>
        <p:nvSpPr>
          <p:cNvPr id="66" name="ZoneTexte 65"/>
          <p:cNvSpPr txBox="1"/>
          <p:nvPr/>
        </p:nvSpPr>
        <p:spPr>
          <a:xfrm>
            <a:off x="4873434" y="1330184"/>
            <a:ext cx="296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Image below is the resulting </a:t>
            </a:r>
            <a:r>
              <a:rPr lang="en-GB" dirty="0" smtClean="0">
                <a:solidFill>
                  <a:srgbClr val="0000FF"/>
                </a:solidFill>
              </a:rPr>
              <a:t>exposure</a:t>
            </a:r>
            <a:r>
              <a:rPr lang="en-GB" dirty="0" smtClean="0"/>
              <a:t> from 1 integration with 100 frames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11944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Subarrays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87521" y="1190013"/>
            <a:ext cx="4282096" cy="473273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200" dirty="0" smtClean="0"/>
              <a:t>The hardware can produce </a:t>
            </a:r>
            <a:r>
              <a:rPr lang="en-GB" sz="1200" dirty="0" err="1" smtClean="0"/>
              <a:t>subarrays</a:t>
            </a:r>
            <a:r>
              <a:rPr lang="en-GB" sz="1200" dirty="0" smtClean="0"/>
              <a:t> of any size </a:t>
            </a:r>
          </a:p>
          <a:p>
            <a:pPr>
              <a:lnSpc>
                <a:spcPct val="120000"/>
              </a:lnSpc>
            </a:pPr>
            <a:endParaRPr lang="en-GB" sz="1200" dirty="0" smtClean="0"/>
          </a:p>
          <a:p>
            <a:pPr>
              <a:lnSpc>
                <a:spcPct val="120000"/>
              </a:lnSpc>
            </a:pPr>
            <a:r>
              <a:rPr lang="en-GB" sz="1200" dirty="0"/>
              <a:t>9 predefined </a:t>
            </a:r>
            <a:r>
              <a:rPr lang="en-GB" sz="1200" dirty="0" err="1"/>
              <a:t>subarray</a:t>
            </a:r>
            <a:r>
              <a:rPr lang="en-GB" sz="1200" dirty="0"/>
              <a:t> </a:t>
            </a:r>
            <a:r>
              <a:rPr lang="en-GB" sz="1200" dirty="0" smtClean="0"/>
              <a:t>readouts</a:t>
            </a:r>
          </a:p>
          <a:p>
            <a:pPr lvl="1">
              <a:lnSpc>
                <a:spcPct val="120000"/>
              </a:lnSpc>
            </a:pPr>
            <a:r>
              <a:rPr lang="en-GB" sz="1200" dirty="0" smtClean="0"/>
              <a:t>Restricted choices are offered to simplify operations and calibration </a:t>
            </a:r>
          </a:p>
          <a:p>
            <a:pPr>
              <a:lnSpc>
                <a:spcPct val="120000"/>
              </a:lnSpc>
            </a:pPr>
            <a:endParaRPr lang="en-GB" sz="1200" dirty="0" smtClean="0"/>
          </a:p>
          <a:p>
            <a:pPr>
              <a:lnSpc>
                <a:spcPct val="120000"/>
              </a:lnSpc>
            </a:pPr>
            <a:r>
              <a:rPr lang="en-GB" sz="1200" dirty="0"/>
              <a:t>A</a:t>
            </a:r>
            <a:r>
              <a:rPr lang="en-GB" sz="1200" dirty="0" smtClean="0"/>
              <a:t>llows integration times </a:t>
            </a:r>
            <a:r>
              <a:rPr lang="en-GB" sz="1200" dirty="0" smtClean="0"/>
              <a:t>substantially </a:t>
            </a:r>
            <a:r>
              <a:rPr lang="en-GB" sz="1200" dirty="0" smtClean="0"/>
              <a:t>less </a:t>
            </a:r>
            <a:r>
              <a:rPr lang="en-GB" sz="1200" dirty="0" smtClean="0"/>
              <a:t>than </a:t>
            </a:r>
            <a:r>
              <a:rPr lang="en-GB" sz="1200" dirty="0" smtClean="0"/>
              <a:t>full frame read out time of </a:t>
            </a:r>
            <a:r>
              <a:rPr lang="en-GB" sz="1200" dirty="0" smtClean="0"/>
              <a:t>2.77 seconds</a:t>
            </a:r>
          </a:p>
          <a:p>
            <a:pPr lvl="1">
              <a:lnSpc>
                <a:spcPct val="120000"/>
              </a:lnSpc>
            </a:pPr>
            <a:r>
              <a:rPr lang="en-GB" sz="1200" dirty="0" smtClean="0"/>
              <a:t>Can observe brighter objects </a:t>
            </a:r>
            <a:endParaRPr lang="en-GB" sz="1200" dirty="0" smtClean="0"/>
          </a:p>
          <a:p>
            <a:pPr>
              <a:lnSpc>
                <a:spcPct val="120000"/>
              </a:lnSpc>
            </a:pPr>
            <a:endParaRPr lang="en-GB" sz="1200" dirty="0"/>
          </a:p>
          <a:p>
            <a:pPr>
              <a:lnSpc>
                <a:spcPct val="120000"/>
              </a:lnSpc>
            </a:pPr>
            <a:r>
              <a:rPr lang="en-GB" sz="1200" dirty="0" err="1" smtClean="0"/>
              <a:t>Subarray</a:t>
            </a:r>
            <a:r>
              <a:rPr lang="en-GB" sz="1200" dirty="0" smtClean="0"/>
              <a:t> times don’t scale linearly </a:t>
            </a:r>
            <a:endParaRPr lang="en-GB" sz="1200" dirty="0" smtClean="0"/>
          </a:p>
          <a:p>
            <a:pPr lvl="1">
              <a:lnSpc>
                <a:spcPct val="120000"/>
              </a:lnSpc>
            </a:pPr>
            <a:r>
              <a:rPr lang="en-GB" sz="1200" dirty="0" smtClean="0"/>
              <a:t>There are overheads - cutting your sub-array in half does not allow you to look at things twice as bright</a:t>
            </a:r>
          </a:p>
          <a:p>
            <a:pPr marL="482600" lvl="1" indent="0">
              <a:lnSpc>
                <a:spcPct val="120000"/>
              </a:lnSpc>
              <a:buNone/>
            </a:pPr>
            <a:endParaRPr lang="en-GB" sz="1200" dirty="0"/>
          </a:p>
          <a:p>
            <a:pPr>
              <a:lnSpc>
                <a:spcPct val="120000"/>
              </a:lnSpc>
            </a:pPr>
            <a:r>
              <a:rPr lang="en-GB" sz="1200" dirty="0" smtClean="0"/>
              <a:t>All </a:t>
            </a:r>
            <a:r>
              <a:rPr lang="en-GB" sz="1200" dirty="0" err="1" smtClean="0"/>
              <a:t>subarrays</a:t>
            </a:r>
            <a:r>
              <a:rPr lang="en-GB" sz="1200" dirty="0" smtClean="0"/>
              <a:t> are read out and stored while the remaining rows of the array are continually reset</a:t>
            </a:r>
          </a:p>
          <a:p>
            <a:pPr>
              <a:lnSpc>
                <a:spcPct val="120000"/>
              </a:lnSpc>
            </a:pPr>
            <a:endParaRPr lang="en-GB" sz="1200" dirty="0" smtClean="0"/>
          </a:p>
          <a:p>
            <a:pPr>
              <a:lnSpc>
                <a:spcPct val="120000"/>
              </a:lnSpc>
            </a:pPr>
            <a:r>
              <a:rPr lang="en-GB" sz="1200" dirty="0" smtClean="0"/>
              <a:t>Only used if absolutely necessary for your science </a:t>
            </a:r>
          </a:p>
          <a:p>
            <a:pPr lvl="1">
              <a:lnSpc>
                <a:spcPct val="120000"/>
              </a:lnSpc>
            </a:pPr>
            <a:r>
              <a:rPr lang="en-GB" sz="1200" dirty="0" smtClean="0"/>
              <a:t>Due to sub-array induced artefacts </a:t>
            </a:r>
            <a:endParaRPr lang="en-GB" sz="1200" dirty="0" smtClean="0"/>
          </a:p>
          <a:p>
            <a:pPr lvl="1">
              <a:lnSpc>
                <a:spcPct val="120000"/>
              </a:lnSpc>
            </a:pPr>
            <a:r>
              <a:rPr lang="en-GB" sz="1200" dirty="0" smtClean="0"/>
              <a:t>Mandatory for coronagraphs </a:t>
            </a:r>
            <a:endParaRPr lang="en-GB" sz="1200" dirty="0"/>
          </a:p>
        </p:txBody>
      </p:sp>
      <p:pic>
        <p:nvPicPr>
          <p:cNvPr id="5" name="Image 4" descr="subarrays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03" y="1159415"/>
            <a:ext cx="4906854" cy="46587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226772" y="1862286"/>
            <a:ext cx="2072178" cy="322406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68917" y="1891870"/>
            <a:ext cx="1022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Imager FOV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501650" y="6364288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fld id="{41E08EB2-4745-1545-BFAE-2997A924EE20}" type="slidenum">
              <a:rPr lang="en-GB">
                <a:solidFill>
                  <a:srgbClr val="FFFFFF"/>
                </a:solidFill>
              </a:rPr>
              <a:pPr/>
              <a:t>6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943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Fast and slow mode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32"/>
              </a:spcBef>
            </a:pPr>
            <a:r>
              <a:rPr lang="en-GB" dirty="0" smtClean="0"/>
              <a:t>The electronics have the ability to sample an individual pixel multiple times before moving on to the next </a:t>
            </a:r>
            <a:r>
              <a:rPr lang="en-GB" dirty="0" smtClean="0"/>
              <a:t>pixel</a:t>
            </a:r>
            <a:endParaRPr lang="en-GB" dirty="0" smtClean="0"/>
          </a:p>
          <a:p>
            <a:pPr>
              <a:spcBef>
                <a:spcPts val="1032"/>
              </a:spcBef>
            </a:pPr>
            <a:r>
              <a:rPr lang="en-GB" dirty="0" smtClean="0"/>
              <a:t>In </a:t>
            </a:r>
            <a:r>
              <a:rPr lang="en-GB" dirty="0">
                <a:solidFill>
                  <a:srgbClr val="3366FF"/>
                </a:solidFill>
              </a:rPr>
              <a:t>FAST mode </a:t>
            </a:r>
            <a:r>
              <a:rPr lang="en-GB" dirty="0" smtClean="0"/>
              <a:t>MIRI samples a pixel once during a single clock cycle </a:t>
            </a:r>
            <a:endParaRPr lang="en-GB" dirty="0" smtClean="0"/>
          </a:p>
          <a:p>
            <a:pPr>
              <a:spcBef>
                <a:spcPts val="1032"/>
              </a:spcBef>
            </a:pPr>
            <a:r>
              <a:rPr lang="en-GB" dirty="0" smtClean="0"/>
              <a:t>In </a:t>
            </a:r>
            <a:r>
              <a:rPr lang="en-GB" dirty="0">
                <a:solidFill>
                  <a:srgbClr val="3366FF"/>
                </a:solidFill>
              </a:rPr>
              <a:t>SLOW mode </a:t>
            </a:r>
            <a:r>
              <a:rPr lang="en-GB" dirty="0" smtClean="0"/>
              <a:t>many samples of a pixel are obtained </a:t>
            </a:r>
            <a:r>
              <a:rPr lang="en-GB" dirty="0" smtClean="0"/>
              <a:t>in a clock cycle and </a:t>
            </a:r>
            <a:r>
              <a:rPr lang="en-GB" dirty="0" smtClean="0"/>
              <a:t>a subset of them can be averaged to output a single result</a:t>
            </a:r>
          </a:p>
          <a:p>
            <a:pPr>
              <a:spcBef>
                <a:spcPts val="1032"/>
              </a:spcBef>
            </a:pPr>
            <a:endParaRPr lang="en-GB" dirty="0" smtClean="0"/>
          </a:p>
          <a:p>
            <a:pPr>
              <a:spcBef>
                <a:spcPts val="1032"/>
              </a:spcBef>
            </a:pPr>
            <a:r>
              <a:rPr lang="en-GB" dirty="0" smtClean="0"/>
              <a:t>Full </a:t>
            </a:r>
            <a:r>
              <a:rPr lang="en-GB" dirty="0" smtClean="0"/>
              <a:t>frame, </a:t>
            </a:r>
            <a:r>
              <a:rPr lang="en-GB" dirty="0" smtClean="0">
                <a:solidFill>
                  <a:srgbClr val="3366FF"/>
                </a:solidFill>
              </a:rPr>
              <a:t>FAST mode </a:t>
            </a:r>
            <a:r>
              <a:rPr lang="en-GB" dirty="0" smtClean="0">
                <a:solidFill>
                  <a:srgbClr val="3366FF"/>
                </a:solidFill>
              </a:rPr>
              <a:t>= 2.8 sec/</a:t>
            </a:r>
            <a:r>
              <a:rPr lang="en-GB" dirty="0" smtClean="0">
                <a:solidFill>
                  <a:srgbClr val="3366FF"/>
                </a:solidFill>
              </a:rPr>
              <a:t>frame, </a:t>
            </a:r>
            <a:r>
              <a:rPr lang="en-GB" dirty="0"/>
              <a:t>Samples per pixel = 1 </a:t>
            </a:r>
            <a:endParaRPr lang="en-GB" dirty="0" smtClean="0">
              <a:solidFill>
                <a:srgbClr val="3366FF"/>
              </a:solidFill>
            </a:endParaRPr>
          </a:p>
          <a:p>
            <a:pPr>
              <a:spcBef>
                <a:spcPts val="1032"/>
              </a:spcBef>
            </a:pPr>
            <a:r>
              <a:rPr lang="en-GB" dirty="0" smtClean="0"/>
              <a:t>Full Frame, </a:t>
            </a:r>
            <a:r>
              <a:rPr lang="en-GB" dirty="0" smtClean="0">
                <a:solidFill>
                  <a:srgbClr val="3366FF"/>
                </a:solidFill>
              </a:rPr>
              <a:t>SLOW mode </a:t>
            </a:r>
            <a:r>
              <a:rPr lang="en-GB" dirty="0" smtClean="0">
                <a:solidFill>
                  <a:srgbClr val="3366FF"/>
                </a:solidFill>
              </a:rPr>
              <a:t>= 24 sec</a:t>
            </a:r>
            <a:r>
              <a:rPr lang="en-GB" dirty="0">
                <a:solidFill>
                  <a:srgbClr val="3366FF"/>
                </a:solidFill>
              </a:rPr>
              <a:t>/</a:t>
            </a:r>
            <a:r>
              <a:rPr lang="en-GB" dirty="0" smtClean="0">
                <a:solidFill>
                  <a:srgbClr val="3366FF"/>
                </a:solidFill>
              </a:rPr>
              <a:t>frame, </a:t>
            </a:r>
            <a:r>
              <a:rPr lang="en-GB" dirty="0" smtClean="0"/>
              <a:t>Samples </a:t>
            </a:r>
            <a:r>
              <a:rPr lang="en-GB" dirty="0"/>
              <a:t>per pixel = </a:t>
            </a:r>
            <a:r>
              <a:rPr lang="en-GB" dirty="0" smtClean="0"/>
              <a:t>8 </a:t>
            </a:r>
            <a:endParaRPr lang="en-GB" dirty="0" smtClean="0">
              <a:solidFill>
                <a:srgbClr val="3366FF"/>
              </a:solidFill>
            </a:endParaRPr>
          </a:p>
          <a:p>
            <a:pPr>
              <a:spcBef>
                <a:spcPts val="1032"/>
              </a:spcBef>
            </a:pPr>
            <a:endParaRPr lang="en-GB" dirty="0" smtClean="0"/>
          </a:p>
          <a:p>
            <a:pPr>
              <a:spcBef>
                <a:spcPts val="1032"/>
              </a:spcBef>
            </a:pPr>
            <a:r>
              <a:rPr lang="en-GB" dirty="0"/>
              <a:t>FAST mode </a:t>
            </a:r>
            <a:r>
              <a:rPr lang="en-GB" dirty="0" smtClean="0"/>
              <a:t>default for </a:t>
            </a:r>
            <a:r>
              <a:rPr lang="en-GB" dirty="0"/>
              <a:t>imager </a:t>
            </a:r>
            <a:endParaRPr lang="en-GB" dirty="0" smtClean="0"/>
          </a:p>
          <a:p>
            <a:pPr>
              <a:spcBef>
                <a:spcPts val="1032"/>
              </a:spcBef>
            </a:pPr>
            <a:r>
              <a:rPr lang="en-GB" dirty="0" smtClean="0"/>
              <a:t>SLOW </a:t>
            </a:r>
            <a:r>
              <a:rPr lang="en-GB" dirty="0"/>
              <a:t>mode </a:t>
            </a:r>
            <a:r>
              <a:rPr lang="en-GB" dirty="0" smtClean="0"/>
              <a:t>default for </a:t>
            </a:r>
            <a:r>
              <a:rPr lang="en-GB" dirty="0"/>
              <a:t>MRS due to lower </a:t>
            </a:r>
            <a:r>
              <a:rPr lang="en-GB" dirty="0" smtClean="0"/>
              <a:t>noise prediction </a:t>
            </a:r>
            <a:r>
              <a:rPr lang="en-GB" dirty="0"/>
              <a:t>and slight S/N gain for read noise limited observations 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01650" y="6364288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fld id="{41E08EB2-4745-1545-BFAE-2997A924EE20}" type="slidenum">
              <a:rPr lang="en-GB">
                <a:solidFill>
                  <a:srgbClr val="FFFFFF"/>
                </a:solidFill>
              </a:rPr>
              <a:pPr/>
              <a:t>7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7996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and testing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413" y="1143000"/>
            <a:ext cx="5708265" cy="51054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1008"/>
              </a:spcBef>
            </a:pPr>
            <a:r>
              <a:rPr lang="en-GB" dirty="0" smtClean="0"/>
              <a:t>MIRI flight detectors tested with the instrument (most recently) at </a:t>
            </a:r>
            <a:r>
              <a:rPr lang="en-GB" dirty="0" smtClean="0">
                <a:solidFill>
                  <a:srgbClr val="3366FF"/>
                </a:solidFill>
              </a:rPr>
              <a:t>Goddard Space </a:t>
            </a:r>
            <a:r>
              <a:rPr lang="en-GB" dirty="0">
                <a:solidFill>
                  <a:srgbClr val="3366FF"/>
                </a:solidFill>
              </a:rPr>
              <a:t>F</a:t>
            </a:r>
            <a:r>
              <a:rPr lang="en-GB" dirty="0" smtClean="0">
                <a:solidFill>
                  <a:srgbClr val="3366FF"/>
                </a:solidFill>
              </a:rPr>
              <a:t>light </a:t>
            </a:r>
            <a:r>
              <a:rPr lang="en-GB" dirty="0">
                <a:solidFill>
                  <a:srgbClr val="3366FF"/>
                </a:solidFill>
              </a:rPr>
              <a:t>C</a:t>
            </a:r>
            <a:r>
              <a:rPr lang="en-GB" dirty="0" smtClean="0">
                <a:solidFill>
                  <a:srgbClr val="3366FF"/>
                </a:solidFill>
              </a:rPr>
              <a:t>entre </a:t>
            </a:r>
          </a:p>
          <a:p>
            <a:pPr>
              <a:lnSpc>
                <a:spcPct val="120000"/>
              </a:lnSpc>
              <a:spcBef>
                <a:spcPts val="1008"/>
              </a:spcBef>
            </a:pPr>
            <a:r>
              <a:rPr lang="en-GB" dirty="0" smtClean="0"/>
              <a:t>Additional tests with </a:t>
            </a:r>
            <a:r>
              <a:rPr lang="en-GB" dirty="0" smtClean="0"/>
              <a:t>flight spare detectors and flight clone electronics at </a:t>
            </a:r>
            <a:r>
              <a:rPr lang="en-GB" dirty="0" smtClean="0">
                <a:solidFill>
                  <a:srgbClr val="3366FF"/>
                </a:solidFill>
              </a:rPr>
              <a:t>NASA JPL </a:t>
            </a:r>
            <a:endParaRPr lang="en-GB" dirty="0" smtClean="0"/>
          </a:p>
          <a:p>
            <a:pPr>
              <a:lnSpc>
                <a:spcPct val="120000"/>
              </a:lnSpc>
              <a:spcBef>
                <a:spcPts val="1008"/>
              </a:spcBef>
            </a:pPr>
            <a:r>
              <a:rPr lang="en-GB" dirty="0" smtClean="0"/>
              <a:t>Performance of the MIRI detectors has reached </a:t>
            </a:r>
            <a:r>
              <a:rPr lang="en-GB" dirty="0"/>
              <a:t>and, in many </a:t>
            </a:r>
            <a:r>
              <a:rPr lang="en-GB" dirty="0" smtClean="0"/>
              <a:t>cases, </a:t>
            </a:r>
            <a:r>
              <a:rPr lang="en-GB" dirty="0" smtClean="0">
                <a:solidFill>
                  <a:srgbClr val="3366FF"/>
                </a:solidFill>
              </a:rPr>
              <a:t>surpassed flight requirements</a:t>
            </a:r>
          </a:p>
          <a:p>
            <a:pPr>
              <a:lnSpc>
                <a:spcPct val="120000"/>
              </a:lnSpc>
              <a:spcBef>
                <a:spcPts val="1008"/>
              </a:spcBef>
            </a:pPr>
            <a:endParaRPr lang="en-GB" dirty="0" smtClean="0"/>
          </a:p>
          <a:p>
            <a:pPr marL="0" indent="0">
              <a:lnSpc>
                <a:spcPct val="120000"/>
              </a:lnSpc>
              <a:spcBef>
                <a:spcPts val="1008"/>
              </a:spcBef>
              <a:buNone/>
            </a:pPr>
            <a:r>
              <a:rPr lang="en-GB" dirty="0" smtClean="0"/>
              <a:t>Example </a:t>
            </a:r>
          </a:p>
          <a:p>
            <a:pPr>
              <a:lnSpc>
                <a:spcPct val="120000"/>
              </a:lnSpc>
              <a:spcBef>
                <a:spcPts val="1008"/>
              </a:spcBef>
            </a:pPr>
            <a:r>
              <a:rPr lang="en-GB" dirty="0" smtClean="0"/>
              <a:t>The well depth of the MIRI detectors is required to be greater than 100,000 e− to allow a wide dynamic range</a:t>
            </a:r>
          </a:p>
          <a:p>
            <a:pPr>
              <a:lnSpc>
                <a:spcPct val="120000"/>
              </a:lnSpc>
              <a:spcBef>
                <a:spcPts val="1008"/>
              </a:spcBef>
            </a:pPr>
            <a:r>
              <a:rPr lang="en-GB" dirty="0" smtClean="0">
                <a:solidFill>
                  <a:srgbClr val="3366FF"/>
                </a:solidFill>
              </a:rPr>
              <a:t>We can integrate to well over 90% of the saturation level </a:t>
            </a:r>
          </a:p>
          <a:p>
            <a:pPr>
              <a:lnSpc>
                <a:spcPct val="120000"/>
              </a:lnSpc>
              <a:spcBef>
                <a:spcPts val="1008"/>
              </a:spcBef>
            </a:pPr>
            <a:r>
              <a:rPr lang="en-GB" dirty="0"/>
              <a:t>T</a:t>
            </a:r>
            <a:r>
              <a:rPr lang="en-GB" dirty="0" smtClean="0"/>
              <a:t>he detectors have a measured well depth of approximately 250,000 e− </a:t>
            </a:r>
          </a:p>
          <a:p>
            <a:pPr lvl="1">
              <a:lnSpc>
                <a:spcPct val="120000"/>
              </a:lnSpc>
              <a:spcBef>
                <a:spcPts val="1008"/>
              </a:spcBef>
            </a:pPr>
            <a:r>
              <a:rPr lang="en-GB" dirty="0" smtClean="0"/>
              <a:t>larger well depth allows observations of brighter objects for longer integration times</a:t>
            </a:r>
          </a:p>
          <a:p>
            <a:pPr>
              <a:lnSpc>
                <a:spcPct val="110000"/>
              </a:lnSpc>
            </a:pPr>
            <a:endParaRPr lang="fr-FR" dirty="0" smtClean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01650" y="6364288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fld id="{41E08EB2-4745-1545-BFAE-2997A924EE20}" type="slidenum">
              <a:rPr lang="en-GB">
                <a:solidFill>
                  <a:srgbClr val="FFFFFF"/>
                </a:solidFill>
              </a:rPr>
              <a:pPr/>
              <a:t>8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4" name="Image 3" descr="isimChamber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023" y="1119160"/>
            <a:ext cx="3558376" cy="2376644"/>
          </a:xfrm>
          <a:prstGeom prst="rect">
            <a:avLst/>
          </a:prstGeom>
        </p:spPr>
      </p:pic>
      <p:pic>
        <p:nvPicPr>
          <p:cNvPr id="6" name="Image 5" descr="chamber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377" y="3581029"/>
            <a:ext cx="2326384" cy="31113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651639" y="3596402"/>
            <a:ext cx="1144329" cy="1846659"/>
          </a:xfrm>
          <a:prstGeom prst="rect">
            <a:avLst/>
          </a:prstGeom>
          <a:noFill/>
          <a:ln>
            <a:solidFill>
              <a:srgbClr val="0B3D9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100" dirty="0" smtClean="0"/>
              <a:t>Above: Instrument loaded into the </a:t>
            </a:r>
            <a:r>
              <a:rPr lang="en-GB" sz="1100" dirty="0" err="1" smtClean="0"/>
              <a:t>cryo</a:t>
            </a:r>
            <a:r>
              <a:rPr lang="en-GB" sz="1100" dirty="0" smtClean="0"/>
              <a:t> vacuum chamber at NASA Goddard</a:t>
            </a:r>
          </a:p>
          <a:p>
            <a:pPr algn="l"/>
            <a:r>
              <a:rPr lang="en-GB" sz="1100" dirty="0" smtClean="0"/>
              <a:t>Left: outside view of </a:t>
            </a:r>
            <a:r>
              <a:rPr lang="en-GB" sz="1100" dirty="0" err="1" smtClean="0"/>
              <a:t>cryo</a:t>
            </a:r>
            <a:r>
              <a:rPr lang="en-GB" sz="1100" dirty="0" smtClean="0"/>
              <a:t> vacuum chamber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7578744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Non-ideal behaviour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93777" y="1102272"/>
            <a:ext cx="5838894" cy="507019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MIRI shows all effects seen in previous generations of </a:t>
            </a:r>
            <a:r>
              <a:rPr lang="en-GB" dirty="0" err="1" smtClean="0"/>
              <a:t>Si:As</a:t>
            </a:r>
            <a:r>
              <a:rPr lang="en-GB" dirty="0" smtClean="0"/>
              <a:t> IBC detector arrays e.g. Spitzer IRAC</a:t>
            </a:r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0000FF"/>
                </a:solidFill>
              </a:rPr>
              <a:t>With</a:t>
            </a:r>
            <a:r>
              <a:rPr lang="en-GB" dirty="0" smtClean="0"/>
              <a:t>       </a:t>
            </a:r>
            <a:r>
              <a:rPr lang="en-GB" dirty="0" smtClean="0"/>
              <a:t> -  </a:t>
            </a:r>
            <a:r>
              <a:rPr lang="en-GB" b="0" dirty="0" smtClean="0"/>
              <a:t>last frame effect </a:t>
            </a:r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rgbClr val="0000FF"/>
                </a:solidFill>
              </a:rPr>
              <a:t>Without</a:t>
            </a:r>
            <a:r>
              <a:rPr lang="en-GB" dirty="0" smtClean="0"/>
              <a:t>  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b="0" dirty="0" smtClean="0"/>
              <a:t>Droop, </a:t>
            </a:r>
            <a:r>
              <a:rPr lang="en-GB" b="0" dirty="0" smtClean="0"/>
              <a:t>component </a:t>
            </a:r>
            <a:r>
              <a:rPr lang="en-GB" b="0" dirty="0"/>
              <a:t>proportional to </a:t>
            </a:r>
            <a:r>
              <a:rPr lang="en-GB" b="0" dirty="0" smtClean="0"/>
              <a:t>total signal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FF"/>
                </a:solidFill>
              </a:rPr>
              <a:t>However</a:t>
            </a:r>
            <a:r>
              <a:rPr lang="en-GB" b="0" dirty="0" smtClean="0"/>
              <a:t>  </a:t>
            </a:r>
            <a:r>
              <a:rPr lang="en-GB" dirty="0" smtClean="0"/>
              <a:t>-</a:t>
            </a:r>
            <a:r>
              <a:rPr lang="en-GB" b="0" dirty="0" smtClean="0"/>
              <a:t> We see the whole of the ramp!</a:t>
            </a:r>
            <a:endParaRPr lang="en-GB" b="0" dirty="0" smtClean="0"/>
          </a:p>
          <a:p>
            <a:pPr>
              <a:lnSpc>
                <a:spcPct val="120000"/>
              </a:lnSpc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dirty="0" smtClean="0"/>
              <a:t>Notable non-ideal behaviours 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FF"/>
                </a:solidFill>
              </a:rPr>
              <a:t>Reset Switch Charge Decay </a:t>
            </a:r>
            <a:r>
              <a:rPr lang="en-GB" dirty="0" smtClean="0">
                <a:solidFill>
                  <a:srgbClr val="0000FF"/>
                </a:solidFill>
              </a:rPr>
              <a:t>(RSCD)</a:t>
            </a:r>
            <a:endParaRPr lang="en-GB" dirty="0" smtClean="0">
              <a:solidFill>
                <a:srgbClr val="0000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GB" dirty="0" smtClean="0"/>
              <a:t>Seen as a non-linear hook in the first frames of the ramp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P</a:t>
            </a:r>
            <a:r>
              <a:rPr lang="en-GB" dirty="0" smtClean="0"/>
              <a:t>roduct of </a:t>
            </a:r>
            <a:r>
              <a:rPr lang="en-GB" dirty="0"/>
              <a:t>charge injection and clock </a:t>
            </a:r>
            <a:r>
              <a:rPr lang="en-GB" dirty="0" smtClean="0"/>
              <a:t>feed through </a:t>
            </a:r>
            <a:r>
              <a:rPr lang="en-GB" dirty="0" smtClean="0"/>
              <a:t>– very predictable </a:t>
            </a:r>
          </a:p>
          <a:p>
            <a:pPr marL="482600" lvl="1" indent="0">
              <a:lnSpc>
                <a:spcPct val="120000"/>
              </a:lnSpc>
              <a:buNone/>
            </a:pPr>
            <a:endParaRPr lang="en-GB" b="0" dirty="0" smtClean="0"/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FF"/>
                </a:solidFill>
              </a:rPr>
              <a:t>Last frame effect </a:t>
            </a:r>
            <a:endParaRPr lang="en-GB" dirty="0">
              <a:solidFill>
                <a:srgbClr val="0000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GB" b="0" dirty="0" smtClean="0"/>
              <a:t>The </a:t>
            </a:r>
            <a:r>
              <a:rPr lang="en-GB" b="0" dirty="0"/>
              <a:t>array is reset sequentially by row </a:t>
            </a:r>
            <a:r>
              <a:rPr lang="en-GB" b="0" dirty="0" smtClean="0"/>
              <a:t>pairs. </a:t>
            </a:r>
            <a:r>
              <a:rPr lang="en-GB" b="0" dirty="0"/>
              <a:t>The last frame of an integration ramp on a given pixel is influenced by signal coupled through the reset of the adjacent row </a:t>
            </a:r>
            <a:r>
              <a:rPr lang="en-GB" b="0" dirty="0" smtClean="0"/>
              <a:t>pair</a:t>
            </a:r>
            <a:r>
              <a:rPr lang="fr-FR" b="0" dirty="0" smtClean="0"/>
              <a:t/>
            </a:r>
            <a:br>
              <a:rPr lang="fr-FR" b="0" dirty="0" smtClean="0"/>
            </a:br>
            <a:endParaRPr lang="fr-FR" b="0" dirty="0" smtClean="0"/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FF"/>
                </a:solidFill>
              </a:rPr>
              <a:t>Column and row pull down/up </a:t>
            </a:r>
            <a:endParaRPr lang="en-GB" dirty="0" smtClean="0">
              <a:solidFill>
                <a:srgbClr val="0000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GB" b="0" dirty="0" smtClean="0"/>
              <a:t>Does not carry a noise penalty – modelled and removed in pipeline</a:t>
            </a:r>
            <a:endParaRPr lang="en-GB" b="0" dirty="0" smtClean="0"/>
          </a:p>
          <a:p>
            <a:endParaRPr lang="en-GB" b="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01650" y="6364288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fld id="{41E08EB2-4745-1545-BFAE-2997A924EE20}" type="slidenum">
              <a:rPr lang="en-GB">
                <a:solidFill>
                  <a:srgbClr val="FFFFFF"/>
                </a:solidFill>
              </a:rPr>
              <a:pPr/>
              <a:t>9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Espace réservé du contenu 4" descr="Ressler_wierd_stuff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8322" y="3793836"/>
            <a:ext cx="2869962" cy="283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cxnSp>
        <p:nvCxnSpPr>
          <p:cNvPr id="8" name="Connecteur droit 7"/>
          <p:cNvCxnSpPr/>
          <p:nvPr/>
        </p:nvCxnSpPr>
        <p:spPr bwMode="auto">
          <a:xfrm flipH="1">
            <a:off x="404259" y="1275143"/>
            <a:ext cx="6487" cy="21862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8"/>
          <p:cNvCxnSpPr/>
          <p:nvPr/>
        </p:nvCxnSpPr>
        <p:spPr bwMode="auto">
          <a:xfrm flipH="1" flipV="1">
            <a:off x="393676" y="3461410"/>
            <a:ext cx="3286853" cy="1132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Ellipse 9"/>
          <p:cNvSpPr/>
          <p:nvPr/>
        </p:nvSpPr>
        <p:spPr bwMode="auto">
          <a:xfrm flipH="1">
            <a:off x="624182" y="3109999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 flipH="1">
            <a:off x="795372" y="2896526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 flipH="1">
            <a:off x="979522" y="2745469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 flipH="1">
            <a:off x="1163672" y="2633286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 flipH="1">
            <a:off x="1337239" y="2521102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 flipH="1">
            <a:off x="1531972" y="2419502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16" name="Ellipse 15"/>
          <p:cNvSpPr/>
          <p:nvPr/>
        </p:nvSpPr>
        <p:spPr bwMode="auto">
          <a:xfrm flipH="1">
            <a:off x="1726706" y="2317902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 flipH="1">
            <a:off x="1932022" y="2205719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 flipH="1">
            <a:off x="2126755" y="2093536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 flipH="1">
            <a:off x="2310905" y="1981353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 flipH="1">
            <a:off x="2505639" y="1879752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21" name="Ellipse 20"/>
          <p:cNvSpPr/>
          <p:nvPr/>
        </p:nvSpPr>
        <p:spPr bwMode="auto">
          <a:xfrm flipH="1">
            <a:off x="2732122" y="1756986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 flipH="1">
            <a:off x="2937439" y="1633673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 rot="19827856">
            <a:off x="962639" y="1813771"/>
            <a:ext cx="1867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6600"/>
                </a:solidFill>
              </a:rPr>
              <a:t>Frames (groups)</a:t>
            </a:r>
            <a:endParaRPr lang="en-GB" sz="1600" dirty="0">
              <a:solidFill>
                <a:srgbClr val="FF6600"/>
              </a:solidFill>
            </a:endParaRPr>
          </a:p>
        </p:txBody>
      </p:sp>
      <p:sp>
        <p:nvSpPr>
          <p:cNvPr id="37" name="ZoneTexte 22"/>
          <p:cNvSpPr txBox="1">
            <a:spLocks noChangeArrowheads="1"/>
          </p:cNvSpPr>
          <p:nvPr/>
        </p:nvSpPr>
        <p:spPr bwMode="auto">
          <a:xfrm rot="16200000">
            <a:off x="-981838" y="2226125"/>
            <a:ext cx="2328445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600" b="1" dirty="0" smtClean="0">
                <a:solidFill>
                  <a:srgbClr val="000090"/>
                </a:solidFill>
              </a:rPr>
              <a:t>Data Number</a:t>
            </a:r>
            <a:endParaRPr lang="en-GB" sz="1600" b="1" dirty="0">
              <a:solidFill>
                <a:srgbClr val="000090"/>
              </a:solidFill>
            </a:endParaRPr>
          </a:p>
        </p:txBody>
      </p:sp>
      <p:sp>
        <p:nvSpPr>
          <p:cNvPr id="38" name="Ellipse 37"/>
          <p:cNvSpPr/>
          <p:nvPr/>
        </p:nvSpPr>
        <p:spPr bwMode="auto">
          <a:xfrm flipH="1">
            <a:off x="3144111" y="1525540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 flipH="1">
            <a:off x="3361637" y="1629969"/>
            <a:ext cx="158750" cy="169333"/>
          </a:xfrm>
          <a:prstGeom prst="ellipse">
            <a:avLst/>
          </a:prstGeom>
          <a:solidFill>
            <a:srgbClr val="FF7E1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B3D91"/>
              </a:solidFill>
              <a:effectLst/>
              <a:latin typeface="Arial" charset="0"/>
            </a:endParaRPr>
          </a:p>
        </p:txBody>
      </p:sp>
      <p:cxnSp>
        <p:nvCxnSpPr>
          <p:cNvPr id="42" name="Connecteur droit avec flèche 41"/>
          <p:cNvCxnSpPr/>
          <p:nvPr/>
        </p:nvCxnSpPr>
        <p:spPr bwMode="auto">
          <a:xfrm flipV="1">
            <a:off x="562708" y="1329437"/>
            <a:ext cx="2963252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7E1A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ZoneTexte 42"/>
          <p:cNvSpPr txBox="1"/>
          <p:nvPr/>
        </p:nvSpPr>
        <p:spPr>
          <a:xfrm>
            <a:off x="1425653" y="1090615"/>
            <a:ext cx="911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7E1A"/>
                </a:solidFill>
              </a:rPr>
              <a:t>Integration</a:t>
            </a:r>
            <a:endParaRPr lang="en-GB" dirty="0">
              <a:solidFill>
                <a:srgbClr val="FF7E1A"/>
              </a:solidFill>
            </a:endParaRPr>
          </a:p>
        </p:txBody>
      </p:sp>
      <p:sp>
        <p:nvSpPr>
          <p:cNvPr id="47" name="ZoneTexte 22"/>
          <p:cNvSpPr txBox="1">
            <a:spLocks noChangeArrowheads="1"/>
          </p:cNvSpPr>
          <p:nvPr/>
        </p:nvSpPr>
        <p:spPr bwMode="auto">
          <a:xfrm>
            <a:off x="875193" y="3490048"/>
            <a:ext cx="232844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B3D9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600" b="1" dirty="0" smtClean="0">
                <a:solidFill>
                  <a:srgbClr val="000090"/>
                </a:solidFill>
              </a:rPr>
              <a:t>Time</a:t>
            </a:r>
            <a:endParaRPr lang="en-GB" sz="1600" b="1" dirty="0">
              <a:solidFill>
                <a:srgbClr val="000090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2565380" y="2332433"/>
            <a:ext cx="911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Last frame</a:t>
            </a:r>
            <a:endParaRPr lang="en-GB" dirty="0"/>
          </a:p>
        </p:txBody>
      </p:sp>
      <p:sp>
        <p:nvSpPr>
          <p:cNvPr id="49" name="ZoneTexte 48"/>
          <p:cNvSpPr txBox="1"/>
          <p:nvPr/>
        </p:nvSpPr>
        <p:spPr>
          <a:xfrm>
            <a:off x="1619131" y="2873571"/>
            <a:ext cx="620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RSCD</a:t>
            </a:r>
            <a:endParaRPr lang="en-GB" dirty="0"/>
          </a:p>
        </p:txBody>
      </p:sp>
      <p:cxnSp>
        <p:nvCxnSpPr>
          <p:cNvPr id="51" name="Connecteur droit avec flèche 50"/>
          <p:cNvCxnSpPr>
            <a:stCxn id="48" idx="0"/>
          </p:cNvCxnSpPr>
          <p:nvPr/>
        </p:nvCxnSpPr>
        <p:spPr bwMode="auto">
          <a:xfrm flipV="1">
            <a:off x="3021207" y="1865946"/>
            <a:ext cx="309412" cy="4664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B3D9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Connecteur droit avec flèche 52"/>
          <p:cNvCxnSpPr>
            <a:stCxn id="49" idx="1"/>
          </p:cNvCxnSpPr>
          <p:nvPr/>
        </p:nvCxnSpPr>
        <p:spPr bwMode="auto">
          <a:xfrm flipH="1">
            <a:off x="920132" y="3012071"/>
            <a:ext cx="698999" cy="175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B3D9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ZoneTexte 55"/>
          <p:cNvSpPr txBox="1"/>
          <p:nvPr/>
        </p:nvSpPr>
        <p:spPr>
          <a:xfrm>
            <a:off x="163178" y="5690020"/>
            <a:ext cx="923308" cy="584776"/>
          </a:xfrm>
          <a:prstGeom prst="rect">
            <a:avLst/>
          </a:prstGeom>
          <a:noFill/>
          <a:ln>
            <a:solidFill>
              <a:srgbClr val="0B3D9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800" dirty="0" smtClean="0"/>
              <a:t>Image from JPL detector testing without flight optics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2772860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0B3D9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200" b="0" i="0" u="none" strike="noStrike" cap="none" normalizeH="0" baseline="0" smtClean="0">
            <a:ln>
              <a:noFill/>
            </a:ln>
            <a:solidFill>
              <a:srgbClr val="0B3D9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79836</TotalTime>
  <Words>1536</Words>
  <Application>Microsoft Macintosh PowerPoint</Application>
  <PresentationFormat>Format A4 (210 x 297 mm)</PresentationFormat>
  <Paragraphs>218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Default Design</vt:lpstr>
      <vt:lpstr>Conception personnalisée</vt:lpstr>
      <vt:lpstr>MIRI Detectors and Readout Modes</vt:lpstr>
      <vt:lpstr>MIRI detector heritage and manufacture</vt:lpstr>
      <vt:lpstr>MIRI detector overview </vt:lpstr>
      <vt:lpstr>MIRI Readout </vt:lpstr>
      <vt:lpstr>MIRI Readout </vt:lpstr>
      <vt:lpstr>Subarrays</vt:lpstr>
      <vt:lpstr>Fast and slow mode </vt:lpstr>
      <vt:lpstr>Performance and testing </vt:lpstr>
      <vt:lpstr>Non-ideal behaviour </vt:lpstr>
      <vt:lpstr>Nonideal behaviour – memory effects</vt:lpstr>
      <vt:lpstr>Data from an end user perspective </vt:lpstr>
      <vt:lpstr>Conclusions </vt:lpstr>
    </vt:vector>
  </TitlesOfParts>
  <Company>EADS Astrium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MIRI EC Meeting Template</dc:title>
  <dc:creator>BOUCHET Patrice</dc:creator>
  <cp:lastModifiedBy>Dan Dicken</cp:lastModifiedBy>
  <cp:revision>829</cp:revision>
  <cp:lastPrinted>2000-05-03T11:19:46Z</cp:lastPrinted>
  <dcterms:created xsi:type="dcterms:W3CDTF">2013-11-19T20:24:41Z</dcterms:created>
  <dcterms:modified xsi:type="dcterms:W3CDTF">2016-09-23T14:55:34Z</dcterms:modified>
</cp:coreProperties>
</file>