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9" r:id="rId1"/>
  </p:sldMasterIdLst>
  <p:notesMasterIdLst>
    <p:notesMasterId r:id="rId50"/>
  </p:notesMasterIdLst>
  <p:handoutMasterIdLst>
    <p:handoutMasterId r:id="rId51"/>
  </p:handoutMasterIdLst>
  <p:sldIdLst>
    <p:sldId id="463" r:id="rId2"/>
    <p:sldId id="487" r:id="rId3"/>
    <p:sldId id="455" r:id="rId4"/>
    <p:sldId id="477" r:id="rId5"/>
    <p:sldId id="467" r:id="rId6"/>
    <p:sldId id="504" r:id="rId7"/>
    <p:sldId id="449" r:id="rId8"/>
    <p:sldId id="470" r:id="rId9"/>
    <p:sldId id="444" r:id="rId10"/>
    <p:sldId id="468" r:id="rId11"/>
    <p:sldId id="475" r:id="rId12"/>
    <p:sldId id="469" r:id="rId13"/>
    <p:sldId id="539" r:id="rId14"/>
    <p:sldId id="540" r:id="rId15"/>
    <p:sldId id="541" r:id="rId16"/>
    <p:sldId id="509" r:id="rId17"/>
    <p:sldId id="439" r:id="rId18"/>
    <p:sldId id="510" r:id="rId19"/>
    <p:sldId id="522" r:id="rId20"/>
    <p:sldId id="523" r:id="rId21"/>
    <p:sldId id="524" r:id="rId22"/>
    <p:sldId id="525" r:id="rId23"/>
    <p:sldId id="526" r:id="rId24"/>
    <p:sldId id="527" r:id="rId25"/>
    <p:sldId id="528" r:id="rId26"/>
    <p:sldId id="529" r:id="rId27"/>
    <p:sldId id="506" r:id="rId28"/>
    <p:sldId id="505" r:id="rId29"/>
    <p:sldId id="542" r:id="rId30"/>
    <p:sldId id="530" r:id="rId31"/>
    <p:sldId id="512" r:id="rId32"/>
    <p:sldId id="515" r:id="rId33"/>
    <p:sldId id="532" r:id="rId34"/>
    <p:sldId id="518" r:id="rId35"/>
    <p:sldId id="519" r:id="rId36"/>
    <p:sldId id="516" r:id="rId37"/>
    <p:sldId id="520" r:id="rId38"/>
    <p:sldId id="521" r:id="rId39"/>
    <p:sldId id="517" r:id="rId40"/>
    <p:sldId id="513" r:id="rId41"/>
    <p:sldId id="507" r:id="rId42"/>
    <p:sldId id="514" r:id="rId43"/>
    <p:sldId id="508" r:id="rId44"/>
    <p:sldId id="466" r:id="rId45"/>
    <p:sldId id="481" r:id="rId46"/>
    <p:sldId id="473" r:id="rId47"/>
    <p:sldId id="474" r:id="rId48"/>
    <p:sldId id="464" r:id="rId49"/>
  </p:sldIdLst>
  <p:sldSz cx="9144000" cy="6858000" type="screen4x3"/>
  <p:notesSz cx="6858000" cy="9199563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6666FF"/>
    <a:srgbClr val="FF6600"/>
    <a:srgbClr val="FFFFFF"/>
    <a:srgbClr val="66FFFF"/>
    <a:srgbClr val="FFFF00"/>
    <a:srgbClr val="008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23" autoAdjust="0"/>
    <p:restoredTop sz="86427" autoAdjust="0"/>
  </p:normalViewPr>
  <p:slideViewPr>
    <p:cSldViewPr snapToGrid="0">
      <p:cViewPr varScale="1">
        <p:scale>
          <a:sx n="85" d="100"/>
          <a:sy n="85" d="100"/>
        </p:scale>
        <p:origin x="-1168" y="-104"/>
      </p:cViewPr>
      <p:guideLst>
        <p:guide orient="horz" pos="2095"/>
        <p:guide pos="4294"/>
      </p:guideLst>
    </p:cSldViewPr>
  </p:slideViewPr>
  <p:outlineViewPr>
    <p:cViewPr>
      <p:scale>
        <a:sx n="33" d="100"/>
        <a:sy n="33" d="100"/>
      </p:scale>
      <p:origin x="0" y="2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5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39188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739188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57115638-460C-5440-91F0-CC5A2D92C4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8738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67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0300" y="690563"/>
            <a:ext cx="4598988" cy="34496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70388"/>
            <a:ext cx="5029200" cy="413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39188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739188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fld id="{21B5D0DB-42D1-FF4C-BFB7-B45FBCC54F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3553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jwst-docs-stage.stsci.edu/display/JTI/NIRCam+Field+of+View" TargetMode="External"/><Relationship Id="rId4" Type="http://schemas.openxmlformats.org/officeDocument/2006/relationships/hyperlink" Target="https://jwst-docs-stage.stsci.edu/display/JTI/NIRCam+Detectors" TargetMode="External"/><Relationship Id="rId5" Type="http://schemas.openxmlformats.org/officeDocument/2006/relationships/hyperlink" Target="https://jwst-docs.stsci.edu/display/JTI/NIRCam+Detector+Subarrays" TargetMode="External"/><Relationship Id="rId6" Type="http://schemas.openxmlformats.org/officeDocument/2006/relationships/hyperlink" Target="https://jwst-docs.stsci.edu/display/JTI/NIRCam+Detector+Readout+Patterns" TargetMode="External"/><Relationship Id="rId7" Type="http://schemas.openxmlformats.org/officeDocument/2006/relationships/hyperlink" Target="https://jwst-docs.stsci.edu/display/JTI/NIRCam+Primary+Dithers+and+Mosaics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5D0DB-42D1-FF4C-BFB7-B45FBCC54F3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732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28713" y="690563"/>
            <a:ext cx="4600575" cy="34496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70108"/>
            <a:ext cx="5485778" cy="413886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NIRCam's</a:t>
            </a:r>
            <a:r>
              <a:rPr kumimoji="1" lang="en-US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2 modules operate in parallel to observe a 9.7 arcmin² </a:t>
            </a:r>
            <a:r>
              <a:rPr kumimoji="1" lang="en-US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  <a:hlinkClick r:id="rId3"/>
              </a:rPr>
              <a:t>field of view consisting of two 2.2' × 2.2' fields separated by a ~44" gap. Gaps of ~5" also separate the 4 </a:t>
            </a:r>
            <a:r>
              <a:rPr kumimoji="1" lang="en-US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  <a:hlinkClick r:id="rId4"/>
              </a:rPr>
              <a:t>detectors in each short wavelength module. If full-field imaging is not required, individual modules or smaller </a:t>
            </a:r>
            <a:r>
              <a:rPr kumimoji="1" lang="en-US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  <a:hlinkClick r:id="rId5"/>
              </a:rPr>
              <a:t>subarrays may be used to increase </a:t>
            </a:r>
            <a:r>
              <a:rPr kumimoji="1" lang="en-US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  <a:hlinkClick r:id="rId6"/>
              </a:rPr>
              <a:t>readout speeds and reduce data volumes. To cover larger areas, </a:t>
            </a:r>
            <a:r>
              <a:rPr kumimoji="1" lang="en-US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  <a:hlinkClick r:id="rId7"/>
              </a:rPr>
              <a:t>mosaics are best obtained in combination with primary dithers.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5D0DB-42D1-FF4C-BFB7-B45FBCC54F3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350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WFC3-IR</a:t>
            </a:r>
            <a:r>
              <a:rPr lang="en-US" baseline="0" dirty="0" smtClean="0"/>
              <a:t> is 123”x136”</a:t>
            </a:r>
          </a:p>
          <a:p>
            <a:r>
              <a:rPr lang="en-US" baseline="0" dirty="0" smtClean="0"/>
              <a:t>Imagine a WFC3 image with 5”/0.13=40 pixels gap between quadrants.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5D0DB-42D1-FF4C-BFB7-B45FBCC54F3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716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Field </a:t>
            </a:r>
            <a:r>
              <a:rPr lang="en-US" dirty="0" err="1" smtClean="0"/>
              <a:t>distorsion</a:t>
            </a:r>
            <a:r>
              <a:rPr lang="en-US" dirty="0" smtClean="0"/>
              <a:t> &lt; 2%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5D0DB-42D1-FF4C-BFB7-B45FBCC54F3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45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28713" y="690563"/>
            <a:ext cx="4600575" cy="34496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70108"/>
            <a:ext cx="5485778" cy="413886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256x</a:t>
            </a:r>
            <a:r>
              <a:rPr lang="en-US" baseline="0" dirty="0" smtClean="0"/>
              <a:t> for full array = 6 magnitudes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5D0DB-42D1-FF4C-BFB7-B45FBCC54F3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41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28713" y="690563"/>
            <a:ext cx="4600575" cy="34496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70108"/>
            <a:ext cx="5485778" cy="413886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NIRCam</a:t>
            </a:r>
            <a:r>
              <a:rPr lang="en-US" dirty="0" smtClean="0"/>
              <a:t> noise goes from 20 (CDS) to 12</a:t>
            </a:r>
            <a:r>
              <a:rPr lang="en-US" baseline="0" dirty="0" smtClean="0"/>
              <a:t> (effective)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5D0DB-42D1-FF4C-BFB7-B45FBCC54F3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925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6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07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9624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charset="2"/>
              <a:buNone/>
              <a:defRPr>
                <a:solidFill>
                  <a:schemeClr val="hlink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108" name="Rectangle 36"/>
          <p:cNvSpPr>
            <a:spLocks noGrp="1" noChangeArrowheads="1"/>
          </p:cNvSpPr>
          <p:nvPr>
            <p:ph type="dt" sz="quarter" idx="2"/>
          </p:nvPr>
        </p:nvSpPr>
        <p:spPr>
          <a:xfrm>
            <a:off x="304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TIPS   4/21/2016</a:t>
            </a:r>
            <a:endParaRPr lang="en-US" dirty="0"/>
          </a:p>
        </p:txBody>
      </p:sp>
      <p:sp>
        <p:nvSpPr>
          <p:cNvPr id="3109" name="Rectangle 37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110" name="Rectangle 38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FACE8B1-C20E-3F47-8188-B1D7F06A618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TIPS   4/21/2016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19F21F2-2B22-1647-A219-FC52846A2E81}" type="slidenum">
              <a:rPr lang="en-US"/>
              <a:pPr/>
              <a:t>‹#›</a:t>
            </a:fld>
            <a:r>
              <a:rPr lang="en-US" dirty="0"/>
              <a:t>/</a:t>
            </a:r>
            <a:r>
              <a:rPr lang="en-US" dirty="0" smtClean="0"/>
              <a:t>18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3225" y="50800"/>
            <a:ext cx="2100263" cy="6029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7675" y="50800"/>
            <a:ext cx="6153150" cy="60293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TIPS   4/21/2016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9B05FF3-E888-DE41-A8C3-E898EA68762F}" type="slidenum">
              <a:rPr lang="en-US"/>
              <a:pPr/>
              <a:t>‹#›</a:t>
            </a:fld>
            <a:r>
              <a:rPr lang="en-US" dirty="0"/>
              <a:t>/</a:t>
            </a:r>
            <a:r>
              <a:rPr lang="en-US" dirty="0" smtClean="0"/>
              <a:t>18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50800"/>
            <a:ext cx="7772400" cy="8778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47675" y="1195388"/>
            <a:ext cx="8405813" cy="488473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38913"/>
            <a:ext cx="2495550" cy="319087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TIPS   4/21/2016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3725" y="6538913"/>
            <a:ext cx="2895600" cy="319087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27800"/>
            <a:ext cx="1905000" cy="330200"/>
          </a:xfrm>
        </p:spPr>
        <p:txBody>
          <a:bodyPr/>
          <a:lstStyle>
            <a:lvl1pPr>
              <a:defRPr smtClean="0"/>
            </a:lvl1pPr>
          </a:lstStyle>
          <a:p>
            <a:fld id="{28E092BB-9EAF-4544-8B37-489F3D32CE5E}" type="slidenum">
              <a:rPr lang="en-US"/>
              <a:pPr/>
              <a:t>‹#›</a:t>
            </a:fld>
            <a:r>
              <a:rPr lang="en-US" dirty="0"/>
              <a:t>/</a:t>
            </a:r>
            <a:r>
              <a:rPr lang="en-US" dirty="0" smtClean="0"/>
              <a:t>18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TIPS   4/21/2016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D1756F8-C368-1145-93FB-8A7D89B23306}" type="slidenum">
              <a:rPr lang="en-US"/>
              <a:pPr/>
              <a:t>‹#›</a:t>
            </a:fld>
            <a:r>
              <a:rPr lang="en-US" dirty="0"/>
              <a:t>/</a:t>
            </a:r>
            <a:r>
              <a:rPr lang="en-US" dirty="0" smtClean="0"/>
              <a:t>18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TIPS   4/21/2016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3AE249F-F7CF-6E43-BF5C-91C7A26E1923}" type="slidenum">
              <a:rPr lang="en-US"/>
              <a:pPr/>
              <a:t>‹#›</a:t>
            </a:fld>
            <a:r>
              <a:rPr lang="en-US" dirty="0"/>
              <a:t>/</a:t>
            </a:r>
            <a:r>
              <a:rPr lang="en-US" dirty="0" smtClean="0"/>
              <a:t>18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7675" y="1195388"/>
            <a:ext cx="4125913" cy="4884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5988" y="1195388"/>
            <a:ext cx="4127500" cy="4884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TIPS   4/21/2016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5064981-64A0-1644-BEFF-AD268E72FBD9}" type="slidenum">
              <a:rPr lang="en-US"/>
              <a:pPr/>
              <a:t>‹#›</a:t>
            </a:fld>
            <a:r>
              <a:rPr lang="en-US" dirty="0"/>
              <a:t>/</a:t>
            </a:r>
            <a:r>
              <a:rPr lang="en-US" dirty="0" smtClean="0"/>
              <a:t>18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TIPS   4/21/2016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8AE45B1-4CA4-4C4F-B17F-C855A574CFF9}" type="slidenum">
              <a:rPr lang="en-US"/>
              <a:pPr/>
              <a:t>‹#›</a:t>
            </a:fld>
            <a:r>
              <a:rPr lang="en-US" dirty="0"/>
              <a:t>/</a:t>
            </a:r>
            <a:r>
              <a:rPr lang="en-US" dirty="0" smtClean="0"/>
              <a:t>18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TIPS   4/21/2016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933EF40-83F5-DD4E-83D2-DE0C05C783B5}" type="slidenum">
              <a:rPr lang="en-US"/>
              <a:pPr/>
              <a:t>‹#›</a:t>
            </a:fld>
            <a:r>
              <a:rPr lang="en-US" dirty="0"/>
              <a:t>/</a:t>
            </a:r>
            <a:r>
              <a:rPr lang="en-US" dirty="0" smtClean="0"/>
              <a:t>18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TIPS   4/21/2016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8917B21-DE8D-F344-B1D8-94CE7FCEE907}" type="slidenum">
              <a:rPr lang="en-US"/>
              <a:pPr/>
              <a:t>‹#›</a:t>
            </a:fld>
            <a:r>
              <a:rPr lang="en-US" dirty="0"/>
              <a:t>/</a:t>
            </a:r>
            <a:r>
              <a:rPr lang="en-US" dirty="0" smtClean="0"/>
              <a:t>18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TIPS   4/21/2016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51A77C7-9294-7542-B4F5-E4093073C826}" type="slidenum">
              <a:rPr lang="en-US"/>
              <a:pPr/>
              <a:t>‹#›</a:t>
            </a:fld>
            <a:r>
              <a:rPr lang="en-US" dirty="0"/>
              <a:t>/</a:t>
            </a:r>
            <a:r>
              <a:rPr lang="en-US" dirty="0" smtClean="0"/>
              <a:t>18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TIPS   4/21/2016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4A655BA-0772-C34F-B2E6-80A4F9999DB4}" type="slidenum">
              <a:rPr lang="en-US"/>
              <a:pPr/>
              <a:t>‹#›</a:t>
            </a:fld>
            <a:r>
              <a:rPr lang="en-US" dirty="0"/>
              <a:t>/</a:t>
            </a:r>
            <a:r>
              <a:rPr lang="en-US" dirty="0" smtClean="0"/>
              <a:t>18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712788" y="50800"/>
            <a:ext cx="7005990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84" name="Rectangle 3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38913"/>
            <a:ext cx="249555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Times New Roman" charset="0"/>
              </a:defRPr>
            </a:lvl1pPr>
          </a:lstStyle>
          <a:p>
            <a:r>
              <a:rPr lang="en-US" smtClean="0"/>
              <a:t>TIPS   4/21/2016</a:t>
            </a:r>
            <a:endParaRPr lang="en-US" dirty="0"/>
          </a:p>
        </p:txBody>
      </p:sp>
      <p:sp>
        <p:nvSpPr>
          <p:cNvPr id="2085" name="Rectangle 3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33725" y="6538913"/>
            <a:ext cx="28956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endParaRPr lang="en-US" dirty="0"/>
          </a:p>
        </p:txBody>
      </p:sp>
      <p:sp>
        <p:nvSpPr>
          <p:cNvPr id="2086" name="Rectangle 3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27800"/>
            <a:ext cx="19050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fld id="{810E1306-4BBF-834E-84AB-3E00627AB898}" type="slidenum">
              <a:rPr lang="en-US"/>
              <a:pPr/>
              <a:t>‹#›</a:t>
            </a:fld>
            <a:r>
              <a:rPr lang="en-US" dirty="0"/>
              <a:t>/</a:t>
            </a:r>
            <a:r>
              <a:rPr lang="en-US" dirty="0" smtClean="0"/>
              <a:t>18</a:t>
            </a:r>
            <a:endParaRPr lang="en-US" dirty="0"/>
          </a:p>
        </p:txBody>
      </p:sp>
      <p:sp>
        <p:nvSpPr>
          <p:cNvPr id="2087" name="Rectangle 3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7675" y="1195388"/>
            <a:ext cx="8405813" cy="488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0" name="Picture 19" descr="nircam_logo.png"/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977" y="0"/>
            <a:ext cx="1603023" cy="12022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8448" y="91647"/>
            <a:ext cx="589064" cy="79618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2"/>
        <a:buChar char="n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u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2"/>
        <a:buChar char="t"/>
        <a:defRPr sz="2000">
          <a:solidFill>
            <a:schemeClr val="tx2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49.png"/><Relationship Id="rId5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0.wmf"/><Relationship Id="rId6" Type="http://schemas.openxmlformats.org/officeDocument/2006/relationships/image" Target="../media/image1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73769" y="1473976"/>
            <a:ext cx="695590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NIRCam</a:t>
            </a:r>
            <a:r>
              <a:rPr lang="en-US" dirty="0" smtClean="0"/>
              <a:t> Imaging</a:t>
            </a:r>
          </a:p>
          <a:p>
            <a:pPr algn="l"/>
            <a:endParaRPr lang="en-US" sz="2400" dirty="0" smtClean="0"/>
          </a:p>
          <a:p>
            <a:pPr algn="l"/>
            <a:r>
              <a:rPr lang="en-US" sz="2400" dirty="0" smtClean="0"/>
              <a:t>M. </a:t>
            </a:r>
            <a:r>
              <a:rPr lang="en-US" sz="2400" dirty="0" err="1" smtClean="0"/>
              <a:t>Robberto</a:t>
            </a:r>
            <a:r>
              <a:rPr lang="en-US" sz="2400" dirty="0" smtClean="0"/>
              <a:t> - </a:t>
            </a:r>
            <a:r>
              <a:rPr lang="en-US" sz="2400" dirty="0" err="1" smtClean="0"/>
              <a:t>STScI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742" y="3269226"/>
            <a:ext cx="2477076" cy="2490838"/>
          </a:xfrm>
          <a:prstGeom prst="rect">
            <a:avLst/>
          </a:prstGeom>
        </p:spPr>
      </p:pic>
      <p:pic>
        <p:nvPicPr>
          <p:cNvPr id="17" name="Picture 16" descr="nircam_logo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7396">
                        <a14:foregroundMark x1="97396" y1="71111" x2="97396" y2="7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913" y="3170903"/>
            <a:ext cx="3861891" cy="289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487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17B21-DE8D-F344-B1D8-94CE7FCEE907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4" name="Picture 3" descr="Screen Shot 2016-04-18 at 12.41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59" y="968498"/>
            <a:ext cx="7095031" cy="5852639"/>
          </a:xfrm>
          <a:prstGeom prst="rect">
            <a:avLst/>
          </a:prstGeom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1463520" y="36285"/>
            <a:ext cx="584200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2800" dirty="0" err="1" smtClean="0">
                <a:solidFill>
                  <a:schemeClr val="tx2"/>
                </a:solidFill>
              </a:rPr>
              <a:t>Passbands</a:t>
            </a:r>
            <a:r>
              <a:rPr lang="en-US" sz="2800" dirty="0" smtClean="0">
                <a:solidFill>
                  <a:schemeClr val="tx2"/>
                </a:solidFill>
              </a:rPr>
              <a:t> and Throughput</a:t>
            </a:r>
            <a:endParaRPr lang="en-US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6380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EF40-83F5-DD4E-83D2-DE0C05C783B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 descr="Screen Shot 2016-04-18 at 2.18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0"/>
            <a:ext cx="4943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018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17B21-DE8D-F344-B1D8-94CE7FCEE907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Picture 3" descr="Screen Shot 2016-04-18 at 12.43.0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95" y="2139227"/>
            <a:ext cx="2704128" cy="3131360"/>
          </a:xfrm>
          <a:prstGeom prst="rect">
            <a:avLst/>
          </a:prstGeom>
        </p:spPr>
      </p:pic>
      <p:sp>
        <p:nvSpPr>
          <p:cNvPr id="5" name="Up Arrow Callout 4"/>
          <p:cNvSpPr/>
          <p:nvPr/>
        </p:nvSpPr>
        <p:spPr bwMode="auto">
          <a:xfrm>
            <a:off x="1950317" y="5276256"/>
            <a:ext cx="1194380" cy="642524"/>
          </a:xfrm>
          <a:prstGeom prst="upArrowCallout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Add 6 mag in</a:t>
            </a:r>
            <a:r>
              <a:rPr kumimoji="0" lang="en-US" sz="1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Full</a:t>
            </a:r>
            <a:r>
              <a:rPr lang="en-US" sz="1100" dirty="0"/>
              <a:t>-</a:t>
            </a:r>
            <a:r>
              <a:rPr kumimoji="0" lang="en-US" sz="1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array mode</a:t>
            </a:r>
            <a:endParaRPr kumimoji="0" 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463520" y="36285"/>
            <a:ext cx="584200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2800" dirty="0" smtClean="0">
                <a:solidFill>
                  <a:schemeClr val="tx2"/>
                </a:solidFill>
              </a:rPr>
              <a:t>Sensitivity Limits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2" name="Picture 1" descr="NIRCam sensitivit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139" y="1821558"/>
            <a:ext cx="5781861" cy="367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3348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NIRCam</a:t>
            </a:r>
            <a:r>
              <a:rPr lang="en-US" dirty="0" smtClean="0"/>
              <a:t> imaging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Select Module: </a:t>
            </a:r>
          </a:p>
          <a:p>
            <a:pPr lvl="1"/>
            <a:r>
              <a:rPr lang="en-US" dirty="0" smtClean="0"/>
              <a:t>A, B, ALL</a:t>
            </a:r>
          </a:p>
          <a:p>
            <a:r>
              <a:rPr lang="en-US" dirty="0" smtClean="0"/>
              <a:t>Select </a:t>
            </a:r>
            <a:r>
              <a:rPr lang="en-US" dirty="0" err="1" smtClean="0"/>
              <a:t>Subarray</a:t>
            </a:r>
            <a:endParaRPr lang="en-US" dirty="0" smtClean="0"/>
          </a:p>
          <a:p>
            <a:pPr lvl="1"/>
            <a:r>
              <a:rPr lang="en-US" dirty="0" smtClean="0"/>
              <a:t>FULL, </a:t>
            </a:r>
            <a:r>
              <a:rPr lang="en-US" dirty="0"/>
              <a:t>SUB64P, SUB160, SUB160P, SUB320, SUB400P, </a:t>
            </a:r>
            <a:r>
              <a:rPr lang="en-US" dirty="0" smtClean="0"/>
              <a:t>SUB640</a:t>
            </a:r>
          </a:p>
          <a:p>
            <a:r>
              <a:rPr lang="en-US" dirty="0" smtClean="0"/>
              <a:t>Select Dither Pattern</a:t>
            </a:r>
          </a:p>
          <a:p>
            <a:r>
              <a:rPr lang="en-US" dirty="0" smtClean="0"/>
              <a:t>Select Filter Pair</a:t>
            </a:r>
          </a:p>
          <a:p>
            <a:pPr lvl="1"/>
            <a:r>
              <a:rPr lang="en-US" dirty="0" smtClean="0"/>
              <a:t>Readout pattern</a:t>
            </a:r>
          </a:p>
          <a:p>
            <a:pPr lvl="1"/>
            <a:r>
              <a:rPr lang="en-US" dirty="0" smtClean="0"/>
              <a:t>Number of groups</a:t>
            </a:r>
          </a:p>
          <a:p>
            <a:pPr lvl="1"/>
            <a:r>
              <a:rPr lang="en-US" dirty="0" smtClean="0"/>
              <a:t>Number of integrations  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EF40-83F5-DD4E-83D2-DE0C05C783B5}" type="slidenum">
              <a:rPr lang="en-US" smtClean="0"/>
              <a:pPr/>
              <a:t>13</a:t>
            </a:fld>
            <a:r>
              <a:rPr lang="en-US" dirty="0" smtClean="0"/>
              <a:t>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7369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NIRCam</a:t>
            </a:r>
            <a:r>
              <a:rPr lang="en-US" dirty="0" smtClean="0"/>
              <a:t> Imaging </a:t>
            </a:r>
            <a:r>
              <a:rPr lang="en-US" dirty="0" err="1" smtClean="0"/>
              <a:t>Subarrays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675" y="1607501"/>
            <a:ext cx="8405813" cy="4472624"/>
          </a:xfrm>
        </p:spPr>
        <p:txBody>
          <a:bodyPr/>
          <a:lstStyle/>
          <a:p>
            <a:r>
              <a:rPr lang="en-US" dirty="0" smtClean="0"/>
              <a:t>Full Field uses 4 amplifiers, </a:t>
            </a:r>
            <a:r>
              <a:rPr lang="en-US" dirty="0" err="1" smtClean="0"/>
              <a:t>Subarray</a:t>
            </a:r>
            <a:r>
              <a:rPr lang="en-US" dirty="0" smtClean="0"/>
              <a:t> uses 1</a:t>
            </a:r>
            <a:endParaRPr lang="en-US" dirty="0" smtClean="0"/>
          </a:p>
          <a:p>
            <a:r>
              <a:rPr lang="en-US" dirty="0" err="1" smtClean="0"/>
              <a:t>Subarrays</a:t>
            </a:r>
            <a:r>
              <a:rPr lang="en-US" dirty="0" smtClean="0"/>
              <a:t> are only taken on </a:t>
            </a:r>
            <a:r>
              <a:rPr lang="en-US" dirty="0" smtClean="0"/>
              <a:t>module B</a:t>
            </a:r>
            <a:endParaRPr lang="en-US" dirty="0" smtClean="0"/>
          </a:p>
          <a:p>
            <a:r>
              <a:rPr lang="en-US" dirty="0" smtClean="0"/>
              <a:t>For imaging </a:t>
            </a:r>
            <a:r>
              <a:rPr lang="en-US" dirty="0" err="1" smtClean="0"/>
              <a:t>subarrays</a:t>
            </a:r>
            <a:r>
              <a:rPr lang="en-US" dirty="0" smtClean="0"/>
              <a:t>,  only SCA B3 for SW</a:t>
            </a:r>
          </a:p>
          <a:p>
            <a:r>
              <a:rPr lang="en-US" dirty="0" err="1" smtClean="0"/>
              <a:t>Subarrays</a:t>
            </a:r>
            <a:r>
              <a:rPr lang="en-US" dirty="0" smtClean="0"/>
              <a:t> have same size in pixels on SW and LW</a:t>
            </a:r>
          </a:p>
          <a:p>
            <a:r>
              <a:rPr lang="en-US" dirty="0" smtClean="0"/>
              <a:t>SW and LW </a:t>
            </a:r>
            <a:r>
              <a:rPr lang="en-US" dirty="0" err="1" smtClean="0"/>
              <a:t>subarrays</a:t>
            </a:r>
            <a:r>
              <a:rPr lang="en-US" dirty="0" smtClean="0"/>
              <a:t> have the same center on the sky</a:t>
            </a:r>
          </a:p>
          <a:p>
            <a:r>
              <a:rPr lang="en-US" dirty="0" smtClean="0"/>
              <a:t>There are </a:t>
            </a:r>
            <a:endParaRPr lang="en-US" dirty="0"/>
          </a:p>
          <a:p>
            <a:pPr lvl="1"/>
            <a:r>
              <a:rPr lang="en-US" dirty="0" smtClean="0"/>
              <a:t>Point Source </a:t>
            </a:r>
            <a:r>
              <a:rPr lang="en-US" dirty="0" err="1" smtClean="0"/>
              <a:t>subarrays</a:t>
            </a:r>
            <a:endParaRPr lang="en-US" dirty="0" smtClean="0"/>
          </a:p>
          <a:p>
            <a:pPr lvl="1"/>
            <a:r>
              <a:rPr lang="en-US" dirty="0" smtClean="0"/>
              <a:t>Extended Source </a:t>
            </a:r>
            <a:r>
              <a:rPr lang="en-US" dirty="0" err="1" smtClean="0"/>
              <a:t>subarray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756F8-C368-1145-93FB-8A7D89B23306}" type="slidenum">
              <a:rPr lang="en-US" smtClean="0"/>
              <a:pPr/>
              <a:t>14</a:t>
            </a:fld>
            <a:r>
              <a:rPr lang="en-US" smtClean="0"/>
              <a:t>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36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756F8-C368-1145-93FB-8A7D89B23306}" type="slidenum">
              <a:rPr lang="en-US" smtClean="0"/>
              <a:pPr/>
              <a:t>15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7" name="Picture 6" descr="Screen Shot 2016-09-25 at 6.21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0" y="0"/>
            <a:ext cx="67280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666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Subarrays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EF40-83F5-DD4E-83D2-DE0C05C783B5}" type="slidenum">
              <a:rPr lang="en-US" smtClean="0"/>
              <a:pPr/>
              <a:t>16</a:t>
            </a:fld>
            <a:r>
              <a:rPr lang="en-US" smtClean="0"/>
              <a:t>/18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1452199"/>
            <a:ext cx="9220200" cy="1821846"/>
            <a:chOff x="0" y="1114624"/>
            <a:chExt cx="9220200" cy="1821846"/>
          </a:xfrm>
        </p:grpSpPr>
        <p:pic>
          <p:nvPicPr>
            <p:cNvPr id="5" name="Picture 4" descr="Screen Shot 2016-09-25 at 6.27.08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54" y="2562973"/>
              <a:ext cx="9188046" cy="373497"/>
            </a:xfrm>
            <a:prstGeom prst="rect">
              <a:avLst/>
            </a:prstGeom>
          </p:spPr>
        </p:pic>
        <p:pic>
          <p:nvPicPr>
            <p:cNvPr id="6" name="Picture 5" descr="Screen Shot 2016-09-25 at 6.26.58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14624"/>
              <a:ext cx="9144000" cy="1532305"/>
            </a:xfrm>
            <a:prstGeom prst="rect">
              <a:avLst/>
            </a:prstGeom>
          </p:spPr>
        </p:pic>
      </p:grpSp>
      <p:pic>
        <p:nvPicPr>
          <p:cNvPr id="7" name="Picture 6" descr="Screen Shot 2016-09-25 at 6.26.5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4526"/>
            <a:ext cx="9144000" cy="203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334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87" name="Rectangle 11"/>
          <p:cNvSpPr>
            <a:spLocks noChangeArrowheads="1"/>
          </p:cNvSpPr>
          <p:nvPr/>
        </p:nvSpPr>
        <p:spPr bwMode="auto">
          <a:xfrm>
            <a:off x="1895707" y="50805"/>
            <a:ext cx="505522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2800" dirty="0" smtClean="0">
                <a:solidFill>
                  <a:schemeClr val="tx2"/>
                </a:solidFill>
              </a:rPr>
              <a:t>Focal Plane Arrays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7" name="Picture 6" descr="nircam_fpa_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91" y="869965"/>
            <a:ext cx="6505470" cy="572053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17B21-DE8D-F344-B1D8-94CE7FCEE907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9658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Dithers and Mosaics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EF40-83F5-DD4E-83D2-DE0C05C783B5}" type="slidenum">
              <a:rPr lang="en-US" smtClean="0"/>
              <a:pPr/>
              <a:t>18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5" name="Picture 4" descr="SW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62" y="2322926"/>
            <a:ext cx="4125035" cy="2750023"/>
          </a:xfrm>
          <a:prstGeom prst="rect">
            <a:avLst/>
          </a:prstGeom>
        </p:spPr>
      </p:pic>
      <p:pic>
        <p:nvPicPr>
          <p:cNvPr id="6" name="Picture 5" descr="LW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868" y="2312430"/>
            <a:ext cx="4140779" cy="276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026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NIRCam</a:t>
            </a:r>
            <a:r>
              <a:rPr lang="en-US" dirty="0"/>
              <a:t> Primary Dithers and Mosaics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32555" y="1769880"/>
            <a:ext cx="8405813" cy="4884737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NIRCam</a:t>
            </a:r>
            <a:r>
              <a:rPr lang="en-US" dirty="0"/>
              <a:t> primary dither patterns were designed for three general </a:t>
            </a:r>
            <a:r>
              <a:rPr lang="en-US" dirty="0">
                <a:solidFill>
                  <a:srgbClr val="FF0000"/>
                </a:solidFill>
              </a:rPr>
              <a:t>sizes of targets</a:t>
            </a:r>
            <a:r>
              <a:rPr lang="en-US" dirty="0" smtClean="0"/>
              <a:t>:</a:t>
            </a:r>
            <a:endParaRPr lang="en-US" dirty="0"/>
          </a:p>
          <a:p>
            <a:pPr lvl="1"/>
            <a:r>
              <a:rPr lang="en-US" u="sng" dirty="0">
                <a:solidFill>
                  <a:srgbClr val="FF0000"/>
                </a:solidFill>
              </a:rPr>
              <a:t>FULL</a:t>
            </a:r>
            <a:r>
              <a:rPr lang="en-US" dirty="0"/>
              <a:t>: Large fields without gaps, including mosaics (tiled </a:t>
            </a:r>
            <a:r>
              <a:rPr lang="en-US" dirty="0" err="1"/>
              <a:t>pointings</a:t>
            </a:r>
            <a:r>
              <a:rPr lang="en-US" dirty="0"/>
              <a:t>) of larger areas </a:t>
            </a:r>
          </a:p>
          <a:p>
            <a:pPr lvl="1"/>
            <a:r>
              <a:rPr lang="en-US" u="sng" dirty="0">
                <a:solidFill>
                  <a:srgbClr val="FF0000"/>
                </a:solidFill>
              </a:rPr>
              <a:t>INTRAMODULE</a:t>
            </a:r>
            <a:r>
              <a:rPr lang="en-US" dirty="0"/>
              <a:t>: Objects smaller than the individual modules (&lt; 110" across)</a:t>
            </a:r>
          </a:p>
          <a:p>
            <a:pPr lvl="1"/>
            <a:r>
              <a:rPr lang="en-US" u="sng" dirty="0">
                <a:solidFill>
                  <a:srgbClr val="FF0000"/>
                </a:solidFill>
              </a:rPr>
              <a:t>INTRASCA</a:t>
            </a:r>
            <a:r>
              <a:rPr lang="en-US" dirty="0"/>
              <a:t>: Objects smaller than the individual SCA detectors (&lt; 50" or &lt; 100" across when optimizing for short or long wavelength observations, respectively)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EF40-83F5-DD4E-83D2-DE0C05C783B5}" type="slidenum">
              <a:rPr lang="en-US" smtClean="0"/>
              <a:pPr/>
              <a:t>19</a:t>
            </a:fld>
            <a:r>
              <a:rPr lang="en-US" smtClean="0"/>
              <a:t>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9261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87" name="Rectangle 11"/>
          <p:cNvSpPr>
            <a:spLocks noChangeArrowheads="1"/>
          </p:cNvSpPr>
          <p:nvPr/>
        </p:nvSpPr>
        <p:spPr bwMode="auto">
          <a:xfrm>
            <a:off x="1970049" y="304800"/>
            <a:ext cx="4757854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2800" dirty="0" err="1" smtClean="0">
                <a:solidFill>
                  <a:schemeClr val="tx2"/>
                </a:solidFill>
                <a:latin typeface="+mj-lt"/>
              </a:rPr>
              <a:t>NIRCam</a:t>
            </a:r>
            <a:r>
              <a:rPr lang="en-US" sz="2800" dirty="0" smtClean="0">
                <a:solidFill>
                  <a:schemeClr val="tx2"/>
                </a:solidFill>
                <a:latin typeface="+mj-lt"/>
              </a:rPr>
              <a:t> Basics</a:t>
            </a:r>
            <a:endParaRPr lang="en-US" sz="28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0585" y="1495485"/>
            <a:ext cx="81032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dirty="0" err="1" smtClean="0"/>
              <a:t>NIRCam</a:t>
            </a:r>
            <a:r>
              <a:rPr lang="en-US" dirty="0" smtClean="0"/>
              <a:t> is JWST’s primary visible and near-IR wavelength </a:t>
            </a:r>
            <a:r>
              <a:rPr lang="en-US" dirty="0" smtClean="0">
                <a:solidFill>
                  <a:srgbClr val="FF0000"/>
                </a:solidFill>
              </a:rPr>
              <a:t>imager</a:t>
            </a:r>
          </a:p>
          <a:p>
            <a:pPr marL="285750" indent="-285750" algn="l">
              <a:buFont typeface="Arial"/>
              <a:buChar char="•"/>
            </a:pPr>
            <a:endParaRPr lang="en-US" dirty="0"/>
          </a:p>
          <a:p>
            <a:pPr marL="285750" indent="-285750" algn="l">
              <a:buFont typeface="Arial"/>
              <a:buChar char="•"/>
            </a:pPr>
            <a:r>
              <a:rPr lang="en-US" dirty="0" err="1" smtClean="0"/>
              <a:t>NIRCam</a:t>
            </a:r>
            <a:r>
              <a:rPr lang="en-US" dirty="0" smtClean="0"/>
              <a:t> offers low-resolution </a:t>
            </a:r>
            <a:r>
              <a:rPr lang="en-US" dirty="0" err="1" smtClean="0">
                <a:solidFill>
                  <a:srgbClr val="FF0000"/>
                </a:solidFill>
              </a:rPr>
              <a:t>grism</a:t>
            </a:r>
            <a:r>
              <a:rPr lang="en-US" dirty="0" smtClean="0">
                <a:solidFill>
                  <a:srgbClr val="FF0000"/>
                </a:solidFill>
              </a:rPr>
              <a:t> spectroscopy </a:t>
            </a:r>
            <a:r>
              <a:rPr lang="en-US" dirty="0" smtClean="0"/>
              <a:t>and </a:t>
            </a:r>
            <a:r>
              <a:rPr lang="en-US" dirty="0" err="1" smtClean="0"/>
              <a:t>Lyot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coronagraphy</a:t>
            </a:r>
            <a:endParaRPr lang="en-US" dirty="0" smtClean="0">
              <a:solidFill>
                <a:srgbClr val="FF0000"/>
              </a:solidFill>
            </a:endParaRPr>
          </a:p>
          <a:p>
            <a:pPr algn="l"/>
            <a:endParaRPr lang="en-US" dirty="0" smtClean="0"/>
          </a:p>
          <a:p>
            <a:pPr marL="285750" indent="-285750" algn="l">
              <a:buFont typeface="Arial"/>
              <a:buChar char="•"/>
            </a:pPr>
            <a:r>
              <a:rPr lang="en-US" dirty="0" err="1" smtClean="0"/>
              <a:t>NIRCam</a:t>
            </a:r>
            <a:r>
              <a:rPr lang="en-US" dirty="0" smtClean="0"/>
              <a:t> is </a:t>
            </a:r>
            <a:r>
              <a:rPr lang="en-US" dirty="0" smtClean="0"/>
              <a:t>JWST </a:t>
            </a:r>
            <a:r>
              <a:rPr lang="en-US" dirty="0" smtClean="0"/>
              <a:t>monitor of OTE </a:t>
            </a:r>
            <a:r>
              <a:rPr lang="en-US" dirty="0" err="1" smtClean="0">
                <a:solidFill>
                  <a:srgbClr val="FF0000"/>
                </a:solidFill>
              </a:rPr>
              <a:t>wavefront</a:t>
            </a:r>
            <a:r>
              <a:rPr lang="en-US" dirty="0" smtClean="0">
                <a:solidFill>
                  <a:srgbClr val="FF0000"/>
                </a:solidFill>
              </a:rPr>
              <a:t> error</a:t>
            </a:r>
          </a:p>
          <a:p>
            <a:pPr marL="285750" indent="-285750" algn="l">
              <a:buFont typeface="Arial"/>
              <a:buChar char="•"/>
            </a:pPr>
            <a:endParaRPr lang="en-US" dirty="0" smtClean="0"/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Two fully redundant </a:t>
            </a:r>
            <a:r>
              <a:rPr lang="en-US" u="sng" dirty="0" smtClean="0">
                <a:solidFill>
                  <a:srgbClr val="FF0000"/>
                </a:solidFill>
              </a:rPr>
              <a:t>MODULES A/B</a:t>
            </a:r>
            <a:r>
              <a:rPr lang="en-US" dirty="0" smtClean="0"/>
              <a:t> </a:t>
            </a:r>
            <a:r>
              <a:rPr lang="en-US" dirty="0" smtClean="0"/>
              <a:t>mated to opposite sides of optical </a:t>
            </a:r>
            <a:r>
              <a:rPr lang="en-US" dirty="0" smtClean="0"/>
              <a:t>bench, each 2.2 </a:t>
            </a:r>
            <a:r>
              <a:rPr lang="en-US" dirty="0"/>
              <a:t>x </a:t>
            </a:r>
            <a:r>
              <a:rPr lang="en-US" dirty="0" smtClean="0"/>
              <a:t>2.2 </a:t>
            </a:r>
            <a:r>
              <a:rPr lang="en-US" dirty="0"/>
              <a:t>arcmin</a:t>
            </a:r>
            <a:r>
              <a:rPr lang="en-US" baseline="30000" dirty="0"/>
              <a:t>2  </a:t>
            </a:r>
            <a:r>
              <a:rPr lang="en-US" dirty="0"/>
              <a:t>field of view (FOV</a:t>
            </a:r>
            <a:r>
              <a:rPr lang="en-US" dirty="0" smtClean="0"/>
              <a:t>) separated by </a:t>
            </a:r>
            <a:r>
              <a:rPr lang="en-US" dirty="0" smtClean="0"/>
              <a:t>44” </a:t>
            </a:r>
            <a:endParaRPr lang="en-US" baseline="30000" dirty="0"/>
          </a:p>
          <a:p>
            <a:pPr algn="l"/>
            <a:endParaRPr lang="en-US" dirty="0" smtClean="0"/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Each module has one </a:t>
            </a:r>
            <a:r>
              <a:rPr lang="en-US" u="sng" dirty="0">
                <a:solidFill>
                  <a:srgbClr val="FF0000"/>
                </a:solidFill>
              </a:rPr>
              <a:t>SW </a:t>
            </a:r>
            <a:r>
              <a:rPr lang="en-US" u="sng" dirty="0" smtClean="0">
                <a:solidFill>
                  <a:srgbClr val="FF0000"/>
                </a:solidFill>
              </a:rPr>
              <a:t>CHANNEL</a:t>
            </a:r>
            <a:r>
              <a:rPr lang="en-US" dirty="0" smtClean="0"/>
              <a:t>  </a:t>
            </a:r>
            <a:r>
              <a:rPr lang="en-US" dirty="0" smtClean="0"/>
              <a:t>(0.6-</a:t>
            </a:r>
            <a:r>
              <a:rPr lang="en-US" dirty="0"/>
              <a:t>2.3 </a:t>
            </a:r>
            <a:r>
              <a:rPr lang="en-US" dirty="0" err="1"/>
              <a:t>μm</a:t>
            </a:r>
            <a:r>
              <a:rPr lang="en-US" dirty="0" smtClean="0"/>
              <a:t>) and one </a:t>
            </a:r>
            <a:r>
              <a:rPr lang="en-US" u="sng" dirty="0" smtClean="0">
                <a:solidFill>
                  <a:srgbClr val="FF0000"/>
                </a:solidFill>
              </a:rPr>
              <a:t>LW CHANNEL</a:t>
            </a:r>
            <a:r>
              <a:rPr lang="en-US" dirty="0" smtClean="0"/>
              <a:t> </a:t>
            </a:r>
            <a:r>
              <a:rPr lang="en-US" dirty="0" smtClean="0"/>
              <a:t>and one LW (2.4-</a:t>
            </a:r>
            <a:r>
              <a:rPr lang="en-US" dirty="0"/>
              <a:t>5.0 </a:t>
            </a:r>
            <a:r>
              <a:rPr lang="en-US" dirty="0" err="1"/>
              <a:t>μm</a:t>
            </a:r>
            <a:r>
              <a:rPr lang="en-US" dirty="0" smtClean="0"/>
              <a:t>) channel that have the same 2 x 2 arcmin</a:t>
            </a:r>
            <a:r>
              <a:rPr lang="en-US" baseline="30000" dirty="0" smtClean="0"/>
              <a:t>2  </a:t>
            </a:r>
            <a:r>
              <a:rPr lang="en-US" dirty="0" smtClean="0"/>
              <a:t>FOV</a:t>
            </a:r>
            <a:endParaRPr lang="en-US" baseline="30000" dirty="0" smtClean="0"/>
          </a:p>
          <a:p>
            <a:pPr marL="285750" indent="-285750" algn="l">
              <a:buFont typeface="Arial"/>
              <a:buChar char="•"/>
            </a:pPr>
            <a:endParaRPr lang="en-US" dirty="0" smtClean="0"/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SW channel has four 2048</a:t>
            </a:r>
            <a:r>
              <a:rPr lang="en-US" baseline="30000" dirty="0" smtClean="0"/>
              <a:t>2</a:t>
            </a:r>
            <a:r>
              <a:rPr lang="en-US" dirty="0" smtClean="0"/>
              <a:t> pixel </a:t>
            </a:r>
            <a:r>
              <a:rPr lang="en-US" u="sng" dirty="0" smtClean="0">
                <a:solidFill>
                  <a:srgbClr val="FF0000"/>
                </a:solidFill>
              </a:rPr>
              <a:t>SENSOR-CHIP ASSEMBLIES </a:t>
            </a:r>
            <a:r>
              <a:rPr lang="en-US" dirty="0" smtClean="0"/>
              <a:t>(SCAs) separated by 5 </a:t>
            </a:r>
            <a:r>
              <a:rPr lang="en-US" dirty="0" err="1" smtClean="0"/>
              <a:t>arcsec</a:t>
            </a:r>
            <a:r>
              <a:rPr lang="en-US" dirty="0" smtClean="0"/>
              <a:t>; LW has </a:t>
            </a:r>
            <a:r>
              <a:rPr lang="en-US" dirty="0"/>
              <a:t>one 2048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n-US" dirty="0" smtClean="0"/>
              <a:t>pixel SCA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756F8-C368-1145-93FB-8A7D89B2330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58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FULL</a:t>
            </a:r>
            <a:r>
              <a:rPr lang="en-US" dirty="0"/>
              <a:t> Dither </a:t>
            </a:r>
            <a:r>
              <a:rPr lang="en-US" dirty="0" smtClean="0"/>
              <a:t>Patterns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47675" y="1559276"/>
            <a:ext cx="8405813" cy="4744560"/>
          </a:xfrm>
        </p:spPr>
        <p:txBody>
          <a:bodyPr/>
          <a:lstStyle/>
          <a:p>
            <a:r>
              <a:rPr lang="en-US" sz="2400" dirty="0"/>
              <a:t>The </a:t>
            </a:r>
            <a:r>
              <a:rPr lang="en-US" sz="2400" dirty="0" err="1"/>
              <a:t>NIRCam</a:t>
            </a:r>
            <a:r>
              <a:rPr lang="en-US" sz="2400" dirty="0"/>
              <a:t> FULL dither patterns </a:t>
            </a:r>
            <a:r>
              <a:rPr lang="en-US" sz="2400" dirty="0" smtClean="0"/>
              <a:t>provide </a:t>
            </a:r>
            <a:r>
              <a:rPr lang="en-US" sz="2400" dirty="0"/>
              <a:t>full </a:t>
            </a:r>
            <a:r>
              <a:rPr lang="en-US" sz="2400" dirty="0" smtClean="0"/>
              <a:t>coverage with </a:t>
            </a:r>
            <a:r>
              <a:rPr lang="en-US" sz="2400" dirty="0">
                <a:solidFill>
                  <a:srgbClr val="FF0000"/>
                </a:solidFill>
              </a:rPr>
              <a:t>no </a:t>
            </a:r>
            <a:r>
              <a:rPr lang="en-US" sz="2400" dirty="0" smtClean="0">
                <a:solidFill>
                  <a:srgbClr val="FF0000"/>
                </a:solidFill>
              </a:rPr>
              <a:t>gaps between modules</a:t>
            </a:r>
            <a:r>
              <a:rPr lang="en-US" sz="2400" dirty="0" smtClean="0"/>
              <a:t>. </a:t>
            </a:r>
            <a:r>
              <a:rPr lang="en-US" sz="2400" dirty="0"/>
              <a:t> </a:t>
            </a:r>
            <a:endParaRPr lang="en-US" sz="2400" dirty="0" smtClean="0"/>
          </a:p>
          <a:p>
            <a:r>
              <a:rPr lang="en-US" sz="2400" dirty="0" smtClean="0"/>
              <a:t>They require </a:t>
            </a:r>
            <a:r>
              <a:rPr lang="en-US" sz="2400" dirty="0">
                <a:solidFill>
                  <a:srgbClr val="FF0000"/>
                </a:solidFill>
              </a:rPr>
              <a:t>multiple guide star acquisitions</a:t>
            </a:r>
            <a:r>
              <a:rPr lang="en-US" sz="2400" dirty="0"/>
              <a:t>, increasing overheads on observing time.  </a:t>
            </a:r>
            <a:endParaRPr lang="en-US" sz="2400" dirty="0" smtClean="0"/>
          </a:p>
          <a:p>
            <a:r>
              <a:rPr lang="en-US" sz="2400" dirty="0" smtClean="0"/>
              <a:t>FULL </a:t>
            </a:r>
            <a:r>
              <a:rPr lang="en-US" sz="2400" dirty="0"/>
              <a:t>dither patterns may be combined </a:t>
            </a:r>
            <a:r>
              <a:rPr lang="en-US" sz="2400" dirty="0" smtClean="0"/>
              <a:t>to do </a:t>
            </a:r>
            <a:r>
              <a:rPr lang="en-US" sz="2400" dirty="0" smtClean="0">
                <a:solidFill>
                  <a:srgbClr val="FF0000"/>
                </a:solidFill>
              </a:rPr>
              <a:t>mosaics</a:t>
            </a:r>
            <a:r>
              <a:rPr lang="en-US" sz="2400" dirty="0" smtClean="0"/>
              <a:t> of even </a:t>
            </a:r>
            <a:r>
              <a:rPr lang="en-US" sz="2400" dirty="0"/>
              <a:t>larger areas.  </a:t>
            </a:r>
            <a:endParaRPr lang="en-US" sz="24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EF40-83F5-DD4E-83D2-DE0C05C783B5}" type="slidenum">
              <a:rPr lang="en-US" smtClean="0"/>
              <a:pPr/>
              <a:t>20</a:t>
            </a:fld>
            <a:r>
              <a:rPr lang="en-US" smtClean="0"/>
              <a:t>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0922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756F8-C368-1145-93FB-8A7D89B23306}" type="slidenum">
              <a:rPr lang="en-US" smtClean="0"/>
              <a:pPr/>
              <a:t>21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6" name="Picture 5" descr="full3tigh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85" y="1098325"/>
            <a:ext cx="8229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9928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EF40-83F5-DD4E-83D2-DE0C05C783B5}" type="slidenum">
              <a:rPr lang="en-US" smtClean="0"/>
              <a:pPr/>
              <a:t>22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4" name="Picture 3" descr="full3tight_mosa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08" y="1082250"/>
            <a:ext cx="8229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771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EF40-83F5-DD4E-83D2-DE0C05C783B5}" type="slidenum">
              <a:rPr lang="en-US" smtClean="0"/>
              <a:pPr/>
              <a:t>23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4" name="Picture 3" descr="full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95" y="1050100"/>
            <a:ext cx="8229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728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EF40-83F5-DD4E-83D2-DE0C05C783B5}" type="slidenum">
              <a:rPr lang="en-US" smtClean="0"/>
              <a:pPr/>
              <a:t>24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4" name="Picture 3" descr="full3_mosa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07" y="1066175"/>
            <a:ext cx="8229600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65004" y="5127927"/>
            <a:ext cx="385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3:18% - 2:71% - 1:11%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3453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EF40-83F5-DD4E-83D2-DE0C05C783B5}" type="slidenum">
              <a:rPr lang="en-US" smtClean="0"/>
              <a:pPr/>
              <a:t>25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4" name="Picture 3" descr="full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85" y="1087649"/>
            <a:ext cx="8229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006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EF40-83F5-DD4E-83D2-DE0C05C783B5}" type="slidenum">
              <a:rPr lang="en-US" smtClean="0"/>
              <a:pPr/>
              <a:t>26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4" name="Picture 3" descr="full45_mosa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95" y="1098325"/>
            <a:ext cx="8229600" cy="548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97810" y="3494367"/>
            <a:ext cx="1031690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dirty="0" smtClean="0">
                <a:solidFill>
                  <a:srgbClr val="FFFF00"/>
                </a:solidFill>
              </a:rPr>
              <a:t>28:1% </a:t>
            </a:r>
          </a:p>
          <a:p>
            <a:pPr algn="l"/>
            <a:r>
              <a:rPr lang="en-US" dirty="0" smtClean="0">
                <a:solidFill>
                  <a:srgbClr val="FFFF00"/>
                </a:solidFill>
              </a:rPr>
              <a:t>29: 6% </a:t>
            </a:r>
          </a:p>
          <a:p>
            <a:pPr algn="l"/>
            <a:r>
              <a:rPr lang="en-US" dirty="0" smtClean="0">
                <a:solidFill>
                  <a:srgbClr val="FFFF00"/>
                </a:solidFill>
              </a:rPr>
              <a:t>30: 23%</a:t>
            </a:r>
          </a:p>
          <a:p>
            <a:pPr algn="l"/>
            <a:r>
              <a:rPr lang="en-US" dirty="0" smtClean="0">
                <a:solidFill>
                  <a:srgbClr val="FFFF00"/>
                </a:solidFill>
              </a:rPr>
              <a:t>31: 38%</a:t>
            </a:r>
          </a:p>
          <a:p>
            <a:pPr algn="l"/>
            <a:r>
              <a:rPr lang="en-US" dirty="0" smtClean="0">
                <a:solidFill>
                  <a:srgbClr val="FFFF00"/>
                </a:solidFill>
              </a:rPr>
              <a:t>32: 25%</a:t>
            </a:r>
          </a:p>
          <a:p>
            <a:pPr algn="l"/>
            <a:r>
              <a:rPr lang="en-US" dirty="0" smtClean="0">
                <a:solidFill>
                  <a:srgbClr val="FFFF00"/>
                </a:solidFill>
              </a:rPr>
              <a:t>33: 7%</a:t>
            </a:r>
          </a:p>
          <a:p>
            <a:pPr algn="l"/>
            <a:r>
              <a:rPr lang="en-US" dirty="0" smtClean="0">
                <a:solidFill>
                  <a:srgbClr val="FFFF00"/>
                </a:solidFill>
              </a:rPr>
              <a:t>34: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1%</a:t>
            </a:r>
          </a:p>
        </p:txBody>
      </p:sp>
    </p:spTree>
    <p:extLst>
      <p:ext uri="{BB962C8B-B14F-4D97-AF65-F5344CB8AC3E}">
        <p14:creationId xmlns:p14="http://schemas.microsoft.com/office/powerpoint/2010/main" val="40108365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EF40-83F5-DD4E-83D2-DE0C05C783B5}" type="slidenum">
              <a:rPr lang="en-US" smtClean="0"/>
              <a:pPr/>
              <a:t>27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821932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099052" flipV="1">
            <a:off x="6416105" y="5276412"/>
            <a:ext cx="1688651" cy="116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3631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Observability</a:t>
            </a:r>
            <a:r>
              <a:rPr lang="en-US" dirty="0"/>
              <a:t> </a:t>
            </a:r>
            <a:r>
              <a:rPr lang="en-US" dirty="0" smtClean="0"/>
              <a:t>Constraints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756F8-C368-1145-93FB-8A7D89B23306}" type="slidenum">
              <a:rPr lang="en-US" smtClean="0"/>
              <a:pPr/>
              <a:t>28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6" name="Picture 5" descr="Orion_visi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67" y="1243736"/>
            <a:ext cx="7151452" cy="536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51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Mosaic Group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EF40-83F5-DD4E-83D2-DE0C05C783B5}" type="slidenum">
              <a:rPr lang="en-US" smtClean="0"/>
              <a:pPr/>
              <a:t>29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4" name="Picture 3" descr="Screen Shot 2016-09-25 at 2.14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1802876"/>
            <a:ext cx="8013700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0277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17B21-DE8D-F344-B1D8-94CE7FCEE907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246" y="1062775"/>
            <a:ext cx="6871230" cy="5522751"/>
          </a:xfrm>
          <a:prstGeom prst="rect">
            <a:avLst/>
          </a:prstGeom>
        </p:spPr>
      </p:pic>
      <p:cxnSp>
        <p:nvCxnSpPr>
          <p:cNvPr id="6" name="Straight Arrow Connector 5"/>
          <p:cNvCxnSpPr>
            <a:stCxn id="4" idx="3"/>
          </p:cNvCxnSpPr>
          <p:nvPr/>
        </p:nvCxnSpPr>
        <p:spPr>
          <a:xfrm flipV="1">
            <a:off x="1124228" y="3767563"/>
            <a:ext cx="2030314" cy="144582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>
            <a:glow rad="101600">
              <a:schemeClr val="accent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58057" y="3712090"/>
            <a:ext cx="11822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NIRCam</a:t>
            </a:r>
            <a:endParaRPr lang="en-US" sz="2000" b="1" dirty="0"/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1972174" y="76833"/>
            <a:ext cx="493903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2800" dirty="0" err="1" smtClean="0">
                <a:solidFill>
                  <a:schemeClr val="tx2"/>
                </a:solidFill>
              </a:rPr>
              <a:t>NIRCam</a:t>
            </a:r>
            <a:r>
              <a:rPr lang="en-US" sz="2800" dirty="0" smtClean="0">
                <a:solidFill>
                  <a:schemeClr val="tx2"/>
                </a:solidFill>
              </a:rPr>
              <a:t> in ISIM</a:t>
            </a:r>
            <a:endParaRPr lang="en-US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6551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INTRAMODULE</a:t>
            </a:r>
            <a:r>
              <a:rPr lang="en-US" dirty="0"/>
              <a:t> Dither Patterns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47675" y="1891396"/>
            <a:ext cx="8405813" cy="4188729"/>
          </a:xfrm>
        </p:spPr>
        <p:txBody>
          <a:bodyPr/>
          <a:lstStyle/>
          <a:p>
            <a:r>
              <a:rPr lang="en-US" dirty="0"/>
              <a:t>INTRAMODULE dithers are smaller, covering the </a:t>
            </a:r>
            <a:r>
              <a:rPr lang="en-US" dirty="0">
                <a:solidFill>
                  <a:srgbClr val="FF0000"/>
                </a:solidFill>
              </a:rPr>
              <a:t>SCA gaps</a:t>
            </a:r>
            <a:r>
              <a:rPr lang="en-US" dirty="0"/>
              <a:t>, but not the gap between modules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/>
              <a:t> </a:t>
            </a:r>
            <a:endParaRPr lang="en-US" dirty="0" smtClean="0"/>
          </a:p>
          <a:p>
            <a:r>
              <a:rPr lang="en-US" dirty="0" smtClean="0"/>
              <a:t>Only </a:t>
            </a:r>
            <a:r>
              <a:rPr lang="en-US" dirty="0">
                <a:solidFill>
                  <a:srgbClr val="FF0000"/>
                </a:solidFill>
              </a:rPr>
              <a:t>one guide star </a:t>
            </a:r>
            <a:r>
              <a:rPr lang="en-US" dirty="0"/>
              <a:t>is required, reducing overheads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Any </a:t>
            </a:r>
            <a:r>
              <a:rPr lang="en-US" dirty="0">
                <a:solidFill>
                  <a:srgbClr val="FF0000"/>
                </a:solidFill>
              </a:rPr>
              <a:t>number</a:t>
            </a:r>
            <a:r>
              <a:rPr lang="en-US" dirty="0"/>
              <a:t> of dither positions between 2 and 16 is allowed.  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EF40-83F5-DD4E-83D2-DE0C05C783B5}" type="slidenum">
              <a:rPr lang="en-US" smtClean="0"/>
              <a:pPr/>
              <a:t>30</a:t>
            </a:fld>
            <a:r>
              <a:rPr lang="en-US" smtClean="0"/>
              <a:t>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0016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Intramodule</a:t>
            </a:r>
            <a:r>
              <a:rPr lang="en-US" dirty="0" smtClean="0"/>
              <a:t> 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EF40-83F5-DD4E-83D2-DE0C05C783B5}" type="slidenum">
              <a:rPr lang="en-US" smtClean="0"/>
              <a:pPr/>
              <a:t>31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4" name="Picture 3" descr="intramodule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94" y="1080088"/>
            <a:ext cx="8229600" cy="54864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 flipV="1">
            <a:off x="3350886" y="3809813"/>
            <a:ext cx="499930" cy="137801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3029997" y="5214850"/>
            <a:ext cx="505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1/3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2890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Intramodule</a:t>
            </a:r>
            <a:r>
              <a:rPr lang="en-US" dirty="0" smtClean="0"/>
              <a:t> 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EF40-83F5-DD4E-83D2-DE0C05C783B5}" type="slidenum">
              <a:rPr lang="en-US" smtClean="0"/>
              <a:pPr/>
              <a:t>32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4" name="Picture 3" descr="intramodu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78" y="1080153"/>
            <a:ext cx="8229600" cy="54864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 flipV="1">
            <a:off x="3350886" y="3809813"/>
            <a:ext cx="499930" cy="137801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2901619" y="5214850"/>
            <a:ext cx="63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  <a:r>
              <a:rPr lang="en-US" dirty="0" smtClean="0"/>
              <a:t>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9941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INTRASCA</a:t>
            </a:r>
            <a:r>
              <a:rPr lang="en-US" dirty="0"/>
              <a:t> Dither </a:t>
            </a:r>
            <a:r>
              <a:rPr lang="en-US" dirty="0" smtClean="0"/>
              <a:t>Patterns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INTRASCA </a:t>
            </a:r>
            <a:r>
              <a:rPr lang="en-US" dirty="0"/>
              <a:t>dither patterns are designed to observe </a:t>
            </a:r>
            <a:r>
              <a:rPr lang="en-US" dirty="0">
                <a:solidFill>
                  <a:srgbClr val="FF0000"/>
                </a:solidFill>
              </a:rPr>
              <a:t>small science targets </a:t>
            </a:r>
            <a:r>
              <a:rPr lang="en-US" dirty="0"/>
              <a:t>with various parts of a </a:t>
            </a:r>
            <a:r>
              <a:rPr lang="en-US" dirty="0" smtClean="0"/>
              <a:t>SW detector </a:t>
            </a:r>
            <a:r>
              <a:rPr lang="en-US" dirty="0"/>
              <a:t>(SCA) to mitigate flat field uncertainties.  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 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science target is considered to be </a:t>
            </a:r>
            <a:r>
              <a:rPr lang="en-US" dirty="0">
                <a:solidFill>
                  <a:srgbClr val="FF0000"/>
                </a:solidFill>
              </a:rPr>
              <a:t>“small"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“medium"</a:t>
            </a:r>
            <a:r>
              <a:rPr lang="en-US" dirty="0"/>
              <a:t>, or </a:t>
            </a:r>
            <a:r>
              <a:rPr lang="en-US" dirty="0">
                <a:solidFill>
                  <a:srgbClr val="FF0000"/>
                </a:solidFill>
              </a:rPr>
              <a:t>“large”</a:t>
            </a:r>
            <a:r>
              <a:rPr lang="en-US" dirty="0"/>
              <a:t> if it fills &lt; 25%, 50%, or 75% of the detector, respectively.  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Dither </a:t>
            </a:r>
            <a:r>
              <a:rPr lang="en-US" dirty="0"/>
              <a:t>step sizes are optimized for either the short or long wavelength channel (SWC or LWC) detectors, with the latter allowing for larger dither steps.  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EF40-83F5-DD4E-83D2-DE0C05C783B5}" type="slidenum">
              <a:rPr lang="en-US" smtClean="0"/>
              <a:pPr/>
              <a:t>33</a:t>
            </a:fld>
            <a:r>
              <a:rPr lang="en-US" smtClean="0"/>
              <a:t>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4898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EF40-83F5-DD4E-83D2-DE0C05C783B5}" type="slidenum">
              <a:rPr lang="en-US" smtClean="0"/>
              <a:pPr/>
              <a:t>34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4" name="Picture 3" descr="intraSWSCAsma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32" y="1103629"/>
            <a:ext cx="8229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4352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EF40-83F5-DD4E-83D2-DE0C05C783B5}" type="slidenum">
              <a:rPr lang="en-US" smtClean="0"/>
              <a:pPr/>
              <a:t>35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4" name="Picture 3" descr="intraSWSCAmediu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76" y="1102332"/>
            <a:ext cx="8229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25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EF40-83F5-DD4E-83D2-DE0C05C783B5}" type="slidenum">
              <a:rPr lang="en-US" smtClean="0"/>
              <a:pPr/>
              <a:t>36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4" name="Picture 3" descr="intraSWSCAlar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13" y="1102671"/>
            <a:ext cx="8229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81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INTRASCA are optimized SW/LW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EF40-83F5-DD4E-83D2-DE0C05C783B5}" type="slidenum">
              <a:rPr lang="en-US" smtClean="0"/>
              <a:pPr/>
              <a:t>37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4" name="Picture 3" descr="intraLWSCAsma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75" y="1103368"/>
            <a:ext cx="8229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3896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EF40-83F5-DD4E-83D2-DE0C05C783B5}" type="slidenum">
              <a:rPr lang="en-US" smtClean="0"/>
              <a:pPr/>
              <a:t>38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4" name="Picture 3" descr="intraLWSCAmediu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17" y="1102410"/>
            <a:ext cx="8229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1617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EF40-83F5-DD4E-83D2-DE0C05C783B5}" type="slidenum">
              <a:rPr lang="en-US" smtClean="0"/>
              <a:pPr/>
              <a:t>39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4" name="Picture 3" descr="intraLWSCAlar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54" y="1103105"/>
            <a:ext cx="8229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6636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Field of View of JWST Instruments</a:t>
            </a:r>
            <a:endParaRPr lang="en-US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4518" r="4518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756F8-C368-1145-93FB-8A7D89B2330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1175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NIRCam</a:t>
            </a:r>
            <a:r>
              <a:rPr lang="en-US" dirty="0" smtClean="0"/>
              <a:t> Secondary Dithers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EF40-83F5-DD4E-83D2-DE0C05C783B5}" type="slidenum">
              <a:rPr lang="en-US" smtClean="0"/>
              <a:pPr/>
              <a:t>40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655" y="878149"/>
            <a:ext cx="5057500" cy="572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6496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Sampling diagram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EF40-83F5-DD4E-83D2-DE0C05C783B5}" type="slidenum">
              <a:rPr lang="en-US" smtClean="0"/>
              <a:pPr/>
              <a:t>41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4" name="Picture 3" descr="readout patter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6327"/>
            <a:ext cx="9144000" cy="49302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15953" y="4774333"/>
            <a:ext cx="3228047" cy="1938992"/>
          </a:xfrm>
          <a:prstGeom prst="rect">
            <a:avLst/>
          </a:prstGeom>
          <a:solidFill>
            <a:srgbClr val="800080"/>
          </a:solidFill>
        </p:spPr>
        <p:txBody>
          <a:bodyPr wrap="square" rtlCol="0"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One Exposure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Two integrations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Three Groups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Four Reads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One Skip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5669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NIRCam</a:t>
            </a:r>
            <a:r>
              <a:rPr lang="en-US" dirty="0" smtClean="0"/>
              <a:t> Readout Pattern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EF40-83F5-DD4E-83D2-DE0C05C783B5}" type="slidenum">
              <a:rPr lang="en-US" smtClean="0"/>
              <a:pPr/>
              <a:t>42</a:t>
            </a:fld>
            <a:r>
              <a:rPr lang="en-US" smtClean="0"/>
              <a:t>/18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831138" y="891868"/>
            <a:ext cx="7525717" cy="5661043"/>
            <a:chOff x="1618283" y="912860"/>
            <a:chExt cx="7525717" cy="5661043"/>
          </a:xfrm>
        </p:grpSpPr>
        <p:pic>
          <p:nvPicPr>
            <p:cNvPr id="4" name="Picture 3" descr="Screen Shot 2016-09-24 at 8.48.54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2601" y="912860"/>
              <a:ext cx="5851399" cy="5661043"/>
            </a:xfrm>
            <a:prstGeom prst="rect">
              <a:avLst/>
            </a:prstGeom>
          </p:spPr>
        </p:pic>
        <p:pic>
          <p:nvPicPr>
            <p:cNvPr id="5" name="Picture 4" descr="Screen Shot 2016-09-24 at 8.48.36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8283" y="919134"/>
              <a:ext cx="5491410" cy="56317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01581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EF40-83F5-DD4E-83D2-DE0C05C783B5}" type="slidenum">
              <a:rPr lang="en-US" smtClean="0"/>
              <a:pPr/>
              <a:t>43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4" name="Picture 3" descr="NIRCam readout patter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150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FPA Performance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756F8-C368-1145-93FB-8A7D89B23306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149" y="3549246"/>
            <a:ext cx="4883351" cy="3100757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69" y="1034963"/>
            <a:ext cx="3494888" cy="2372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075" y="1008946"/>
            <a:ext cx="3523064" cy="24498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39579" y="1145176"/>
            <a:ext cx="1339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66FF"/>
                </a:solidFill>
              </a:rPr>
              <a:t>CDS noise</a:t>
            </a:r>
            <a:endParaRPr lang="en-US" dirty="0">
              <a:solidFill>
                <a:srgbClr val="6666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37671" y="1134503"/>
            <a:ext cx="1339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66FF"/>
                </a:solidFill>
              </a:rPr>
              <a:t>CDS noise</a:t>
            </a:r>
            <a:endParaRPr lang="en-US" dirty="0">
              <a:solidFill>
                <a:srgbClr val="6666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33619" y="1782629"/>
            <a:ext cx="10699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Effective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noise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8584" y="1610621"/>
            <a:ext cx="10699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Effective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noise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1152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NIRCam</a:t>
            </a:r>
            <a:r>
              <a:rPr lang="en-US" dirty="0" smtClean="0"/>
              <a:t> </a:t>
            </a:r>
            <a:r>
              <a:rPr lang="en-US" dirty="0" err="1" smtClean="0"/>
              <a:t>Coronagraphy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17B21-DE8D-F344-B1D8-94CE7FCEE907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281" y="1907096"/>
            <a:ext cx="8077200" cy="37719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5631728" y="3915617"/>
            <a:ext cx="1451399" cy="46866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104738" y="1830521"/>
            <a:ext cx="1649154" cy="69422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395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EF40-83F5-DD4E-83D2-DE0C05C783B5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5" name="Picture 4" descr="Screen Shot 2016-04-18 at 2.17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113" y="218142"/>
            <a:ext cx="5728761" cy="624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8887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EF40-83F5-DD4E-83D2-DE0C05C783B5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5" name="Picture 4" descr="Screen Shot 2016-04-18 at 2.17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31" y="849119"/>
            <a:ext cx="6599160" cy="5727064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36525"/>
            <a:ext cx="7057590" cy="609600"/>
          </a:xfrm>
        </p:spPr>
        <p:txBody>
          <a:bodyPr/>
          <a:lstStyle/>
          <a:p>
            <a:r>
              <a:rPr lang="en-US" sz="3200" dirty="0" err="1" smtClean="0"/>
              <a:t>Wavefront</a:t>
            </a:r>
            <a:r>
              <a:rPr lang="en-US" sz="3200" dirty="0" smtClean="0"/>
              <a:t> Sensing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621805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17B21-DE8D-F344-B1D8-94CE7FCEE907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HUDF: WFC3/IR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NIRCam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476" y="1124857"/>
            <a:ext cx="7495016" cy="562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758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17B21-DE8D-F344-B1D8-94CE7FCEE907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3" descr="Screen Shot 2016-04-18 at 12.29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3823"/>
            <a:ext cx="9144000" cy="3647768"/>
          </a:xfrm>
          <a:prstGeom prst="rect">
            <a:avLst/>
          </a:prstGeom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1789876" y="0"/>
            <a:ext cx="505522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2800" dirty="0" smtClean="0">
                <a:solidFill>
                  <a:schemeClr val="tx2"/>
                </a:solidFill>
              </a:rPr>
              <a:t>Optical Layout</a:t>
            </a:r>
            <a:endParaRPr lang="en-US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0323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NIRCam</a:t>
            </a:r>
            <a:r>
              <a:rPr lang="en-US" dirty="0" smtClean="0"/>
              <a:t> Field of 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756F8-C368-1145-93FB-8A7D89B23306}" type="slidenum">
              <a:rPr lang="en-US" smtClean="0"/>
              <a:pPr/>
              <a:t>6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9365"/>
            <a:ext cx="9144000" cy="558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627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13984" y="182636"/>
            <a:ext cx="7310210" cy="838200"/>
          </a:xfrm>
        </p:spPr>
        <p:txBody>
          <a:bodyPr/>
          <a:lstStyle/>
          <a:p>
            <a:pPr algn="ctr"/>
            <a:r>
              <a:rPr lang="en-US" sz="2800" dirty="0" smtClean="0"/>
              <a:t>Two </a:t>
            </a:r>
            <a:r>
              <a:rPr lang="en-US" sz="2800" dirty="0"/>
              <a:t>Imagers in </a:t>
            </a:r>
            <a:r>
              <a:rPr lang="en-US" sz="2800" dirty="0" smtClean="0"/>
              <a:t>Two </a:t>
            </a:r>
            <a:r>
              <a:rPr lang="en-US" sz="2800" dirty="0"/>
              <a:t>Modules</a:t>
            </a:r>
          </a:p>
        </p:txBody>
      </p:sp>
      <p:graphicFrame>
        <p:nvGraphicFramePr>
          <p:cNvPr id="171011" name="Object 3"/>
          <p:cNvGraphicFramePr>
            <a:graphicFrameLocks noChangeAspect="1"/>
          </p:cNvGraphicFramePr>
          <p:nvPr/>
        </p:nvGraphicFramePr>
        <p:xfrm>
          <a:off x="454025" y="1600200"/>
          <a:ext cx="4270375" cy="419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" name="Visio" r:id="rId4" imgW="5095080" imgH="5000760" progId="Visio.Drawing.6">
                  <p:embed/>
                </p:oleObj>
              </mc:Choice>
              <mc:Fallback>
                <p:oleObj name="Visio" r:id="rId4" imgW="5095080" imgH="5000760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025" y="1600200"/>
                        <a:ext cx="4270375" cy="419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rgbClr val="FFFF66"/>
                                </a:gs>
                                <a:gs pos="100000">
                                  <a:srgbClr val="FFFF75"/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1012" name="Picture 4" descr="Full Bench"/>
          <p:cNvPicPr>
            <a:picLocks noChangeAspect="1" noChangeArrowheads="1"/>
          </p:cNvPicPr>
          <p:nvPr/>
        </p:nvPicPr>
        <p:blipFill>
          <a:blip r:embed="rId6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81200"/>
            <a:ext cx="37338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3" name="Text Box 5"/>
          <p:cNvSpPr txBox="1">
            <a:spLocks noChangeArrowheads="1"/>
          </p:cNvSpPr>
          <p:nvPr/>
        </p:nvSpPr>
        <p:spPr bwMode="auto">
          <a:xfrm>
            <a:off x="381000" y="5362575"/>
            <a:ext cx="43592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66"/>
                    </a:gs>
                    <a:gs pos="100000">
                      <a:srgbClr val="FFFF75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600">
                <a:latin typeface="Arial" charset="0"/>
              </a:rPr>
              <a:t>Two adjacent fields of view (2.2 arcminute)</a:t>
            </a:r>
            <a:r>
              <a:rPr lang="en-US" sz="1600" baseline="30000">
                <a:latin typeface="Arial" charset="0"/>
              </a:rPr>
              <a:t>2</a:t>
            </a:r>
            <a:r>
              <a:rPr lang="en-US" sz="1600">
                <a:latin typeface="Arial" charset="0"/>
              </a:rPr>
              <a:t> Both fields in SW and LW bands</a:t>
            </a:r>
          </a:p>
        </p:txBody>
      </p:sp>
      <p:sp>
        <p:nvSpPr>
          <p:cNvPr id="171014" name="Text Box 6"/>
          <p:cNvSpPr txBox="1">
            <a:spLocks noChangeArrowheads="1"/>
          </p:cNvSpPr>
          <p:nvPr/>
        </p:nvSpPr>
        <p:spPr bwMode="auto">
          <a:xfrm>
            <a:off x="4784725" y="5551744"/>
            <a:ext cx="4359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66"/>
                    </a:gs>
                    <a:gs pos="100000">
                      <a:srgbClr val="FFFF75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600">
                <a:latin typeface="Arial" charset="0"/>
              </a:rPr>
              <a:t>Two back-to-back modules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EF40-83F5-DD4E-83D2-DE0C05C783B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13024" y="1554433"/>
            <a:ext cx="38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673303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5” </a:t>
            </a:r>
            <a:r>
              <a:rPr lang="en-US" sz="800" b="1" dirty="0" smtClean="0">
                <a:solidFill>
                  <a:srgbClr val="FF0000"/>
                </a:solidFill>
              </a:rPr>
              <a:t>{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49080" y="3424362"/>
            <a:ext cx="672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}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40”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1242090" y="1789684"/>
            <a:ext cx="217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}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31789" y="1498180"/>
            <a:ext cx="4926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132”</a:t>
            </a:r>
            <a:endParaRPr lang="en-US" sz="1200" dirty="0"/>
          </a:p>
        </p:txBody>
      </p:sp>
      <p:sp>
        <p:nvSpPr>
          <p:cNvPr id="4" name="Curved Down Arrow 3"/>
          <p:cNvSpPr/>
          <p:nvPr/>
        </p:nvSpPr>
        <p:spPr bwMode="auto">
          <a:xfrm rot="916911">
            <a:off x="2762398" y="1699088"/>
            <a:ext cx="2795043" cy="908804"/>
          </a:xfrm>
          <a:prstGeom prst="curvedDownArrow">
            <a:avLst>
              <a:gd name="adj1" fmla="val 25000"/>
              <a:gd name="adj2" fmla="val 50000"/>
              <a:gd name="adj3" fmla="val 29352"/>
            </a:avLst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Curved Down Arrow 14"/>
          <p:cNvSpPr/>
          <p:nvPr/>
        </p:nvSpPr>
        <p:spPr bwMode="auto">
          <a:xfrm rot="990153">
            <a:off x="1650355" y="897393"/>
            <a:ext cx="5380801" cy="1565183"/>
          </a:xfrm>
          <a:prstGeom prst="curvedDownArrow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Curved Down Arrow 16"/>
          <p:cNvSpPr/>
          <p:nvPr/>
        </p:nvSpPr>
        <p:spPr bwMode="auto">
          <a:xfrm flipV="1">
            <a:off x="1146029" y="5382875"/>
            <a:ext cx="5380801" cy="1142621"/>
          </a:xfrm>
          <a:prstGeom prst="curvedDownArrow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Curved Down Arrow 17"/>
          <p:cNvSpPr/>
          <p:nvPr/>
        </p:nvSpPr>
        <p:spPr bwMode="auto">
          <a:xfrm rot="20820915" flipV="1">
            <a:off x="2830749" y="5150243"/>
            <a:ext cx="2795043" cy="765390"/>
          </a:xfrm>
          <a:prstGeom prst="curvedDownArrow">
            <a:avLst>
              <a:gd name="adj1" fmla="val 25000"/>
              <a:gd name="adj2" fmla="val 50000"/>
              <a:gd name="adj3" fmla="val 29352"/>
            </a:avLst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60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756F8-C368-1145-93FB-8A7D89B23306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 descr="Screen Shot 2016-04-18 at 2.04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40" y="1235162"/>
            <a:ext cx="7399197" cy="5296268"/>
          </a:xfrm>
          <a:prstGeom prst="rect">
            <a:avLst/>
          </a:prstGeom>
        </p:spPr>
      </p:pic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789876" y="0"/>
            <a:ext cx="505522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2800" dirty="0" smtClean="0">
                <a:solidFill>
                  <a:schemeClr val="tx2"/>
                </a:solidFill>
              </a:rPr>
              <a:t>Vital Statistics</a:t>
            </a:r>
            <a:endParaRPr lang="en-US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1042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87" name="Rectangle 11"/>
          <p:cNvSpPr>
            <a:spLocks noChangeArrowheads="1"/>
          </p:cNvSpPr>
          <p:nvPr/>
        </p:nvSpPr>
        <p:spPr bwMode="auto">
          <a:xfrm>
            <a:off x="1536090" y="36285"/>
            <a:ext cx="584200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2800" dirty="0" err="1" smtClean="0">
                <a:solidFill>
                  <a:schemeClr val="tx2"/>
                </a:solidFill>
              </a:rPr>
              <a:t>NIRCam</a:t>
            </a:r>
            <a:r>
              <a:rPr lang="en-US" sz="2800" dirty="0" smtClean="0">
                <a:solidFill>
                  <a:schemeClr val="tx2"/>
                </a:solidFill>
              </a:rPr>
              <a:t> Pupil and Filter Elements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17B21-DE8D-F344-B1D8-94CE7FCEE907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" name="Picture 2" descr="Screen Shot 2016-04-18 at 12.38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43" y="1102064"/>
            <a:ext cx="7536855" cy="549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480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TScILite Template">
  <a:themeElements>
    <a:clrScheme name="STScILite Template 4">
      <a:dk1>
        <a:srgbClr val="003366"/>
      </a:dk1>
      <a:lt1>
        <a:srgbClr val="DDDDDD"/>
      </a:lt1>
      <a:dk2>
        <a:srgbClr val="000000"/>
      </a:dk2>
      <a:lt2>
        <a:srgbClr val="808080"/>
      </a:lt2>
      <a:accent1>
        <a:srgbClr val="FF9900"/>
      </a:accent1>
      <a:accent2>
        <a:srgbClr val="800080"/>
      </a:accent2>
      <a:accent3>
        <a:srgbClr val="EBEBEB"/>
      </a:accent3>
      <a:accent4>
        <a:srgbClr val="002A56"/>
      </a:accent4>
      <a:accent5>
        <a:srgbClr val="FFCAAA"/>
      </a:accent5>
      <a:accent6>
        <a:srgbClr val="730073"/>
      </a:accent6>
      <a:hlink>
        <a:srgbClr val="CC3300"/>
      </a:hlink>
      <a:folHlink>
        <a:srgbClr val="333333"/>
      </a:folHlink>
    </a:clrScheme>
    <a:fontScheme name="STScILite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ScILite Templat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ScILite Templat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ScILite Templat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ScILite Template 4">
        <a:dk1>
          <a:srgbClr val="003366"/>
        </a:dk1>
        <a:lt1>
          <a:srgbClr val="DDDDDD"/>
        </a:lt1>
        <a:dk2>
          <a:srgbClr val="000000"/>
        </a:dk2>
        <a:lt2>
          <a:srgbClr val="808080"/>
        </a:lt2>
        <a:accent1>
          <a:srgbClr val="FF9900"/>
        </a:accent1>
        <a:accent2>
          <a:srgbClr val="800080"/>
        </a:accent2>
        <a:accent3>
          <a:srgbClr val="EBEBEB"/>
        </a:accent3>
        <a:accent4>
          <a:srgbClr val="002A56"/>
        </a:accent4>
        <a:accent5>
          <a:srgbClr val="FFCAAA"/>
        </a:accent5>
        <a:accent6>
          <a:srgbClr val="730073"/>
        </a:accent6>
        <a:hlink>
          <a:srgbClr val="CC3300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Settings\svwb\Application Data\Microsoft\Templates\STScILite Template.pot</Template>
  <TotalTime>31921</TotalTime>
  <Words>682</Words>
  <Application>Microsoft Macintosh PowerPoint</Application>
  <PresentationFormat>On-screen Show (4:3)</PresentationFormat>
  <Paragraphs>169</Paragraphs>
  <Slides>48</Slides>
  <Notes>9</Notes>
  <HiddenSlides>5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0" baseType="lpstr">
      <vt:lpstr>STScILite Template</vt:lpstr>
      <vt:lpstr>Visio</vt:lpstr>
      <vt:lpstr>PowerPoint Presentation</vt:lpstr>
      <vt:lpstr>PowerPoint Presentation</vt:lpstr>
      <vt:lpstr>PowerPoint Presentation</vt:lpstr>
      <vt:lpstr>Field of View of JWST Instruments</vt:lpstr>
      <vt:lpstr>PowerPoint Presentation</vt:lpstr>
      <vt:lpstr>NIRCam Field of View</vt:lpstr>
      <vt:lpstr>Two Imagers in Two Modules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NIRCam imaging</vt:lpstr>
      <vt:lpstr>NIRCam Imaging Subarrays</vt:lpstr>
      <vt:lpstr>PowerPoint Presentation</vt:lpstr>
      <vt:lpstr>Subarrays</vt:lpstr>
      <vt:lpstr>PowerPoint Presentation</vt:lpstr>
      <vt:lpstr>Dithers and Mosaics</vt:lpstr>
      <vt:lpstr>NIRCam Primary Dithers and Mosaics</vt:lpstr>
      <vt:lpstr>FULL Dither Patterns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Observability Constraints</vt:lpstr>
      <vt:lpstr>Mosaic Group</vt:lpstr>
      <vt:lpstr>INTRAMODULE Dither Patterns</vt:lpstr>
      <vt:lpstr>Intramodule 3</vt:lpstr>
      <vt:lpstr>Intramodule 16</vt:lpstr>
      <vt:lpstr>INTRASCA Dither Patterns</vt:lpstr>
      <vt:lpstr>PowerPoint Presentation</vt:lpstr>
      <vt:lpstr>PowerPoint Presentation</vt:lpstr>
      <vt:lpstr>PowerPoint Presentation</vt:lpstr>
      <vt:lpstr>INTRASCA are optimized SW/LW</vt:lpstr>
      <vt:lpstr>PowerPoint Presentation</vt:lpstr>
      <vt:lpstr>PowerPoint Presentation</vt:lpstr>
      <vt:lpstr>NIRCam Secondary Dithers</vt:lpstr>
      <vt:lpstr>Sampling diagram</vt:lpstr>
      <vt:lpstr>NIRCam Readout Pattern </vt:lpstr>
      <vt:lpstr>PowerPoint Presentation</vt:lpstr>
      <vt:lpstr>FPA Performance</vt:lpstr>
      <vt:lpstr>NIRCam Coronagraphy</vt:lpstr>
      <vt:lpstr>PowerPoint Presentation</vt:lpstr>
      <vt:lpstr>Wavefront Sensing</vt:lpstr>
      <vt:lpstr>HUDF: WFC3/IR vs NIRCam</vt:lpstr>
    </vt:vector>
  </TitlesOfParts>
  <Company>STScI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STIC Director's Report</dc:title>
  <dc:subject>November 2002 report to STIC</dc:subject>
  <dc:creator>Steven V. W. Beckwith</dc:creator>
  <cp:lastModifiedBy>Microsoft Office User</cp:lastModifiedBy>
  <cp:revision>474</cp:revision>
  <cp:lastPrinted>2009-04-22T19:24:48Z</cp:lastPrinted>
  <dcterms:created xsi:type="dcterms:W3CDTF">2010-08-31T20:42:13Z</dcterms:created>
  <dcterms:modified xsi:type="dcterms:W3CDTF">2016-09-26T23:12:08Z</dcterms:modified>
</cp:coreProperties>
</file>