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14" r:id="rId3"/>
    <p:sldId id="258" r:id="rId4"/>
    <p:sldId id="321" r:id="rId5"/>
    <p:sldId id="322" r:id="rId6"/>
    <p:sldId id="304" r:id="rId7"/>
    <p:sldId id="286" r:id="rId8"/>
    <p:sldId id="285" r:id="rId9"/>
    <p:sldId id="290" r:id="rId10"/>
    <p:sldId id="301" r:id="rId11"/>
    <p:sldId id="313" r:id="rId12"/>
    <p:sldId id="317" r:id="rId13"/>
    <p:sldId id="323" r:id="rId14"/>
    <p:sldId id="272" r:id="rId15"/>
    <p:sldId id="310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F0E"/>
    <a:srgbClr val="F64737"/>
    <a:srgbClr val="D5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46" autoAdjust="0"/>
  </p:normalViewPr>
  <p:slideViewPr>
    <p:cSldViewPr snapToGrid="0" snapToObjects="1" showGuides="1">
      <p:cViewPr>
        <p:scale>
          <a:sx n="150" d="100"/>
          <a:sy n="150" d="100"/>
        </p:scale>
        <p:origin x="-80" y="1792"/>
      </p:cViewPr>
      <p:guideLst>
        <p:guide orient="horz" pos="409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5" d="100"/>
          <a:sy n="75" d="100"/>
        </p:scale>
        <p:origin x="-290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9587D-89FD-FD43-B9A0-75482486BDA3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24E23-B995-D54C-AEBC-5A632FEE6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E6FC3-48DD-6645-B06F-4C82F3C62FA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8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E6FC3-48DD-6645-B06F-4C82F3C62FA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8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4E23-B995-D54C-AEBC-5A632FEE6C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9F-9602-0349-A5F9-43E66C899042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ESAC 2016 JWST Workshop: On Your Mark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3A8C-649E-004D-87D9-8B6AC215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5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9F-9602-0349-A5F9-43E66C899042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3A8C-649E-004D-87D9-8B6AC215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6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9F-9602-0349-A5F9-43E66C899042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3A8C-649E-004D-87D9-8B6AC215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7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9F-9602-0349-A5F9-43E66C899042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3A8C-649E-004D-87D9-8B6AC215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5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9F-9602-0349-A5F9-43E66C899042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3A8C-649E-004D-87D9-8B6AC215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0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9F-9602-0349-A5F9-43E66C899042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3A8C-649E-004D-87D9-8B6AC215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8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9F-9602-0349-A5F9-43E66C899042}" type="datetimeFigureOut">
              <a:rPr lang="en-US" smtClean="0"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3A8C-649E-004D-87D9-8B6AC215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9F-9602-0349-A5F9-43E66C899042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3A8C-649E-004D-87D9-8B6AC215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2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9F-9602-0349-A5F9-43E66C899042}" type="datetimeFigureOut">
              <a:rPr lang="en-US" smtClean="0"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3A8C-649E-004D-87D9-8B6AC215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9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9F-9602-0349-A5F9-43E66C899042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3A8C-649E-004D-87D9-8B6AC215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9F-9602-0349-A5F9-43E66C899042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3A8C-649E-004D-87D9-8B6AC215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8529F-9602-0349-A5F9-43E66C899042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93A8C-649E-004D-87D9-8B6AC215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8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9.jpe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jp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4.jpeg"/><Relationship Id="rId5" Type="http://schemas.openxmlformats.org/officeDocument/2006/relationships/image" Target="../media/image9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9.jpeg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gif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sci_bkgd_light_combomark_watermar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24999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03505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N</a:t>
            </a:r>
            <a:r>
              <a:rPr lang="en-US" sz="2800" b="1" dirty="0" smtClean="0"/>
              <a:t>ear-</a:t>
            </a:r>
            <a:r>
              <a:rPr lang="en-US" sz="2800" b="1" u="sng" dirty="0" err="1" smtClean="0"/>
              <a:t>I</a:t>
            </a:r>
            <a:r>
              <a:rPr lang="en-US" sz="2800" b="1" dirty="0" err="1" smtClean="0"/>
              <a:t>nfra</a:t>
            </a:r>
            <a:r>
              <a:rPr lang="en-US" sz="2800" b="1" u="sng" dirty="0" err="1" smtClean="0"/>
              <a:t>R</a:t>
            </a:r>
            <a:r>
              <a:rPr lang="en-US" sz="2800" b="1" dirty="0" err="1" smtClean="0"/>
              <a:t>ed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I</a:t>
            </a:r>
            <a:r>
              <a:rPr lang="en-US" sz="2800" b="1" dirty="0" smtClean="0"/>
              <a:t>mager and </a:t>
            </a:r>
            <a:r>
              <a:rPr lang="en-US" sz="2800" b="1" u="sng" dirty="0" err="1" smtClean="0"/>
              <a:t>S</a:t>
            </a:r>
            <a:r>
              <a:rPr lang="en-US" sz="2800" b="1" dirty="0" err="1" smtClean="0"/>
              <a:t>litless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S</a:t>
            </a:r>
            <a:r>
              <a:rPr lang="en-US" sz="2800" b="1" dirty="0" smtClean="0"/>
              <a:t>pectrograph: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Imaging and Interferometry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505075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Alex Fullerton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STScI</a:t>
            </a:r>
            <a:r>
              <a:rPr lang="en-US" sz="2400" b="1" dirty="0" smtClean="0">
                <a:solidFill>
                  <a:schemeClr val="tx1"/>
                </a:solidFill>
              </a:rPr>
              <a:t> / NIRISS Team Lead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8225" y="3929618"/>
            <a:ext cx="102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2855" y="4298950"/>
            <a:ext cx="3659976" cy="92333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/>
              <a:t>Introducing NIRISS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Imaging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Aperture Masking Interferometry</a:t>
            </a:r>
            <a:endParaRPr lang="en-US" dirty="0"/>
          </a:p>
        </p:txBody>
      </p:sp>
      <p:pic>
        <p:nvPicPr>
          <p:cNvPr id="9" name="Picture 8" descr="JWST_workshop_3k_2016-06-27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6574536"/>
            <a:ext cx="3331830" cy="292608"/>
          </a:xfrm>
          <a:prstGeom prst="rect">
            <a:avLst/>
          </a:prstGeom>
        </p:spPr>
      </p:pic>
      <p:pic>
        <p:nvPicPr>
          <p:cNvPr id="10" name="Picture 9" descr="JWST_workshop_3k_2016-06-27 copy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2" y="6574536"/>
            <a:ext cx="79710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3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AMI in [Simulated] Action</a:t>
            </a:r>
            <a:endParaRPr lang="en-US" sz="2800" b="1" dirty="0"/>
          </a:p>
        </p:txBody>
      </p:sp>
      <p:pic>
        <p:nvPicPr>
          <p:cNvPr id="4" name="Picture 11" descr="JamesWebb_Logo_Oran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2"/>
            <a:ext cx="1445528" cy="1504018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  <a:extLst/>
        </p:spPr>
      </p:pic>
      <p:pic>
        <p:nvPicPr>
          <p:cNvPr id="16" name="Picture 9" descr="IMG_1214crop5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04" y="0"/>
            <a:ext cx="1453896" cy="146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94292" y="6254496"/>
            <a:ext cx="2146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Slide courtesy of </a:t>
            </a:r>
            <a:r>
              <a:rPr lang="en-US" sz="1400" b="1" dirty="0" smtClean="0"/>
              <a:t>D. </a:t>
            </a:r>
            <a:r>
              <a:rPr lang="en-US" sz="1400" b="1" dirty="0" err="1" smtClean="0"/>
              <a:t>Thatte</a:t>
            </a:r>
            <a:endParaRPr lang="en-US" sz="1400" b="1" dirty="0"/>
          </a:p>
        </p:txBody>
      </p:sp>
      <p:pic>
        <p:nvPicPr>
          <p:cNvPr id="6" name="Picture 5" descr="ami_binarysim_fig2_004484_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82" y="1462085"/>
            <a:ext cx="5175885" cy="50528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017442"/>
            <a:ext cx="722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AMI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4130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Direct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7700" y="3149600"/>
            <a:ext cx="1910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Simulations Include: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Read Noise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Poisson Noise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Dark Current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Background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Flat-Field Error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002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</a:t>
            </a:r>
            <a:r>
              <a:rPr lang="en-US" sz="2800" b="1" dirty="0" err="1" smtClean="0"/>
              <a:t>Interferometric</a:t>
            </a:r>
            <a:r>
              <a:rPr lang="en-US" sz="2800" b="1" dirty="0" smtClean="0"/>
              <a:t> Advantage</a:t>
            </a:r>
            <a:endParaRPr lang="en-US" sz="2800" b="1" dirty="0"/>
          </a:p>
        </p:txBody>
      </p:sp>
      <p:pic>
        <p:nvPicPr>
          <p:cNvPr id="4" name="Picture 11" descr="JamesWebb_Logo_Oran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2"/>
            <a:ext cx="1445528" cy="1504018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  <a:extLst/>
        </p:spPr>
      </p:pic>
      <p:pic>
        <p:nvPicPr>
          <p:cNvPr id="16" name="Picture 15" descr="FGSONSRUCTURE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04" y="0"/>
            <a:ext cx="1453896" cy="11347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81129" y="6197996"/>
            <a:ext cx="3508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Simulations by: Ford et al. 2014, </a:t>
            </a:r>
            <a:r>
              <a:rPr lang="en-US" sz="1400" b="1" dirty="0" err="1" smtClean="0"/>
              <a:t>ApJ</a:t>
            </a:r>
            <a:r>
              <a:rPr lang="en-US" sz="1400" b="1" dirty="0" smtClean="0"/>
              <a:t>, 783, 73</a:t>
            </a:r>
            <a:endParaRPr lang="en-US" sz="1400" b="1" dirty="0"/>
          </a:p>
        </p:txBody>
      </p:sp>
      <p:pic>
        <p:nvPicPr>
          <p:cNvPr id="5" name="Picture 4" descr="apj490425f2_h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9" r="38"/>
          <a:stretch/>
        </p:blipFill>
        <p:spPr>
          <a:xfrm>
            <a:off x="2971800" y="1316736"/>
            <a:ext cx="3172968" cy="4777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498" y="1956816"/>
            <a:ext cx="66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Pupi</a:t>
            </a:r>
            <a:r>
              <a:rPr lang="en-US" dirty="0" smtClean="0">
                <a:solidFill>
                  <a:srgbClr val="0000FF"/>
                </a:solidFill>
              </a:rPr>
              <a:t>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498" y="3374136"/>
            <a:ext cx="2274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PSF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Dynamic Range: 10</a:t>
            </a:r>
            <a:r>
              <a:rPr lang="en-US" b="1" baseline="30000" dirty="0" smtClean="0">
                <a:solidFill>
                  <a:srgbClr val="0000FF"/>
                </a:solidFill>
              </a:rPr>
              <a:t>4</a:t>
            </a:r>
            <a:r>
              <a:rPr lang="en-US" b="1" dirty="0" smtClean="0">
                <a:solidFill>
                  <a:srgbClr val="0000FF"/>
                </a:solidFill>
              </a:rPr>
              <a:t>:1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" y="4965192"/>
            <a:ext cx="2680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PSF core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Dynamic Range: </a:t>
            </a:r>
            <a:r>
              <a:rPr lang="en-US" b="1" dirty="0" smtClean="0">
                <a:solidFill>
                  <a:srgbClr val="0000FF"/>
                </a:solidFill>
              </a:rPr>
              <a:t>100:</a:t>
            </a:r>
            <a:r>
              <a:rPr lang="en-US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1296" y="4114800"/>
            <a:ext cx="4769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FFFF"/>
                </a:solidFill>
              </a:rPr>
              <a:t>5 </a:t>
            </a:r>
            <a:r>
              <a:rPr lang="en-US" sz="1000" b="1" dirty="0" err="1" smtClean="0">
                <a:solidFill>
                  <a:srgbClr val="FFFFFF"/>
                </a:solidFill>
              </a:rPr>
              <a:t>λ</a:t>
            </a:r>
            <a:r>
              <a:rPr lang="en-US" sz="1000" b="1" dirty="0" smtClean="0">
                <a:solidFill>
                  <a:srgbClr val="FFFFFF"/>
                </a:solidFill>
              </a:rPr>
              <a:t>/D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8144" y="5678424"/>
            <a:ext cx="64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0.75 </a:t>
            </a:r>
            <a:r>
              <a:rPr lang="en-US" sz="1000" b="1" dirty="0" err="1" smtClean="0">
                <a:solidFill>
                  <a:schemeClr val="bg1"/>
                </a:solidFill>
              </a:rPr>
              <a:t>λ</a:t>
            </a:r>
            <a:r>
              <a:rPr lang="en-US" sz="1000" b="1" dirty="0" smtClean="0">
                <a:solidFill>
                  <a:schemeClr val="bg1"/>
                </a:solidFill>
              </a:rPr>
              <a:t>/D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7881" y="44524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3235" y="5129784"/>
            <a:ext cx="150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Sharper Core!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1143000"/>
          </a:xfrm>
        </p:spPr>
        <p:txBody>
          <a:bodyPr/>
          <a:lstStyle/>
          <a:p>
            <a:pPr algn="ctr"/>
            <a:r>
              <a:rPr lang="en-US" sz="2800" b="1" dirty="0" smtClean="0"/>
              <a:t>A Niche for AMI</a:t>
            </a:r>
            <a:endParaRPr lang="en-US" sz="2800" b="1" dirty="0"/>
          </a:p>
        </p:txBody>
      </p:sp>
      <p:pic>
        <p:nvPicPr>
          <p:cNvPr id="4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69" y="1673352"/>
            <a:ext cx="7055637" cy="46733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 bwMode="auto">
          <a:xfrm>
            <a:off x="2175933" y="1819656"/>
            <a:ext cx="372533" cy="1659466"/>
          </a:xfrm>
          <a:prstGeom prst="rect">
            <a:avLst/>
          </a:prstGeom>
          <a:solidFill>
            <a:srgbClr val="FF6666"/>
          </a:solidFill>
          <a:ln w="19050" cap="flat" cmpd="sng" algn="ctr">
            <a:solidFill>
              <a:srgbClr val="FF66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7" name="Connecteur droit 58"/>
          <p:cNvCxnSpPr/>
          <p:nvPr/>
        </p:nvCxnSpPr>
        <p:spPr>
          <a:xfrm flipH="1">
            <a:off x="2752344" y="1856232"/>
            <a:ext cx="8467" cy="3970867"/>
          </a:xfrm>
          <a:prstGeom prst="line">
            <a:avLst/>
          </a:prstGeom>
          <a:ln w="38100" cmpd="sng"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10"/>
          <p:cNvSpPr txBox="1">
            <a:spLocks noChangeArrowheads="1"/>
          </p:cNvSpPr>
          <p:nvPr/>
        </p:nvSpPr>
        <p:spPr bwMode="auto">
          <a:xfrm>
            <a:off x="1162710" y="5239512"/>
            <a:ext cx="3169578" cy="307777"/>
          </a:xfrm>
          <a:prstGeom prst="rect">
            <a:avLst/>
          </a:prstGeom>
          <a:solidFill>
            <a:srgbClr val="CECEEF"/>
          </a:solidFill>
          <a:ln w="19050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latin typeface="Calibri"/>
                <a:ea typeface="+mn-ea"/>
              </a:rPr>
              <a:t>IWA </a:t>
            </a:r>
            <a:r>
              <a:rPr lang="fr-FR" b="1" dirty="0" err="1" smtClean="0">
                <a:latin typeface="Calibri"/>
                <a:ea typeface="+mn-ea"/>
              </a:rPr>
              <a:t>NIRCam</a:t>
            </a:r>
            <a:r>
              <a:rPr lang="fr-FR" b="1" dirty="0" smtClean="0">
                <a:latin typeface="Calibri"/>
                <a:ea typeface="+mn-ea"/>
              </a:rPr>
              <a:t> </a:t>
            </a:r>
            <a:r>
              <a:rPr lang="fr-FR" b="1" dirty="0" err="1" smtClean="0">
                <a:latin typeface="Calibri"/>
                <a:ea typeface="+mn-ea"/>
              </a:rPr>
              <a:t>Wedge</a:t>
            </a:r>
            <a:r>
              <a:rPr lang="fr-FR" b="1" dirty="0" smtClean="0">
                <a:latin typeface="Calibri"/>
                <a:ea typeface="+mn-ea"/>
              </a:rPr>
              <a:t> Occulter 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524000" y="1645920"/>
            <a:ext cx="635000" cy="84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rot="10800000" flipV="1">
            <a:off x="2573867" y="1645920"/>
            <a:ext cx="635000" cy="84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40080" y="1435608"/>
            <a:ext cx="79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70 mas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17334" y="1435608"/>
            <a:ext cx="89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400 mas</a:t>
            </a:r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 bwMode="auto">
          <a:xfrm flipH="1" flipV="1">
            <a:off x="2167467" y="1490472"/>
            <a:ext cx="8466" cy="304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2547409" y="1490472"/>
            <a:ext cx="8466" cy="304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650423"/>
              </p:ext>
            </p:extLst>
          </p:nvPr>
        </p:nvGraphicFramePr>
        <p:xfrm>
          <a:off x="4886325" y="1920240"/>
          <a:ext cx="2911475" cy="950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491"/>
                <a:gridCol w="653590"/>
                <a:gridCol w="749394"/>
              </a:tblGrid>
              <a:tr h="302151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Inner Working Angle @ 4.4 </a:t>
                      </a:r>
                      <a:r>
                        <a:rPr lang="en-US" sz="1200" b="1" dirty="0" err="1" smtClean="0"/>
                        <a:t>μm</a:t>
                      </a:r>
                      <a:endParaRPr lang="en-US" sz="1200" b="1" dirty="0" smtClean="0"/>
                    </a:p>
                  </a:txBody>
                  <a:tcPr marL="30175" marR="30175" marT="15088" marB="1508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0175" marR="30175" marT="15088" marB="150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marL="30175" marR="30175" marT="15088" marB="150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76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 smtClean="0"/>
                        <a:t>NIRCam</a:t>
                      </a:r>
                      <a:r>
                        <a:rPr lang="en-US" sz="1200" dirty="0" smtClean="0"/>
                        <a:t> / Wedge</a:t>
                      </a:r>
                      <a:endParaRPr lang="en-US" sz="1200" dirty="0"/>
                    </a:p>
                  </a:txBody>
                  <a:tcPr marL="30175" marR="30175" marT="15088" marB="1508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4.0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λ</a:t>
                      </a:r>
                      <a:r>
                        <a:rPr lang="en-US" sz="1200" dirty="0" smtClean="0"/>
                        <a:t>/D</a:t>
                      </a:r>
                    </a:p>
                  </a:txBody>
                  <a:tcPr marL="30175" marR="30175" marT="15088" marB="1508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/>
                        <a:t>560 mas</a:t>
                      </a:r>
                      <a:endParaRPr lang="en-US" sz="1200" dirty="0"/>
                    </a:p>
                  </a:txBody>
                  <a:tcPr marL="30175" marR="30175" marT="15088" marB="1508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/>
                        <a:t>NIRISS / NRM</a:t>
                      </a:r>
                      <a:endParaRPr lang="en-US" sz="1200" dirty="0"/>
                    </a:p>
                  </a:txBody>
                  <a:tcPr marL="30175" marR="30175" marT="15088" marB="1508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0.5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λ</a:t>
                      </a:r>
                      <a:r>
                        <a:rPr lang="en-US" sz="1200" dirty="0" smtClean="0"/>
                        <a:t>/D</a:t>
                      </a:r>
                    </a:p>
                  </a:txBody>
                  <a:tcPr marL="30175" marR="30175" marT="15088" marB="1508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/>
                        <a:t>70</a:t>
                      </a:r>
                      <a:r>
                        <a:rPr lang="en-US" sz="1200" baseline="0" dirty="0" smtClean="0"/>
                        <a:t> mas</a:t>
                      </a:r>
                      <a:endParaRPr lang="en-US" sz="1200" dirty="0"/>
                    </a:p>
                  </a:txBody>
                  <a:tcPr marL="30175" marR="30175" marT="15088" marB="1508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9" descr="IMG_1214crop5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04" y="0"/>
            <a:ext cx="1453896" cy="146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JamesWebb_Logo_Oran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5528" cy="1504018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378896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Operational Flow of An AMI Visit </a:t>
            </a:r>
            <a:endParaRPr lang="en-US" sz="2800" b="1" dirty="0"/>
          </a:p>
        </p:txBody>
      </p:sp>
      <p:pic>
        <p:nvPicPr>
          <p:cNvPr id="4" name="Picture 11" descr="JamesWebb_Logo_Oran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2"/>
            <a:ext cx="1445528" cy="1504018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  <a:extLst/>
        </p:spPr>
      </p:pic>
      <p:pic>
        <p:nvPicPr>
          <p:cNvPr id="19" name="Pictur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2889504"/>
            <a:ext cx="5943600" cy="3290570"/>
          </a:xfrm>
          <a:prstGeom prst="rect">
            <a:avLst/>
          </a:prstGeom>
        </p:spPr>
      </p:pic>
      <p:pic>
        <p:nvPicPr>
          <p:cNvPr id="6" name="Picture 4" descr="4809439477_2387251c12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8280" y="6256753"/>
            <a:ext cx="4567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NIRISS Operations Concept Document (P. </a:t>
            </a:r>
            <a:r>
              <a:rPr lang="en-US" sz="1400" b="1" dirty="0" err="1" smtClean="0"/>
              <a:t>Goudfrooij</a:t>
            </a:r>
            <a:r>
              <a:rPr lang="en-US" sz="1400" b="1" dirty="0" smtClean="0"/>
              <a:t> et al.)</a:t>
            </a:r>
            <a:endParaRPr lang="en-US" sz="1400" b="1" dirty="0"/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4005072" y="2679192"/>
            <a:ext cx="1295400" cy="640080"/>
          </a:xfrm>
          <a:prstGeom prst="ellipse">
            <a:avLst/>
          </a:prstGeom>
          <a:noFill/>
          <a:ln w="698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8872" y="3271859"/>
            <a:ext cx="1701461" cy="1179576"/>
          </a:xfrm>
          <a:prstGeom prst="ellipse">
            <a:avLst/>
          </a:prstGeom>
          <a:noFill/>
          <a:ln w="698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68296" y="3547872"/>
            <a:ext cx="1439333" cy="914400"/>
          </a:xfrm>
          <a:prstGeom prst="ellipse">
            <a:avLst/>
          </a:prstGeom>
          <a:noFill/>
          <a:ln w="698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55848" y="3547872"/>
            <a:ext cx="1439333" cy="914400"/>
          </a:xfrm>
          <a:prstGeom prst="ellipse">
            <a:avLst/>
          </a:prstGeom>
          <a:noFill/>
          <a:ln w="698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80560" y="3547872"/>
            <a:ext cx="1439333" cy="914400"/>
          </a:xfrm>
          <a:prstGeom prst="ellipse">
            <a:avLst/>
          </a:prstGeom>
          <a:noFill/>
          <a:ln w="698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80560" y="4215384"/>
            <a:ext cx="1439333" cy="914400"/>
          </a:xfrm>
          <a:prstGeom prst="ellipse">
            <a:avLst/>
          </a:prstGeom>
          <a:noFill/>
          <a:ln w="698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92240" y="2926080"/>
            <a:ext cx="227498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Visit 1: Science Target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Target Acquisition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Configure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Expose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Repeat with New Filter?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Obtain Reference PSFs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3847402" y="1021648"/>
            <a:ext cx="1490472" cy="1554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nrm_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" t="50130" r="51552" b="2809"/>
          <a:stretch/>
        </p:blipFill>
        <p:spPr>
          <a:xfrm>
            <a:off x="3847402" y="1056868"/>
            <a:ext cx="713232" cy="731520"/>
          </a:xfrm>
          <a:prstGeom prst="rect">
            <a:avLst/>
          </a:prstGeom>
        </p:spPr>
      </p:pic>
      <p:pic>
        <p:nvPicPr>
          <p:cNvPr id="23" name="Picture 22" descr="nrm_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" t="50130" r="51552" b="2809"/>
          <a:stretch/>
        </p:blipFill>
        <p:spPr>
          <a:xfrm>
            <a:off x="4626864" y="1060704"/>
            <a:ext cx="713232" cy="731520"/>
          </a:xfrm>
          <a:prstGeom prst="rect">
            <a:avLst/>
          </a:prstGeom>
        </p:spPr>
      </p:pic>
      <p:pic>
        <p:nvPicPr>
          <p:cNvPr id="24" name="Picture 23" descr="nrm_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" t="50130" r="51552" b="2809"/>
          <a:stretch/>
        </p:blipFill>
        <p:spPr>
          <a:xfrm>
            <a:off x="4624642" y="1847088"/>
            <a:ext cx="713232" cy="731520"/>
          </a:xfrm>
          <a:prstGeom prst="rect">
            <a:avLst/>
          </a:prstGeom>
        </p:spPr>
      </p:pic>
      <p:pic>
        <p:nvPicPr>
          <p:cNvPr id="25" name="Picture 24" descr="nrm_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" t="50130" r="51552" b="2809"/>
          <a:stretch/>
        </p:blipFill>
        <p:spPr>
          <a:xfrm>
            <a:off x="2764197" y="1389888"/>
            <a:ext cx="713232" cy="731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44406" y="1142057"/>
            <a:ext cx="1447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Subarray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80 pixels </a:t>
            </a:r>
            <a:r>
              <a:rPr lang="en-US" sz="1200" b="1" dirty="0"/>
              <a:t>× 80 </a:t>
            </a:r>
            <a:r>
              <a:rPr lang="en-US" sz="1200" b="1" dirty="0" smtClean="0"/>
              <a:t>pixels  </a:t>
            </a:r>
          </a:p>
          <a:p>
            <a:pPr algn="ctr"/>
            <a:r>
              <a:rPr lang="en-US" sz="1200" b="1" dirty="0" smtClean="0"/>
              <a:t>(</a:t>
            </a:r>
            <a:r>
              <a:rPr lang="en-US" sz="1200" b="1" dirty="0"/>
              <a:t>5.2″ × 5.2″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92240" y="4690872"/>
            <a:ext cx="21891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Visit </a:t>
            </a:r>
            <a:r>
              <a:rPr lang="en-US" sz="1400" b="1" dirty="0">
                <a:solidFill>
                  <a:srgbClr val="0000FF"/>
                </a:solidFill>
              </a:rPr>
              <a:t>2: Reference Star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Must Be Contemporaneous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 smtClean="0">
                <a:solidFill>
                  <a:srgbClr val="0000FF"/>
                </a:solidFill>
              </a:rPr>
              <a:t>Must Repeat </a:t>
            </a:r>
            <a:r>
              <a:rPr lang="en-US" sz="1400" dirty="0">
                <a:solidFill>
                  <a:srgbClr val="0000FF"/>
                </a:solidFill>
              </a:rPr>
              <a:t>Sequence</a:t>
            </a:r>
          </a:p>
          <a:p>
            <a:r>
              <a:rPr lang="en-US" sz="1400" dirty="0">
                <a:solidFill>
                  <a:srgbClr val="0000FF"/>
                </a:solidFill>
              </a:rPr>
              <a:t>Used to derive </a:t>
            </a:r>
          </a:p>
          <a:p>
            <a:pPr lvl="1"/>
            <a:r>
              <a:rPr lang="en-US" sz="1400" dirty="0">
                <a:solidFill>
                  <a:srgbClr val="0000FF"/>
                </a:solidFill>
              </a:rPr>
              <a:t>Closure Phases </a:t>
            </a:r>
          </a:p>
          <a:p>
            <a:pPr lvl="1"/>
            <a:r>
              <a:rPr lang="en-US" sz="1400" dirty="0">
                <a:solidFill>
                  <a:srgbClr val="0000FF"/>
                </a:solidFill>
              </a:rPr>
              <a:t>Closure Amplitudes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2240" y="2926080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Visit 1: Science Target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rgbClr val="0000FF"/>
                </a:solidFill>
              </a:rPr>
              <a:t>Target </a:t>
            </a:r>
            <a:r>
              <a:rPr lang="en-US" sz="1400" b="1" dirty="0" smtClean="0">
                <a:solidFill>
                  <a:srgbClr val="0000FF"/>
                </a:solidFill>
              </a:rPr>
              <a:t>Acquisition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92240" y="2926080"/>
            <a:ext cx="18389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Visit 1: Science Target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Target Acquisition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0000FF"/>
                </a:solidFill>
              </a:rPr>
              <a:t>Configure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92240" y="2926080"/>
            <a:ext cx="18389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Visit 1: Science Target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Target Acquisition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Configure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0000FF"/>
                </a:solidFill>
              </a:rPr>
              <a:t>Expose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92240" y="2926080"/>
            <a:ext cx="183896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Visit 1: Science Target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Target Acquisition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Configure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Expose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0000FF"/>
                </a:solidFill>
              </a:rPr>
              <a:t>Dither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92240" y="29260800"/>
            <a:ext cx="23006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Visit 1: Science Target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Target Acquisition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Configure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Expose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rgbClr val="0000FF"/>
                </a:solidFill>
              </a:rPr>
              <a:t>Repeat with New Filter</a:t>
            </a:r>
            <a:r>
              <a:rPr lang="en-US" sz="1400" b="1" dirty="0" smtClean="0">
                <a:solidFill>
                  <a:srgbClr val="0000FF"/>
                </a:solidFill>
              </a:rPr>
              <a:t>?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92240" y="2926080"/>
            <a:ext cx="227498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Visit 1: Science Target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Target Acquisition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Configure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Expose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Repeat with New Filter?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rgbClr val="0000FF"/>
                </a:solidFill>
              </a:rPr>
              <a:t>Obtain Reference PSFs</a:t>
            </a:r>
            <a:r>
              <a:rPr lang="en-US" sz="1400" b="1" dirty="0" smtClean="0">
                <a:solidFill>
                  <a:srgbClr val="0000FF"/>
                </a:solidFill>
              </a:rPr>
              <a:t>?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92240" y="2926080"/>
            <a:ext cx="23006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Visit 1: Science Target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Target Acquisition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Configure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Expose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Dither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rgbClr val="0000FF"/>
                </a:solidFill>
              </a:rPr>
              <a:t>Repeat with New Filter</a:t>
            </a:r>
            <a:r>
              <a:rPr lang="en-US" sz="1400" b="1" dirty="0" smtClean="0">
                <a:solidFill>
                  <a:srgbClr val="0000FF"/>
                </a:solidFill>
              </a:rPr>
              <a:t>?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7" name="U-Turn Arrow 6"/>
          <p:cNvSpPr>
            <a:spLocks/>
          </p:cNvSpPr>
          <p:nvPr/>
        </p:nvSpPr>
        <p:spPr>
          <a:xfrm rot="16200000">
            <a:off x="5945520" y="3632358"/>
            <a:ext cx="786384" cy="365760"/>
          </a:xfrm>
          <a:prstGeom prst="uturnArrow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11892 0.06042 " pathEditMode="relative" ptsTypes="AA">
                                      <p:cBhvr>
                                        <p:cTn id="1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27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3" grpId="0"/>
      <p:bldP spid="33" grpId="1"/>
      <p:bldP spid="34" grpId="0"/>
      <p:bldP spid="34" grpId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73"/>
            <a:ext cx="8229600" cy="1143000"/>
          </a:xfrm>
        </p:spPr>
        <p:txBody>
          <a:bodyPr/>
          <a:lstStyle/>
          <a:p>
            <a:pPr algn="ctr"/>
            <a:r>
              <a:rPr lang="en-US" sz="2800" b="1" dirty="0" smtClean="0"/>
              <a:t>Predicted Performance of AMI</a:t>
            </a:r>
            <a:endParaRPr lang="en-US" sz="2800" b="1" dirty="0"/>
          </a:p>
        </p:txBody>
      </p:sp>
      <p:pic>
        <p:nvPicPr>
          <p:cNvPr id="14" name="Picture 13" descr=":fig2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712" y="1626957"/>
            <a:ext cx="6473952" cy="417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JamesWebb_Logo_Oran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2"/>
            <a:ext cx="1445528" cy="1504018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  <a:extLst/>
        </p:spPr>
      </p:pic>
      <p:pic>
        <p:nvPicPr>
          <p:cNvPr id="5" name="Picture 9" descr="IMG_1214crop5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04" y="0"/>
            <a:ext cx="1453896" cy="146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8052" y="6019799"/>
            <a:ext cx="3523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Figure courtesy of </a:t>
            </a:r>
            <a:r>
              <a:rPr lang="en-US" sz="1400" b="1" dirty="0" err="1" smtClean="0"/>
              <a:t>É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Artigau</a:t>
            </a:r>
            <a:r>
              <a:rPr lang="en-US" sz="1400" b="1" dirty="0" smtClean="0"/>
              <a:t> (U de Montréal)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900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Synthesis Imaging with AMI</a:t>
            </a:r>
            <a:endParaRPr lang="en-US" sz="2800" b="1" dirty="0"/>
          </a:p>
        </p:txBody>
      </p:sp>
      <p:pic>
        <p:nvPicPr>
          <p:cNvPr id="4" name="Picture 11" descr="JamesWebb_Logo_Oran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2"/>
            <a:ext cx="1445528" cy="1504018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  <a:extLst/>
        </p:spPr>
      </p:pic>
      <p:pic>
        <p:nvPicPr>
          <p:cNvPr id="16" name="Picture 9" descr="IMG_1214crop5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04" y="0"/>
            <a:ext cx="1453896" cy="146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59317" y="6003370"/>
            <a:ext cx="2666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After Ford et al. 2014, </a:t>
            </a:r>
            <a:r>
              <a:rPr lang="en-US" sz="1400" b="1" dirty="0" err="1" smtClean="0"/>
              <a:t>ApJ</a:t>
            </a:r>
            <a:r>
              <a:rPr lang="en-US" sz="1400" b="1" dirty="0"/>
              <a:t> </a:t>
            </a:r>
            <a:r>
              <a:rPr lang="en-US" sz="1400" b="1" dirty="0" smtClean="0"/>
              <a:t>783,73 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93358" y="1748307"/>
            <a:ext cx="4398560" cy="400110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Use Case: Structure in the Nuclei of AGN</a:t>
            </a:r>
          </a:p>
        </p:txBody>
      </p:sp>
      <p:pic>
        <p:nvPicPr>
          <p:cNvPr id="12" name="Picture 7" descr="fig5_ford14fig12v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7" y="2475441"/>
            <a:ext cx="6772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40" y="2286000"/>
            <a:ext cx="42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Bar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6352" y="2286000"/>
            <a:ext cx="842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Fainter Bar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995928" y="2286000"/>
            <a:ext cx="1158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Asymmetric</a:t>
            </a:r>
            <a:r>
              <a:rPr lang="en-US" sz="1000" b="1" dirty="0" smtClean="0"/>
              <a:t> Bar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577840" y="2286000"/>
            <a:ext cx="842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Short</a:t>
            </a:r>
            <a:r>
              <a:rPr lang="en-US" sz="1000" b="1" dirty="0" smtClean="0"/>
              <a:t> Bar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7065834" y="2286000"/>
            <a:ext cx="477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Ring 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1450855" y="5205201"/>
            <a:ext cx="9146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9 × 1 pixels</a:t>
            </a:r>
          </a:p>
          <a:p>
            <a:r>
              <a:rPr lang="en-US" sz="1100" b="1" dirty="0" err="1" smtClean="0"/>
              <a:t>Δm</a:t>
            </a:r>
            <a:r>
              <a:rPr lang="en-US" sz="1100" b="1" dirty="0" smtClean="0"/>
              <a:t> = 1 mag</a:t>
            </a:r>
          </a:p>
          <a:p>
            <a:r>
              <a:rPr lang="en-US" sz="1100" b="1" dirty="0" smtClean="0"/>
              <a:t>(integrated)</a:t>
            </a:r>
            <a:endParaRPr lang="en-US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784534" y="5205201"/>
            <a:ext cx="9146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9 × 1 pixels</a:t>
            </a:r>
          </a:p>
          <a:p>
            <a:r>
              <a:rPr lang="en-US" sz="1100" b="1" dirty="0" err="1" smtClean="0"/>
              <a:t>Δm</a:t>
            </a:r>
            <a:r>
              <a:rPr lang="en-US" sz="1100" b="1" dirty="0" smtClean="0"/>
              <a:t> = 2 mag</a:t>
            </a:r>
          </a:p>
          <a:p>
            <a:r>
              <a:rPr lang="en-US" sz="1100" b="1" dirty="0" smtClean="0"/>
              <a:t>(integrated)</a:t>
            </a:r>
            <a:endParaRPr lang="en-US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17855" y="5204301"/>
            <a:ext cx="9146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3</a:t>
            </a:r>
            <a:r>
              <a:rPr lang="en-US" sz="1100" b="1" dirty="0" smtClean="0"/>
              <a:t> × 1 pixels</a:t>
            </a:r>
          </a:p>
          <a:p>
            <a:r>
              <a:rPr lang="en-US" sz="1100" b="1" dirty="0" err="1" smtClean="0"/>
              <a:t>Δm</a:t>
            </a:r>
            <a:r>
              <a:rPr lang="en-US" sz="1100" b="1" dirty="0" smtClean="0"/>
              <a:t> = 1 mag</a:t>
            </a:r>
          </a:p>
          <a:p>
            <a:r>
              <a:rPr lang="en-US" sz="1100" b="1" dirty="0" smtClean="0"/>
              <a:t>(integrated)</a:t>
            </a:r>
            <a:endParaRPr lang="en-US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51175" y="5205201"/>
            <a:ext cx="9146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3</a:t>
            </a:r>
            <a:r>
              <a:rPr lang="en-US" sz="1100" b="1" dirty="0" smtClean="0"/>
              <a:t> × 1 pixels</a:t>
            </a:r>
          </a:p>
          <a:p>
            <a:r>
              <a:rPr lang="en-US" sz="1100" b="1" dirty="0" err="1" smtClean="0"/>
              <a:t>Δm</a:t>
            </a:r>
            <a:r>
              <a:rPr lang="en-US" sz="1100" b="1" dirty="0" smtClean="0"/>
              <a:t> = 1 mag</a:t>
            </a:r>
          </a:p>
          <a:p>
            <a:r>
              <a:rPr lang="en-US" sz="1100" b="1" dirty="0" smtClean="0"/>
              <a:t>(integrated)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744101" y="5203401"/>
            <a:ext cx="12172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5</a:t>
            </a:r>
            <a:r>
              <a:rPr lang="en-US" sz="1100" b="1" dirty="0" smtClean="0"/>
              <a:t> pixel diameter</a:t>
            </a:r>
          </a:p>
          <a:p>
            <a:r>
              <a:rPr lang="en-US" sz="1100" b="1" dirty="0" err="1" smtClean="0"/>
              <a:t>Δm</a:t>
            </a:r>
            <a:r>
              <a:rPr lang="en-US" sz="1100" b="1" dirty="0" smtClean="0"/>
              <a:t> = 1 mag</a:t>
            </a:r>
          </a:p>
          <a:p>
            <a:r>
              <a:rPr lang="en-US" sz="1100" b="1" dirty="0" smtClean="0"/>
              <a:t>(integrated)</a:t>
            </a:r>
            <a:endParaRPr 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16913" y="1098446"/>
            <a:ext cx="31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visits ~ 3 months apart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2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sci_bkgd_light_combomark_watermar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24999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3505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N</a:t>
            </a:r>
            <a:r>
              <a:rPr lang="en-US" sz="2800" b="1" dirty="0" smtClean="0"/>
              <a:t>ear-</a:t>
            </a:r>
            <a:r>
              <a:rPr lang="en-US" sz="2800" b="1" u="sng" dirty="0" err="1" smtClean="0"/>
              <a:t>I</a:t>
            </a:r>
            <a:r>
              <a:rPr lang="en-US" sz="2800" b="1" dirty="0" err="1" smtClean="0"/>
              <a:t>nfra</a:t>
            </a:r>
            <a:r>
              <a:rPr lang="en-US" sz="2800" b="1" u="sng" dirty="0" err="1" smtClean="0"/>
              <a:t>R</a:t>
            </a:r>
            <a:r>
              <a:rPr lang="en-US" sz="2800" b="1" dirty="0" err="1" smtClean="0"/>
              <a:t>ed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I</a:t>
            </a:r>
            <a:r>
              <a:rPr lang="en-US" sz="2800" b="1" dirty="0" smtClean="0"/>
              <a:t>mager and </a:t>
            </a:r>
            <a:r>
              <a:rPr lang="en-US" sz="2800" b="1" u="sng" dirty="0" err="1" smtClean="0"/>
              <a:t>S</a:t>
            </a:r>
            <a:r>
              <a:rPr lang="en-US" sz="2800" b="1" dirty="0" err="1" smtClean="0"/>
              <a:t>litless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S</a:t>
            </a:r>
            <a:r>
              <a:rPr lang="en-US" sz="2800" b="1" dirty="0" smtClean="0"/>
              <a:t>pectrograph: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Imaging and Interferometry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4700" y="2517775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SUMMARY: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748" y="3116213"/>
            <a:ext cx="7226407" cy="2862323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NIRISS has imaging capability with a filter set closely matched to </a:t>
            </a:r>
            <a:r>
              <a:rPr lang="en-US" b="1" dirty="0" err="1" smtClean="0"/>
              <a:t>NIRCam</a:t>
            </a:r>
            <a:r>
              <a:rPr lang="en-US" b="1" dirty="0" smtClean="0"/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Integral part of observing sequence for </a:t>
            </a:r>
            <a:r>
              <a:rPr lang="en-US" dirty="0" smtClean="0"/>
              <a:t>WFSS; optional fo</a:t>
            </a:r>
            <a:r>
              <a:rPr lang="en-US" dirty="0" smtClean="0"/>
              <a:t>r AMI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Powerful mode when used as a science “parallel”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But otherwise you should use </a:t>
            </a:r>
            <a:r>
              <a:rPr lang="en-US" b="1" dirty="0" err="1" smtClean="0">
                <a:solidFill>
                  <a:srgbClr val="FF0000"/>
                </a:solidFill>
              </a:rPr>
              <a:t>NIRCam</a:t>
            </a:r>
            <a:r>
              <a:rPr lang="en-US" b="1" dirty="0" smtClean="0">
                <a:solidFill>
                  <a:srgbClr val="FF0000"/>
                </a:solidFill>
              </a:rPr>
              <a:t> for near-IR imaging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Aperture Masking Interferometry (AMI) is a powerful  capability.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Provides very high spatial resolution and good contrast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Very stable, self-calibrating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Can be used for synthesis imaging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AMI is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friend!  Use it!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12606" y="2520950"/>
            <a:ext cx="2664987" cy="369332"/>
          </a:xfrm>
          <a:prstGeom prst="rect">
            <a:avLst/>
          </a:prstGeom>
          <a:solidFill>
            <a:srgbClr val="C6D9F1"/>
          </a:solidFill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L−734 Days and Counting!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JWST_workshop_3k_2016-06-27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6574536"/>
            <a:ext cx="3331830" cy="292608"/>
          </a:xfrm>
          <a:prstGeom prst="rect">
            <a:avLst/>
          </a:prstGeom>
        </p:spPr>
      </p:pic>
      <p:pic>
        <p:nvPicPr>
          <p:cNvPr id="11" name="Picture 10" descr="JWST_workshop_3k_2016-06-27 copy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2" y="6574536"/>
            <a:ext cx="797105" cy="292608"/>
          </a:xfrm>
          <a:prstGeom prst="rect">
            <a:avLst/>
          </a:prstGeom>
        </p:spPr>
      </p:pic>
      <p:pic>
        <p:nvPicPr>
          <p:cNvPr id="6" name="Picture 5" descr="Ariane_5_V192_liftoff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6288"/>
            <a:ext cx="1042416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2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12176 L -0.00694 -1.61551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8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pPr algn="ctr"/>
            <a:r>
              <a:rPr lang="en-US" sz="2800" b="1" dirty="0" smtClean="0"/>
              <a:t>A Bit About NIRISS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103120"/>
            <a:ext cx="4191318" cy="3323987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Developed / Provided By:</a:t>
            </a:r>
          </a:p>
          <a:p>
            <a:pPr lvl="1"/>
            <a:r>
              <a:rPr lang="en-US" sz="1400" b="1" dirty="0" smtClean="0"/>
              <a:t>Canadian Space Agency</a:t>
            </a:r>
          </a:p>
          <a:p>
            <a:pPr lvl="1"/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Principle Investigator:</a:t>
            </a:r>
          </a:p>
          <a:p>
            <a:pPr lvl="1"/>
            <a:r>
              <a:rPr lang="en-US" sz="1400" b="1" dirty="0" smtClean="0"/>
              <a:t>Prof. René Doyon</a:t>
            </a:r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Prime Contractor:</a:t>
            </a:r>
          </a:p>
          <a:p>
            <a:pPr lvl="1"/>
            <a:r>
              <a:rPr lang="en-US" sz="1400" b="1" dirty="0" smtClean="0"/>
              <a:t>Honeywell </a:t>
            </a:r>
          </a:p>
          <a:p>
            <a:pPr lvl="1"/>
            <a:endParaRPr lang="en-US" sz="1400" b="1" dirty="0" smtClean="0"/>
          </a:p>
          <a:p>
            <a:pPr lvl="1"/>
            <a:endParaRPr lang="en-US" sz="1400" b="1" dirty="0" smtClean="0"/>
          </a:p>
          <a:p>
            <a:r>
              <a:rPr lang="en-US" sz="1400" b="1" dirty="0" smtClean="0"/>
              <a:t>Technical Development:</a:t>
            </a:r>
            <a:endParaRPr lang="en-US" sz="1400" b="1" dirty="0"/>
          </a:p>
          <a:p>
            <a:pPr lvl="1"/>
            <a:r>
              <a:rPr lang="en-US" sz="1400" b="1" dirty="0" smtClean="0"/>
              <a:t>National Research Council </a:t>
            </a:r>
          </a:p>
          <a:p>
            <a:pPr lvl="1"/>
            <a:r>
              <a:rPr lang="en-US" sz="1400" b="1" dirty="0" smtClean="0"/>
              <a:t>of Canada</a:t>
            </a:r>
          </a:p>
        </p:txBody>
      </p:sp>
      <p:pic>
        <p:nvPicPr>
          <p:cNvPr id="5" name="Picture 11" descr="JamesWebb_Logo_Oran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1445528" cy="1504018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  <a:extLst/>
        </p:spPr>
      </p:pic>
      <p:sp>
        <p:nvSpPr>
          <p:cNvPr id="3" name="TextBox 2"/>
          <p:cNvSpPr txBox="1"/>
          <p:nvPr/>
        </p:nvSpPr>
        <p:spPr>
          <a:xfrm>
            <a:off x="1079500" y="5765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12" descr="csa_logo_smal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2103120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udm 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100" y="3072384"/>
            <a:ext cx="914400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NRC 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0" y="4974336"/>
            <a:ext cx="1066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1433" y="4078224"/>
            <a:ext cx="1236934" cy="23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N:\CDCO-General\PROJECTS\JWST FGS Phase D 50084\AIT\AIT Documents\MAPS Completed\PFM\MAP_CSA_171988_1053 PFM OA Transfer Vib Fixt to ASMIF\P10706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810125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2016-08-15-SSDIFHDCam1 copy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0996"/>
          <a:stretch/>
        </p:blipFill>
        <p:spPr>
          <a:xfrm>
            <a:off x="7534656" y="0"/>
            <a:ext cx="1645920" cy="1569202"/>
          </a:xfrm>
          <a:prstGeom prst="rect">
            <a:avLst/>
          </a:prstGeom>
        </p:spPr>
      </p:pic>
      <p:pic>
        <p:nvPicPr>
          <p:cNvPr id="14" name="Picture 7" descr="7742195588_998acc05e6_b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" y="2194560"/>
            <a:ext cx="4809744" cy="318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888177" y="5661860"/>
            <a:ext cx="3990446" cy="677108"/>
          </a:xfrm>
          <a:prstGeom prst="rect">
            <a:avLst/>
          </a:prstGeom>
          <a:noFill/>
          <a:ln w="28575" cmpd="sng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0099"/>
                </a:solidFill>
              </a:rPr>
              <a:t>NIRISS is packaged with the Fine Guidance Sensor.</a:t>
            </a:r>
          </a:p>
          <a:p>
            <a:pPr eaLnBrk="1" hangingPunct="1"/>
            <a:r>
              <a:rPr lang="en-US" sz="1200" dirty="0" smtClean="0">
                <a:solidFill>
                  <a:srgbClr val="000099"/>
                </a:solidFill>
              </a:rPr>
              <a:t>FGS is the camera used to </a:t>
            </a:r>
            <a:r>
              <a:rPr lang="en-US" sz="1200" dirty="0">
                <a:solidFill>
                  <a:srgbClr val="000099"/>
                </a:solidFill>
              </a:rPr>
              <a:t>acquire targets and guide </a:t>
            </a:r>
            <a:r>
              <a:rPr lang="en-US" sz="1200" dirty="0" smtClean="0">
                <a:solidFill>
                  <a:srgbClr val="000099"/>
                </a:solidFill>
              </a:rPr>
              <a:t>on </a:t>
            </a:r>
            <a:r>
              <a:rPr lang="en-US" sz="1200" dirty="0">
                <a:solidFill>
                  <a:srgbClr val="000099"/>
                </a:solidFill>
              </a:rPr>
              <a:t>them during observations.  </a:t>
            </a:r>
            <a:r>
              <a:rPr lang="en-US" sz="1200" dirty="0" smtClean="0">
                <a:solidFill>
                  <a:srgbClr val="000099"/>
                </a:solidFill>
              </a:rPr>
              <a:t>Independent functionality from NIRISS.</a:t>
            </a:r>
          </a:p>
        </p:txBody>
      </p:sp>
    </p:spTree>
    <p:extLst>
      <p:ext uri="{BB962C8B-B14F-4D97-AF65-F5344CB8AC3E}">
        <p14:creationId xmlns:p14="http://schemas.microsoft.com/office/powerpoint/2010/main" val="31651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pPr algn="ctr"/>
            <a:r>
              <a:rPr lang="en-US" sz="2800" b="1" dirty="0" smtClean="0"/>
              <a:t>Optical Layout of NIRISS</a:t>
            </a:r>
            <a:endParaRPr lang="en-US" sz="2800" b="1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40280"/>
            <a:ext cx="4419600" cy="39023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11" descr="JamesWebb_Logo_Oran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2"/>
            <a:ext cx="1445528" cy="1504018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  <a:extLst/>
        </p:spPr>
      </p:pic>
      <p:sp>
        <p:nvSpPr>
          <p:cNvPr id="3" name="TextBox 2"/>
          <p:cNvSpPr txBox="1"/>
          <p:nvPr/>
        </p:nvSpPr>
        <p:spPr>
          <a:xfrm>
            <a:off x="1079500" y="5765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828800"/>
            <a:ext cx="304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Efficient, All-Reflective Design</a:t>
            </a:r>
            <a:endParaRPr lang="en-US" b="1" dirty="0"/>
          </a:p>
        </p:txBody>
      </p:sp>
      <p:pic>
        <p:nvPicPr>
          <p:cNvPr id="14" name="Picture 1" descr="N:\CDCO-General\PROJECTS\JWST FGS Phase D 50084\AIT\AIT Documents\MAPS Completed\PFM\MAP_CSA_171988_1053 PFM OA Transfer Vib Fixt to ASMIF\P10706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79" y="4402"/>
            <a:ext cx="1446621" cy="149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ontent Placeholder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93342"/>
              </p:ext>
            </p:extLst>
          </p:nvPr>
        </p:nvGraphicFramePr>
        <p:xfrm>
          <a:off x="5166360" y="3313648"/>
          <a:ext cx="3511296" cy="2476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7965"/>
                <a:gridCol w="2283331"/>
              </a:tblGrid>
              <a:tr h="2731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Parameter</a:t>
                      </a:r>
                      <a:endParaRPr lang="en-US" sz="1200" dirty="0"/>
                    </a:p>
                  </a:txBody>
                  <a:tcPr marL="65058" marR="65058" marT="32528" marB="325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Value</a:t>
                      </a:r>
                      <a:endParaRPr lang="en-US" sz="1200" dirty="0"/>
                    </a:p>
                  </a:txBody>
                  <a:tcPr marL="65058" marR="65058" marT="32528" marB="32528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58ED5"/>
                    </a:solidFill>
                  </a:tcPr>
                </a:tc>
              </a:tr>
              <a:tr h="2741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Array Size</a:t>
                      </a:r>
                      <a:endParaRPr lang="en-US" sz="1200" dirty="0"/>
                    </a:p>
                  </a:txBody>
                  <a:tcPr marL="65058" marR="65058" marT="32528" marB="325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2048 × 2048 (2040 x 2040 active)</a:t>
                      </a:r>
                    </a:p>
                  </a:txBody>
                  <a:tcPr marL="65058" marR="65058" marT="32528" marB="32528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251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Pixel size</a:t>
                      </a:r>
                      <a:endParaRPr lang="en-US" sz="1200" dirty="0"/>
                    </a:p>
                  </a:txBody>
                  <a:tcPr marL="65058" marR="65058" marT="32528" marB="325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 </a:t>
                      </a:r>
                      <a:r>
                        <a:rPr lang="en-US" sz="1200" dirty="0" err="1" smtClean="0"/>
                        <a:t>μm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×</a:t>
                      </a:r>
                      <a:r>
                        <a:rPr lang="en-US" sz="1200" baseline="0" dirty="0" smtClean="0"/>
                        <a:t> 18 </a:t>
                      </a:r>
                      <a:r>
                        <a:rPr lang="en-US" sz="1200" baseline="0" dirty="0" err="1" smtClean="0"/>
                        <a:t>μm</a:t>
                      </a:r>
                      <a:endParaRPr lang="en-US" sz="1200" dirty="0"/>
                    </a:p>
                  </a:txBody>
                  <a:tcPr marL="65058" marR="65058" marT="32528" marB="32528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41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Dark</a:t>
                      </a:r>
                      <a:r>
                        <a:rPr lang="en-US" sz="1200" baseline="0" dirty="0" smtClean="0"/>
                        <a:t> rate</a:t>
                      </a:r>
                      <a:endParaRPr lang="en-US" sz="1200" dirty="0"/>
                    </a:p>
                  </a:txBody>
                  <a:tcPr marL="65058" marR="65058" marT="32528" marB="325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 0.04 e</a:t>
                      </a:r>
                      <a:r>
                        <a:rPr lang="en-US" sz="1200" b="1" baseline="30000" dirty="0" smtClean="0"/>
                        <a:t>−</a:t>
                      </a:r>
                      <a:r>
                        <a:rPr lang="en-US" sz="1200" dirty="0" smtClean="0"/>
                        <a:t>/s</a:t>
                      </a:r>
                      <a:endParaRPr lang="en-US" sz="1200" dirty="0"/>
                    </a:p>
                  </a:txBody>
                  <a:tcPr marL="65058" marR="65058" marT="32528" marB="32528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EB4E3"/>
                    </a:solidFill>
                  </a:tcPr>
                </a:tc>
              </a:tr>
              <a:tr h="2741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Noise</a:t>
                      </a:r>
                      <a:endParaRPr lang="en-US" sz="1200" dirty="0"/>
                    </a:p>
                  </a:txBody>
                  <a:tcPr marL="65058" marR="65058" marT="32528" marB="325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16.3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e</a:t>
                      </a:r>
                      <a:r>
                        <a:rPr lang="en-US" sz="1200" b="1" baseline="30000" dirty="0" smtClean="0"/>
                        <a:t>−</a:t>
                      </a:r>
                      <a:r>
                        <a:rPr lang="en-US" sz="1200" dirty="0" smtClean="0"/>
                        <a:t> (correlated double sample)</a:t>
                      </a:r>
                      <a:endParaRPr lang="en-US" sz="1200" dirty="0"/>
                    </a:p>
                  </a:txBody>
                  <a:tcPr marL="65058" marR="65058" marT="32528" marB="32528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9F1"/>
                    </a:solidFill>
                  </a:tcPr>
                </a:tc>
              </a:tr>
              <a:tr h="2741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Gain</a:t>
                      </a:r>
                      <a:endParaRPr lang="en-US" sz="1200" dirty="0"/>
                    </a:p>
                  </a:txBody>
                  <a:tcPr marL="65058" marR="65058" marT="32528" marB="325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1.6 e</a:t>
                      </a:r>
                      <a:r>
                        <a:rPr lang="en-US" sz="1200" b="1" baseline="30000" dirty="0" smtClean="0"/>
                        <a:t>− </a:t>
                      </a:r>
                      <a:r>
                        <a:rPr lang="en-US" sz="1200" dirty="0" smtClean="0"/>
                        <a:t>/ ADU</a:t>
                      </a:r>
                      <a:endParaRPr lang="en-US" sz="1200" dirty="0"/>
                    </a:p>
                  </a:txBody>
                  <a:tcPr marL="65058" marR="65058" marT="32528" marB="32528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EB4E3"/>
                    </a:solidFill>
                  </a:tcPr>
                </a:tc>
              </a:tr>
              <a:tr h="2854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Field of View</a:t>
                      </a:r>
                      <a:endParaRPr lang="en-US" sz="1200" dirty="0"/>
                    </a:p>
                  </a:txBody>
                  <a:tcPr marL="65058" marR="65058" marT="32528" marB="325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2.2´ × 2.2´</a:t>
                      </a:r>
                    </a:p>
                  </a:txBody>
                  <a:tcPr marL="65058" marR="65058" marT="32528" marB="32528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9F1"/>
                    </a:solidFill>
                  </a:tcPr>
                </a:tc>
              </a:tr>
              <a:tr h="2741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Plate scale in x</a:t>
                      </a:r>
                      <a:endParaRPr lang="en-US" sz="1200" dirty="0"/>
                    </a:p>
                  </a:txBody>
                  <a:tcPr marL="65058" marR="65058" marT="32528" marB="325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0.0654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arcsec</a:t>
                      </a:r>
                      <a:r>
                        <a:rPr lang="en-US" sz="1200" baseline="0" dirty="0" smtClean="0"/>
                        <a:t>/pixel</a:t>
                      </a:r>
                      <a:endParaRPr lang="en-US" sz="1200" dirty="0" smtClean="0"/>
                    </a:p>
                  </a:txBody>
                  <a:tcPr marL="65058" marR="65058" marT="32528" marB="32528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EB4E3"/>
                    </a:solidFill>
                  </a:tcPr>
                </a:tc>
              </a:tr>
              <a:tr h="2741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Plate scale in y</a:t>
                      </a:r>
                      <a:endParaRPr lang="en-US" sz="1200" dirty="0"/>
                    </a:p>
                  </a:txBody>
                  <a:tcPr marL="65058" marR="65058" marT="32528" marB="3252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0.0659 </a:t>
                      </a:r>
                      <a:r>
                        <a:rPr lang="en-US" sz="1200" dirty="0" err="1" smtClean="0"/>
                        <a:t>arcsec</a:t>
                      </a:r>
                      <a:r>
                        <a:rPr lang="en-US" sz="1200" dirty="0" smtClean="0"/>
                        <a:t>/pixel</a:t>
                      </a:r>
                    </a:p>
                  </a:txBody>
                  <a:tcPr marL="65058" marR="65058" marT="32528" marB="32528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6360" y="2394406"/>
            <a:ext cx="821540" cy="8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17440" y="2512788"/>
            <a:ext cx="25602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Hawaii 2RG Detector</a:t>
            </a:r>
          </a:p>
          <a:p>
            <a:pPr algn="ctr"/>
            <a:r>
              <a:rPr lang="en-US" sz="1600" b="1" dirty="0" err="1" smtClean="0"/>
              <a:t>HgCdTe</a:t>
            </a:r>
            <a:r>
              <a:rPr lang="en-US" sz="1600" b="1" dirty="0" smtClean="0"/>
              <a:t> with  5.2 </a:t>
            </a:r>
            <a:r>
              <a:rPr lang="en-US" sz="1600" b="1" dirty="0" err="1" smtClean="0"/>
              <a:t>μm</a:t>
            </a:r>
            <a:r>
              <a:rPr lang="en-US" sz="1600" b="1" dirty="0" smtClean="0"/>
              <a:t> cut-off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921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Pupil / Filter Wheel Combinations Enable </a:t>
            </a:r>
            <a:br>
              <a:rPr lang="en-US" sz="2800" b="1" dirty="0" smtClean="0"/>
            </a:br>
            <a:r>
              <a:rPr lang="en-US" sz="2800" b="1" dirty="0" smtClean="0"/>
              <a:t>Four Observation Modes</a:t>
            </a:r>
            <a:endParaRPr lang="en-US" sz="2800" b="1" dirty="0"/>
          </a:p>
        </p:txBody>
      </p:sp>
      <p:pic>
        <p:nvPicPr>
          <p:cNvPr id="5" name="Picture 11" descr="JamesWebb_Logo_Oran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1445528" cy="1504018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  <a:extLst/>
        </p:spPr>
      </p:pic>
      <p:pic>
        <p:nvPicPr>
          <p:cNvPr id="8" name="Picture 7" descr="NIS_PW.pdf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2670" r="53535" b="17328"/>
          <a:stretch/>
        </p:blipFill>
        <p:spPr>
          <a:xfrm>
            <a:off x="127000" y="2286000"/>
            <a:ext cx="4123944" cy="4114800"/>
          </a:xfrm>
          <a:prstGeom prst="rect">
            <a:avLst/>
          </a:prstGeom>
        </p:spPr>
      </p:pic>
      <p:pic>
        <p:nvPicPr>
          <p:cNvPr id="9" name="Picture 8" descr="NIS_FW.pdf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70" t="22666" r="-37" b="17334"/>
          <a:stretch/>
        </p:blipFill>
        <p:spPr>
          <a:xfrm>
            <a:off x="4882896" y="2286000"/>
            <a:ext cx="4123944" cy="4114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08760" y="4114800"/>
            <a:ext cx="147170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Pupil Wheel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5352" y="4114800"/>
            <a:ext cx="1486855" cy="4001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000" b="1" dirty="0" smtClean="0"/>
              <a:t>Filter Wheel 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52344" y="1261872"/>
            <a:ext cx="3659976" cy="954107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0000FF"/>
                </a:solidFill>
              </a:rPr>
              <a:t>Imaging  (Imaging)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0000FF"/>
                </a:solidFill>
              </a:rPr>
              <a:t>Aperture Masking Interferometry   (AMI)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00FF"/>
                </a:solidFill>
              </a:rPr>
              <a:t>Wide-Field </a:t>
            </a:r>
            <a:r>
              <a:rPr lang="en-US" sz="1400" dirty="0" err="1" smtClean="0">
                <a:solidFill>
                  <a:srgbClr val="0000FF"/>
                </a:solidFill>
              </a:rPr>
              <a:t>Slitless</a:t>
            </a:r>
            <a:r>
              <a:rPr lang="en-US" sz="1400" dirty="0" smtClean="0">
                <a:solidFill>
                  <a:srgbClr val="0000FF"/>
                </a:solidFill>
              </a:rPr>
              <a:t> Spectroscopy      (WFSS)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00FF"/>
                </a:solidFill>
              </a:rPr>
              <a:t>Single-Object </a:t>
            </a:r>
            <a:r>
              <a:rPr lang="en-US" sz="1400" dirty="0" err="1" smtClean="0">
                <a:solidFill>
                  <a:srgbClr val="0000FF"/>
                </a:solidFill>
              </a:rPr>
              <a:t>Slitless</a:t>
            </a:r>
            <a:r>
              <a:rPr lang="en-US" sz="1400" dirty="0" smtClean="0">
                <a:solidFill>
                  <a:srgbClr val="0000FF"/>
                </a:solidFill>
              </a:rPr>
              <a:t> Spectroscopy (SOSS)</a:t>
            </a:r>
          </a:p>
        </p:txBody>
      </p:sp>
      <p:pic>
        <p:nvPicPr>
          <p:cNvPr id="10" name="Image 6" descr="P1090687.JPG"/>
          <p:cNvPicPr>
            <a:picLocks noChangeAspect="1"/>
          </p:cNvPicPr>
          <p:nvPr/>
        </p:nvPicPr>
        <p:blipFill rotWithShape="1">
          <a:blip r:embed="rId5"/>
          <a:srcRect l="5530" t="3874" r="16844" b="3500"/>
          <a:stretch/>
        </p:blipFill>
        <p:spPr>
          <a:xfrm>
            <a:off x="7699248" y="0"/>
            <a:ext cx="1450896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0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Imaging:  “Blue”</a:t>
            </a:r>
            <a:endParaRPr lang="en-US" sz="2800" b="1" dirty="0"/>
          </a:p>
        </p:txBody>
      </p:sp>
      <p:pic>
        <p:nvPicPr>
          <p:cNvPr id="3" name="Picture 2" descr="NIS_DW_F158M_CLEAR_IMG_BLU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" y="2231136"/>
            <a:ext cx="8101584" cy="4050792"/>
          </a:xfrm>
          <a:prstGeom prst="rect">
            <a:avLst/>
          </a:prstGeom>
        </p:spPr>
      </p:pic>
      <p:pic>
        <p:nvPicPr>
          <p:cNvPr id="5" name="Picture 11" descr="JamesWebb_Logo_Oran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1445528" cy="1504018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  <a:extLst/>
        </p:spPr>
      </p:pic>
      <p:pic>
        <p:nvPicPr>
          <p:cNvPr id="6" name="Picture 1" descr="N:\CDCO-General\PROJECTS\JWST FGS Phase D 50084\AIT\AIT Documents\MAPS Completed\PFM\MAP_CSA_171988_1053 PFM OA Transfer Vib Fixt to ASMIF\P10706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79" y="4402"/>
            <a:ext cx="1446621" cy="149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IS_DW_CLEARP_F356W_IMG_RED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2231136"/>
            <a:ext cx="8101584" cy="40507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914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Imaging:  “Red”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14311" y="1286670"/>
            <a:ext cx="4915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filters except F158M are </a:t>
            </a:r>
            <a:r>
              <a:rPr lang="en-US" b="1" dirty="0" err="1" smtClean="0">
                <a:solidFill>
                  <a:srgbClr val="0000FF"/>
                </a:solidFill>
              </a:rPr>
              <a:t>NIRCam</a:t>
            </a:r>
            <a:r>
              <a:rPr lang="en-US" b="1" dirty="0" smtClean="0">
                <a:solidFill>
                  <a:srgbClr val="0000FF"/>
                </a:solidFill>
              </a:rPr>
              <a:t> flight spares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4310" y="1289304"/>
            <a:ext cx="4915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 filters except F380M are </a:t>
            </a:r>
            <a:r>
              <a:rPr lang="en-US" b="1" dirty="0" err="1" smtClean="0">
                <a:solidFill>
                  <a:srgbClr val="FF0000"/>
                </a:solidFill>
              </a:rPr>
              <a:t>NIRCam</a:t>
            </a:r>
            <a:r>
              <a:rPr lang="en-US" b="1" dirty="0" smtClean="0">
                <a:solidFill>
                  <a:srgbClr val="FF0000"/>
                </a:solidFill>
              </a:rPr>
              <a:t> flight spares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	</a:t>
            </a:r>
            <a:r>
              <a:rPr lang="en-US" sz="2800" b="1" dirty="0" smtClean="0"/>
              <a:t>NIRISS</a:t>
            </a:r>
            <a:r>
              <a:rPr lang="en-US" dirty="0" smtClean="0"/>
              <a:t> </a:t>
            </a:r>
            <a:r>
              <a:rPr lang="en-US" sz="2800" b="1" dirty="0" smtClean="0"/>
              <a:t>Filter Transmission &amp; Sensitivity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08907456"/>
              </p:ext>
            </p:extLst>
          </p:nvPr>
        </p:nvGraphicFramePr>
        <p:xfrm>
          <a:off x="4471416" y="1783080"/>
          <a:ext cx="2622866" cy="4469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148"/>
                <a:gridCol w="830648"/>
                <a:gridCol w="927070"/>
              </a:tblGrid>
              <a:tr h="34382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Filter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nJy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m(Vega)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1FF"/>
                    </a:solidFill>
                  </a:tcPr>
                </a:tc>
              </a:tr>
              <a:tr h="34382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F090W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11.28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28.28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82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F115W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11.22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28.06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82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F140M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14.80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27.43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82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F150W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9.19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27.83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82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F158M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12.88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27.39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82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F200W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7.81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27.54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82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F277W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6.63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27.09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82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F356W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6.89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26.56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82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F380M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18.74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24.34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82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F430M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28.32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24.65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82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F444W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12.29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25.49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82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F480M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36.85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24.14</a:t>
                      </a:r>
                      <a:endParaRPr lang="en-US" sz="1700" dirty="0"/>
                    </a:p>
                  </a:txBody>
                  <a:tcPr marL="76432" marR="76432" marT="38215" marB="38215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60920" y="1783080"/>
            <a:ext cx="1595910" cy="338554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S/N = 10 </a:t>
            </a:r>
            <a:r>
              <a:rPr lang="en-US" sz="1600" b="1" dirty="0"/>
              <a:t>i</a:t>
            </a:r>
            <a:r>
              <a:rPr lang="en-US" sz="1600" b="1" dirty="0" smtClean="0"/>
              <a:t>n 10 </a:t>
            </a:r>
            <a:r>
              <a:rPr lang="en-US" sz="1600" b="1" dirty="0" err="1" smtClean="0"/>
              <a:t>ks</a:t>
            </a:r>
            <a:endParaRPr lang="en-US" sz="1600" b="1" dirty="0"/>
          </a:p>
        </p:txBody>
      </p:sp>
      <p:pic>
        <p:nvPicPr>
          <p:cNvPr id="6" name="Picture 11" descr="JamesWebb_Logo_Oran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04"/>
          <a:stretch/>
        </p:blipFill>
        <p:spPr bwMode="auto">
          <a:xfrm>
            <a:off x="50800" y="0"/>
            <a:ext cx="1445528" cy="1371600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  <a:extLst/>
        </p:spPr>
      </p:pic>
      <p:pic>
        <p:nvPicPr>
          <p:cNvPr id="8" name="Picture 4" descr="4809439477_2387251c12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r="8697"/>
          <a:stretch/>
        </p:blipFill>
        <p:spPr bwMode="auto">
          <a:xfrm>
            <a:off x="7662672" y="0"/>
            <a:ext cx="146304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60920" y="2679192"/>
            <a:ext cx="1634507" cy="830997"/>
          </a:xfrm>
          <a:prstGeom prst="rect">
            <a:avLst/>
          </a:prstGeom>
          <a:solidFill>
            <a:srgbClr val="D5D1FF"/>
          </a:solidFill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NOTE</a:t>
            </a:r>
            <a:r>
              <a:rPr lang="en-US" sz="1200" b="1" dirty="0" smtClean="0"/>
              <a:t>:</a:t>
            </a:r>
          </a:p>
          <a:p>
            <a:r>
              <a:rPr lang="en-US" sz="1200" b="1" dirty="0" smtClean="0"/>
              <a:t>These filters are very</a:t>
            </a:r>
          </a:p>
          <a:p>
            <a:r>
              <a:rPr lang="en-US" sz="1200" b="1" dirty="0" smtClean="0"/>
              <a:t>closely matched to the</a:t>
            </a:r>
          </a:p>
          <a:p>
            <a:r>
              <a:rPr lang="en-US" sz="1200" b="1" dirty="0" smtClean="0"/>
              <a:t>filter set of </a:t>
            </a:r>
            <a:r>
              <a:rPr lang="en-US" sz="1200" b="1" dirty="0" err="1" smtClean="0"/>
              <a:t>NIRCam</a:t>
            </a:r>
            <a:r>
              <a:rPr lang="en-US" sz="1200" b="1" dirty="0" smtClean="0"/>
              <a:t>.</a:t>
            </a:r>
          </a:p>
        </p:txBody>
      </p:sp>
      <p:pic>
        <p:nvPicPr>
          <p:cNvPr id="10" name="Picture 9" descr="NIRISS_filters_co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1463041"/>
            <a:ext cx="3923607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1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Caveats and </a:t>
            </a:r>
            <a:r>
              <a:rPr lang="en-US" sz="2800" b="1" dirty="0" err="1" smtClean="0"/>
              <a:t>Counselling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5336"/>
            <a:ext cx="8229600" cy="2331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Near-IR Imaging with NIRISS:</a:t>
            </a:r>
          </a:p>
          <a:p>
            <a:r>
              <a:rPr lang="en-US" sz="1800" dirty="0" smtClean="0"/>
              <a:t>Is an essential part of data collection in the WFSS mode; </a:t>
            </a:r>
            <a:r>
              <a:rPr lang="en-US" sz="1800" dirty="0" smtClean="0"/>
              <a:t>optional for AMI</a:t>
            </a:r>
            <a:endParaRPr lang="en-US" sz="1800" dirty="0" smtClean="0"/>
          </a:p>
          <a:p>
            <a:r>
              <a:rPr lang="en-US" sz="1800" dirty="0" smtClean="0"/>
              <a:t>Provides a powerful “parallel” capability</a:t>
            </a:r>
          </a:p>
          <a:p>
            <a:pPr lvl="1"/>
            <a:r>
              <a:rPr lang="en-US" sz="1600" dirty="0" smtClean="0"/>
              <a:t>Matched </a:t>
            </a:r>
            <a:r>
              <a:rPr lang="en-US" sz="1600" dirty="0" err="1" smtClean="0"/>
              <a:t>NIRCam</a:t>
            </a:r>
            <a:r>
              <a:rPr lang="en-US" sz="1600" dirty="0" smtClean="0"/>
              <a:t> filters; comparable sensitivity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ncreases areal coverage of the sky when paired with </a:t>
            </a:r>
            <a:r>
              <a:rPr lang="en-US" sz="1600" dirty="0" err="1" smtClean="0"/>
              <a:t>NIRCam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Provides near-IR imaging at lower data rate than </a:t>
            </a:r>
            <a:r>
              <a:rPr lang="en-US" sz="1600" dirty="0" err="1" smtClean="0"/>
              <a:t>NIRCam</a:t>
            </a:r>
            <a:endParaRPr lang="en-US" sz="20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endParaRPr lang="en-US" dirty="0"/>
          </a:p>
        </p:txBody>
      </p:sp>
      <p:pic>
        <p:nvPicPr>
          <p:cNvPr id="4" name="Picture 11" descr="JamesWebb_Logo_Oran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2"/>
            <a:ext cx="1445528" cy="1504018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  <a:extLst/>
        </p:spPr>
      </p:pic>
      <p:pic>
        <p:nvPicPr>
          <p:cNvPr id="5" name="Picture 1" descr="N:\CDCO-General\PROJECTS\JWST FGS Phase D 50084\AIT\AIT Documents\MAPS Completed\PFM\MAP_CSA_171988_1053 PFM OA Transfer Vib Fixt to ASMIF\P1070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79" y="4402"/>
            <a:ext cx="1446621" cy="149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" y="3602736"/>
            <a:ext cx="82296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However: </a:t>
            </a:r>
            <a:r>
              <a:rPr lang="en-US" sz="2000" b="1" dirty="0" err="1" smtClean="0">
                <a:solidFill>
                  <a:srgbClr val="008000"/>
                </a:solidFill>
              </a:rPr>
              <a:t>NIRCam</a:t>
            </a:r>
            <a:r>
              <a:rPr lang="en-US" sz="2000" b="1" dirty="0" smtClean="0">
                <a:solidFill>
                  <a:srgbClr val="008000"/>
                </a:solidFill>
              </a:rPr>
              <a:t> is the JWST instrument of choice for near-IR imaging!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</a:rPr>
              <a:t>T</a:t>
            </a:r>
            <a:r>
              <a:rPr lang="en-US" dirty="0" smtClean="0">
                <a:solidFill>
                  <a:srgbClr val="008000"/>
                </a:solidFill>
              </a:rPr>
              <a:t>wice the field of view of NIRISS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Simultaneously images “short” and “long” wavelengths 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 smtClean="0">
                <a:solidFill>
                  <a:srgbClr val="008000"/>
                </a:solidFill>
              </a:rPr>
              <a:t>etter sampling of the PSF at wavelengths &lt; 2.5 µm</a:t>
            </a:r>
          </a:p>
          <a:p>
            <a:r>
              <a:rPr lang="en-US" sz="2000" dirty="0" smtClean="0"/>
              <a:t> </a:t>
            </a:r>
            <a:endParaRPr lang="en-US" sz="1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57200" y="4983480"/>
            <a:ext cx="82296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Accordingly, the NIRISS Imaging template: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Only supports “parallel” observations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Does not support the use of </a:t>
            </a:r>
            <a:r>
              <a:rPr lang="en-US" dirty="0" err="1" smtClean="0">
                <a:solidFill>
                  <a:srgbClr val="0000FF"/>
                </a:solidFill>
              </a:rPr>
              <a:t>subarrays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Will necessarily follow dither pattern / mosaic strategy of “primary” instrument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5392" y="4005072"/>
            <a:ext cx="193242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4× multiplex advantage </a:t>
            </a:r>
          </a:p>
          <a:p>
            <a:r>
              <a:rPr lang="en-US" sz="1400" b="1" dirty="0"/>
              <a:t>c</a:t>
            </a:r>
            <a:r>
              <a:rPr lang="en-US" sz="1400" b="1" dirty="0" smtClean="0"/>
              <a:t>ompared to NIRISS</a:t>
            </a:r>
            <a:endParaRPr lang="en-US" sz="1400" b="1" dirty="0"/>
          </a:p>
        </p:txBody>
      </p:sp>
      <p:sp>
        <p:nvSpPr>
          <p:cNvPr id="12" name="Right Brace 11"/>
          <p:cNvSpPr/>
          <p:nvPr/>
        </p:nvSpPr>
        <p:spPr>
          <a:xfrm>
            <a:off x="6181344" y="4023360"/>
            <a:ext cx="246888" cy="502920"/>
          </a:xfrm>
          <a:prstGeom prst="rightBrace">
            <a:avLst/>
          </a:prstGeom>
          <a:ln w="444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1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 smtClean="0"/>
              <a:t>A</a:t>
            </a:r>
            <a:r>
              <a:rPr lang="en-US" sz="2800" b="1" dirty="0" smtClean="0"/>
              <a:t>perture </a:t>
            </a:r>
            <a:r>
              <a:rPr lang="en-US" sz="2800" b="1" u="sng" dirty="0" smtClean="0"/>
              <a:t>M</a:t>
            </a:r>
            <a:r>
              <a:rPr lang="en-US" sz="2800" b="1" dirty="0" smtClean="0"/>
              <a:t>asking </a:t>
            </a:r>
            <a:r>
              <a:rPr lang="en-US" sz="2800" b="1" u="sng" dirty="0" smtClean="0"/>
              <a:t>I</a:t>
            </a:r>
            <a:r>
              <a:rPr lang="en-US" sz="2800" b="1" dirty="0" smtClean="0"/>
              <a:t>nterferometry</a:t>
            </a:r>
            <a:br>
              <a:rPr lang="en-US" sz="2800" b="1" dirty="0" smtClean="0"/>
            </a:br>
            <a:r>
              <a:rPr lang="en-US" sz="2400" b="1" dirty="0" smtClean="0"/>
              <a:t>Un “</a:t>
            </a:r>
            <a:r>
              <a:rPr lang="en-US" sz="2400" b="1" dirty="0" err="1" smtClean="0"/>
              <a:t>ami</a:t>
            </a:r>
            <a:r>
              <a:rPr lang="en-US" sz="2400" b="1" dirty="0" smtClean="0"/>
              <a:t>” des </a:t>
            </a:r>
            <a:r>
              <a:rPr lang="en-US" sz="2400" b="1" dirty="0" err="1" smtClean="0"/>
              <a:t>astronomes</a:t>
            </a:r>
            <a:endParaRPr lang="en-US" sz="2400" b="1" dirty="0"/>
          </a:p>
        </p:txBody>
      </p:sp>
      <p:pic>
        <p:nvPicPr>
          <p:cNvPr id="5" name="Picture 11" descr="JamesWebb_Logo_Oran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1445528" cy="1504018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  <a:extLst/>
        </p:spPr>
      </p:pic>
      <p:pic>
        <p:nvPicPr>
          <p:cNvPr id="6" name="Picture 1" descr="N:\CDCO-General\PROJECTS\JWST FGS Phase D 50084\AIT\AIT Documents\MAPS Completed\PFM\MAP_CSA_171988_1053 PFM OA Transfer Vib Fixt to ASMIF\P1070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79" y="4402"/>
            <a:ext cx="1446621" cy="149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NIS_DW_NRM_F380M_AM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" y="1865376"/>
            <a:ext cx="8101584" cy="4050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3266" y="1211563"/>
            <a:ext cx="5737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NIRISS provides the first space-based implementation of aperture masking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0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</a:t>
            </a:r>
            <a:r>
              <a:rPr lang="en-US" sz="2800" b="1" u="sng" dirty="0" smtClean="0"/>
              <a:t>N</a:t>
            </a:r>
            <a:r>
              <a:rPr lang="en-US" sz="2800" b="1" dirty="0" smtClean="0"/>
              <a:t>on-</a:t>
            </a:r>
            <a:r>
              <a:rPr lang="en-US" sz="2800" b="1" u="sng" dirty="0" smtClean="0"/>
              <a:t>R</a:t>
            </a:r>
            <a:r>
              <a:rPr lang="en-US" sz="2800" b="1" dirty="0" smtClean="0"/>
              <a:t>edundant </a:t>
            </a:r>
            <a:r>
              <a:rPr lang="en-US" sz="2800" b="1" u="sng" dirty="0" smtClean="0"/>
              <a:t>M</a:t>
            </a:r>
            <a:r>
              <a:rPr lang="en-US" sz="2800" b="1" dirty="0" smtClean="0"/>
              <a:t>ask (NRM)</a:t>
            </a:r>
            <a:endParaRPr lang="en-US" sz="2800" b="1" dirty="0"/>
          </a:p>
        </p:txBody>
      </p:sp>
      <p:pic>
        <p:nvPicPr>
          <p:cNvPr id="4" name="Picture 11" descr="JamesWebb_Logo_Oran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2"/>
            <a:ext cx="1445528" cy="1504018"/>
          </a:xfrm>
          <a:prstGeom prst="rect">
            <a:avLst/>
          </a:prstGeom>
          <a:solidFill>
            <a:schemeClr val="bg1">
              <a:lumMod val="65000"/>
              <a:alpha val="0"/>
            </a:schemeClr>
          </a:solidFill>
          <a:extLst/>
        </p:spPr>
      </p:pic>
      <p:pic>
        <p:nvPicPr>
          <p:cNvPr id="13" name="Picture 9" descr="IMG_1214crop5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81470"/>
            <a:ext cx="3187700" cy="321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9750" y="5111750"/>
            <a:ext cx="3251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200" dirty="0" smtClean="0"/>
              <a:t>7 undersized apertures:  ~15% throughput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200" dirty="0" smtClean="0"/>
              <a:t>n × (n−1) / 2 = 21 distances (</a:t>
            </a:r>
            <a:r>
              <a:rPr lang="en-US" sz="1200" b="1" dirty="0" smtClean="0"/>
              <a:t>“baselines”</a:t>
            </a:r>
            <a:r>
              <a:rPr lang="en-US" sz="1200" dirty="0" smtClean="0"/>
              <a:t>) between pairs of apertures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200" dirty="0" smtClean="0"/>
              <a:t>Apertures placed so that all vectors between them (angles and baselines) are unique (</a:t>
            </a:r>
            <a:r>
              <a:rPr lang="en-US" sz="1200" b="1" dirty="0" smtClean="0"/>
              <a:t>“non-redundant</a:t>
            </a:r>
            <a:r>
              <a:rPr lang="en-US" sz="1200" dirty="0" smtClean="0"/>
              <a:t>”)</a:t>
            </a:r>
          </a:p>
        </p:txBody>
      </p:sp>
      <p:pic>
        <p:nvPicPr>
          <p:cNvPr id="15" name="Picture 14" descr="psf_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50" y="2360382"/>
            <a:ext cx="2058579" cy="2048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9075" y="4425458"/>
            <a:ext cx="152435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80 pixels</a:t>
            </a:r>
          </a:p>
          <a:p>
            <a:pPr algn="ctr"/>
            <a:r>
              <a:rPr lang="en-US" sz="1200" dirty="0" smtClean="0"/>
              <a:t>5.2”</a:t>
            </a:r>
          </a:p>
          <a:p>
            <a:pPr algn="ctr">
              <a:spcBef>
                <a:spcPts val="600"/>
              </a:spcBef>
            </a:pPr>
            <a:r>
              <a:rPr lang="en-US" sz="1200" dirty="0"/>
              <a:t>O</a:t>
            </a:r>
            <a:r>
              <a:rPr lang="en-US" sz="1200" dirty="0" smtClean="0"/>
              <a:t>versampled ×11</a:t>
            </a:r>
          </a:p>
          <a:p>
            <a:pPr algn="ctr"/>
            <a:r>
              <a:rPr lang="en-US" sz="1200" dirty="0" smtClean="0"/>
              <a:t>Logarithmic “stretch”</a:t>
            </a:r>
          </a:p>
        </p:txBody>
      </p:sp>
      <p:sp>
        <p:nvSpPr>
          <p:cNvPr id="8" name="Right Arrow 7"/>
          <p:cNvSpPr>
            <a:spLocks noChangeAspect="1"/>
          </p:cNvSpPr>
          <p:nvPr/>
        </p:nvSpPr>
        <p:spPr>
          <a:xfrm>
            <a:off x="4381499" y="3054096"/>
            <a:ext cx="1347618" cy="667512"/>
          </a:xfrm>
          <a:prstGeom prst="rightArrow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835900" y="4584700"/>
            <a:ext cx="655229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432550" y="4591050"/>
            <a:ext cx="655229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636000" y="2360382"/>
            <a:ext cx="0" cy="2048336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41877" y="2516231"/>
            <a:ext cx="1998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</a:rPr>
              <a:t>Point source through F430M</a:t>
            </a:r>
          </a:p>
          <a:p>
            <a:pPr algn="ctr"/>
            <a:r>
              <a:rPr lang="en-US" sz="1200" b="1" dirty="0" smtClean="0">
                <a:solidFill>
                  <a:srgbClr val="0000FF"/>
                </a:solidFill>
              </a:rPr>
              <a:t>Modeled by </a:t>
            </a:r>
            <a:r>
              <a:rPr lang="en-US" sz="1200" b="1" dirty="0" err="1" smtClean="0">
                <a:solidFill>
                  <a:srgbClr val="0000FF"/>
                </a:solidFill>
              </a:rPr>
              <a:t>WebbPSF</a:t>
            </a:r>
            <a:endParaRPr lang="en-US" sz="1200" b="1" dirty="0">
              <a:solidFill>
                <a:srgbClr val="0000FF"/>
              </a:solidFill>
            </a:endParaRPr>
          </a:p>
        </p:txBody>
      </p:sp>
      <p:pic>
        <p:nvPicPr>
          <p:cNvPr id="23" name="Picture 22" descr="FGSONSRUCTURE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04" y="0"/>
            <a:ext cx="1453896" cy="1134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5286" y="5535548"/>
            <a:ext cx="2019228" cy="46166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NRM PSF / </a:t>
            </a:r>
            <a:r>
              <a:rPr lang="en-US" sz="1200" b="1" dirty="0" err="1" smtClean="0"/>
              <a:t>Interferogram</a:t>
            </a:r>
            <a:endParaRPr lang="en-US" sz="1200" b="1" dirty="0" smtClean="0"/>
          </a:p>
          <a:p>
            <a:r>
              <a:rPr lang="en-US" sz="1200" b="1" dirty="0" err="1" smtClean="0">
                <a:solidFill>
                  <a:srgbClr val="0000FF"/>
                </a:solidFill>
              </a:rPr>
              <a:t>Flocon</a:t>
            </a:r>
            <a:r>
              <a:rPr lang="en-US" sz="1200" b="1" dirty="0" smtClean="0">
                <a:solidFill>
                  <a:srgbClr val="0000FF"/>
                </a:solidFill>
              </a:rPr>
              <a:t> de </a:t>
            </a:r>
            <a:r>
              <a:rPr lang="en-US" sz="1200" b="1" dirty="0" err="1" smtClean="0">
                <a:solidFill>
                  <a:srgbClr val="0000FF"/>
                </a:solidFill>
              </a:rPr>
              <a:t>neige</a:t>
            </a:r>
            <a:r>
              <a:rPr lang="en-US" sz="1200" b="1" dirty="0" smtClean="0">
                <a:solidFill>
                  <a:srgbClr val="0000FF"/>
                </a:solidFill>
              </a:rPr>
              <a:t>  / Snowflake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9512" y="5611911"/>
            <a:ext cx="1171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Terminology: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7710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1009</Words>
  <Application>Microsoft Macintosh PowerPoint</Application>
  <PresentationFormat>On-screen Show (4:3)</PresentationFormat>
  <Paragraphs>262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Near-InfraRed Imager and Slitless Spectrograph:  Imaging and Interferometry </vt:lpstr>
      <vt:lpstr>A Bit About NIRISS</vt:lpstr>
      <vt:lpstr>Optical Layout of NIRISS</vt:lpstr>
      <vt:lpstr>Pupil / Filter Wheel Combinations Enable  Four Observation Modes</vt:lpstr>
      <vt:lpstr>Imaging:  “Blue”</vt:lpstr>
      <vt:lpstr> NIRISS Filter Transmission &amp; Sensitivity</vt:lpstr>
      <vt:lpstr>Caveats and Counselling</vt:lpstr>
      <vt:lpstr>Aperture Masking Interferometry Un “ami” des astronomes</vt:lpstr>
      <vt:lpstr>The Non-Redundant Mask (NRM)</vt:lpstr>
      <vt:lpstr>AMI in [Simulated] Action</vt:lpstr>
      <vt:lpstr>The Interferometric Advantage</vt:lpstr>
      <vt:lpstr>A Niche for AMI</vt:lpstr>
      <vt:lpstr>Operational Flow of An AMI Visit </vt:lpstr>
      <vt:lpstr>Predicted Performance of AMI</vt:lpstr>
      <vt:lpstr>Synthesis Imaging with AMI</vt:lpstr>
      <vt:lpstr>Near-InfraRed Imager and Slitless Spectrograph:  Imaging and Interferometry </vt:lpstr>
    </vt:vector>
  </TitlesOfParts>
  <Company>Space Telescope Science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Near-Infrared Imager and Slitless Spectrograph:  Imaging and Interferometry </dc:title>
  <dc:creator>Alex Fullerton</dc:creator>
  <cp:lastModifiedBy>Alex Fullerton</cp:lastModifiedBy>
  <cp:revision>753</cp:revision>
  <dcterms:created xsi:type="dcterms:W3CDTF">2016-09-05T14:21:30Z</dcterms:created>
  <dcterms:modified xsi:type="dcterms:W3CDTF">2016-09-26T09:19:06Z</dcterms:modified>
</cp:coreProperties>
</file>