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23"/>
  </p:notesMasterIdLst>
  <p:handoutMasterIdLst>
    <p:handoutMasterId r:id="rId24"/>
  </p:handoutMasterIdLst>
  <p:sldIdLst>
    <p:sldId id="463" r:id="rId2"/>
    <p:sldId id="455" r:id="rId3"/>
    <p:sldId id="510" r:id="rId4"/>
    <p:sldId id="505" r:id="rId5"/>
    <p:sldId id="507" r:id="rId6"/>
    <p:sldId id="514" r:id="rId7"/>
    <p:sldId id="513" r:id="rId8"/>
    <p:sldId id="515" r:id="rId9"/>
    <p:sldId id="468" r:id="rId10"/>
    <p:sldId id="517" r:id="rId11"/>
    <p:sldId id="518" r:id="rId12"/>
    <p:sldId id="516" r:id="rId13"/>
    <p:sldId id="527" r:id="rId14"/>
    <p:sldId id="469" r:id="rId15"/>
    <p:sldId id="526" r:id="rId16"/>
    <p:sldId id="519" r:id="rId17"/>
    <p:sldId id="520" r:id="rId18"/>
    <p:sldId id="521" r:id="rId19"/>
    <p:sldId id="522" r:id="rId20"/>
    <p:sldId id="524" r:id="rId21"/>
    <p:sldId id="525" r:id="rId22"/>
  </p:sldIdLst>
  <p:sldSz cx="9144000" cy="6858000" type="screen4x3"/>
  <p:notesSz cx="6858000" cy="9199563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6666FF"/>
    <a:srgbClr val="FF6600"/>
    <a:srgbClr val="FFFFFF"/>
    <a:srgbClr val="66FFFF"/>
    <a:srgbClr val="FFFF00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3" autoAdjust="0"/>
    <p:restoredTop sz="90013" autoAdjust="0"/>
  </p:normalViewPr>
  <p:slideViewPr>
    <p:cSldViewPr snapToGrid="0">
      <p:cViewPr varScale="1">
        <p:scale>
          <a:sx n="100" d="100"/>
          <a:sy n="100" d="100"/>
        </p:scale>
        <p:origin x="-536" y="-112"/>
      </p:cViewPr>
      <p:guideLst>
        <p:guide orient="horz" pos="2095"/>
        <p:guide pos="4294"/>
      </p:guideLst>
    </p:cSldViewPr>
  </p:slideViewPr>
  <p:outlineViewPr>
    <p:cViewPr>
      <p:scale>
        <a:sx n="33" d="100"/>
        <a:sy n="33" d="100"/>
      </p:scale>
      <p:origin x="0" y="2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57115638-460C-5440-91F0-CC5A2D92C4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73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0563"/>
            <a:ext cx="4598988" cy="344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75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70388"/>
            <a:ext cx="5029200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675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739188"/>
            <a:ext cx="29718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fld id="{21B5D0DB-42D1-FF4C-BFB7-B45FBCC54F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355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32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fortunate to live in a remarkable era. </a:t>
            </a:r>
          </a:p>
          <a:p>
            <a:r>
              <a:rPr lang="en-US" dirty="0" smtClean="0"/>
              <a:t>The James Webb Space Telescope will provide 1 to 2 orders of magnitude increased sensitivity compared to current ground and space-based telescopes.</a:t>
            </a:r>
          </a:p>
          <a:p>
            <a:r>
              <a:rPr lang="en-US" dirty="0" smtClean="0"/>
              <a:t>Not only will you be able to observe known objects faster, and at higher resolution,</a:t>
            </a:r>
          </a:p>
          <a:p>
            <a:r>
              <a:rPr lang="en-US" dirty="0" smtClean="0"/>
              <a:t>but deep observations will undoubtedly reveal completely new phenomena.</a:t>
            </a:r>
          </a:p>
          <a:p>
            <a:r>
              <a:rPr lang="en-US" dirty="0" smtClean="0"/>
              <a:t>In less than three years, it is likely that someone in this audience will discover the most distant galaxy in the universe.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1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only will you be able to observe known objects faster, and at higher resolution,</a:t>
            </a:r>
          </a:p>
          <a:p>
            <a:r>
              <a:rPr lang="en-US" dirty="0" smtClean="0"/>
              <a:t> but deep observations will undoubtedly reveal completely new phenomena.</a:t>
            </a:r>
          </a:p>
          <a:p>
            <a:r>
              <a:rPr lang="en-US" dirty="0" smtClean="0"/>
              <a:t>In less than three years, it is likely that someone in this audience will discover the most distant galaxy in the universe.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72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less than a year, you will be writing the proposal to do this observation with the James Webb Space Telescope.</a:t>
            </a:r>
          </a:p>
          <a:p>
            <a:r>
              <a:rPr lang="en-US" dirty="0" smtClean="0"/>
              <a:t>That’s the whole reason you are here this week,</a:t>
            </a:r>
          </a:p>
          <a:p>
            <a:r>
              <a:rPr lang="en-US" dirty="0" smtClean="0"/>
              <a:t>and why all of us from the instrument teams and the Space Telescope Science Institute are here to talk to you.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1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long and short of it---long wavelengths, use MIRI; short wavelengths,</a:t>
            </a:r>
            <a:r>
              <a:rPr lang="en-US" baseline="0" dirty="0" smtClean="0"/>
              <a:t> use </a:t>
            </a:r>
            <a:r>
              <a:rPr lang="en-US" baseline="0" dirty="0" err="1" smtClean="0"/>
              <a:t>NIRCam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35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put this in perspective:</a:t>
            </a:r>
          </a:p>
          <a:p>
            <a:r>
              <a:rPr lang="en-US" dirty="0" smtClean="0"/>
              <a:t>A 4-point dither pattern with 1000 s exposures</a:t>
            </a:r>
            <a:r>
              <a:rPr lang="en-US" baseline="0" dirty="0" smtClean="0"/>
              <a:t> will beat the Hubble Deep Field.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41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MIRI is nearly 2 orders of magnitude more sensitive than Spitzer.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5D0DB-42D1-FF4C-BFB7-B45FBCC54F3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9624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2"/>
              <a:buNone/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dt" sz="quarter" idx="2"/>
          </p:nvPr>
        </p:nvSpPr>
        <p:spPr>
          <a:xfrm>
            <a:off x="304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ACE8B1-C20E-3F47-8188-B1D7F06A6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19F21F2-2B22-1647-A219-FC52846A2E81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3225" y="50800"/>
            <a:ext cx="2100263" cy="6029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675" y="50800"/>
            <a:ext cx="6153150" cy="6029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B05FF3-E888-DE41-A8C3-E898EA68762F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50800"/>
            <a:ext cx="7772400" cy="8778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47675" y="1195388"/>
            <a:ext cx="8405813" cy="48847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8913"/>
            <a:ext cx="2495550" cy="319087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3725" y="6538913"/>
            <a:ext cx="2895600" cy="319087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6527800"/>
            <a:ext cx="1905000" cy="330200"/>
          </a:xfrm>
        </p:spPr>
        <p:txBody>
          <a:bodyPr/>
          <a:lstStyle>
            <a:lvl1pPr>
              <a:defRPr smtClean="0"/>
            </a:lvl1pPr>
          </a:lstStyle>
          <a:p>
            <a:fld id="{28E092BB-9EAF-4544-8B37-489F3D32CE5E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D1756F8-C368-1145-93FB-8A7D89B23306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3AE249F-F7CF-6E43-BF5C-91C7A26E1923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7675" y="1195388"/>
            <a:ext cx="4125913" cy="4884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88" y="1195388"/>
            <a:ext cx="4127500" cy="4884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5064981-64A0-1644-BEFF-AD268E72FBD9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8AE45B1-4CA4-4C4F-B17F-C855A574CFF9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933EF40-83F5-DD4E-83D2-DE0C05C783B5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917B21-DE8D-F344-B1D8-94CE7FCEE907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51A77C7-9294-7542-B4F5-E4093073C826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TIPS   4/21/2016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A655BA-0772-C34F-B2E6-80A4F9999DB4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712787" y="50800"/>
            <a:ext cx="7433009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38913"/>
            <a:ext cx="24955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 New Roman" charset="0"/>
              </a:defRPr>
            </a:lvl1pPr>
          </a:lstStyle>
          <a:p>
            <a:r>
              <a:rPr lang="en-US" dirty="0" smtClean="0"/>
              <a:t>JWST/ESAC   9/27/2016</a:t>
            </a:r>
            <a:endParaRPr lang="en-US" dirty="0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3725" y="6538913"/>
            <a:ext cx="289560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endParaRPr lang="en-US" dirty="0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27800"/>
            <a:ext cx="19050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fld id="{810E1306-4BBF-834E-84AB-3E00627AB898}" type="slidenum">
              <a:rPr lang="en-US"/>
              <a:pPr/>
              <a:t>‹#›</a:t>
            </a:fld>
            <a:r>
              <a:rPr lang="en-US" dirty="0"/>
              <a:t>/</a:t>
            </a:r>
            <a:r>
              <a:rPr lang="en-US" dirty="0" smtClean="0"/>
              <a:t>18</a:t>
            </a:r>
            <a:endParaRPr lang="en-US" dirty="0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967" y="1195388"/>
            <a:ext cx="8958088" cy="542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8448" y="91647"/>
            <a:ext cx="589064" cy="796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225882" y="0"/>
            <a:ext cx="918118" cy="923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xmlns:p14="http://schemas.microsoft.com/office/powerpoint/2010/main"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n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u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2"/>
        <a:buChar char="t"/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1.wdp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38905" y="1"/>
            <a:ext cx="6955909" cy="3731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A Summary of the Imaging Capabilities of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James </a:t>
            </a:r>
            <a:r>
              <a:rPr lang="en-US" dirty="0" smtClean="0">
                <a:solidFill>
                  <a:srgbClr val="000000"/>
                </a:solidFill>
              </a:rPr>
              <a:t>Webb Space </a:t>
            </a:r>
            <a:r>
              <a:rPr lang="en-US" dirty="0" smtClean="0">
                <a:solidFill>
                  <a:srgbClr val="000000"/>
                </a:solidFill>
              </a:rPr>
              <a:t>Telescope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Jerry Kriss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STScI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9/27/2016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7" name="Picture 16" descr="nircam_logo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7396">
                        <a14:foregroundMark x1="97396" y1="71111" x2="97396" y2="7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091" y="4242531"/>
            <a:ext cx="3861891" cy="2896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7224" y="4648075"/>
            <a:ext cx="1778630" cy="20750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131404" y="4300931"/>
            <a:ext cx="2616199" cy="2463799"/>
            <a:chOff x="2220844" y="2671418"/>
            <a:chExt cx="1948006" cy="1803399"/>
          </a:xfrm>
        </p:grpSpPr>
        <p:pic>
          <p:nvPicPr>
            <p:cNvPr id="5" name="Picture 11" descr="JamesWebb_Logo_Orange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804"/>
            <a:stretch/>
          </p:blipFill>
          <p:spPr bwMode="auto">
            <a:xfrm>
              <a:off x="2723322" y="3103217"/>
              <a:ext cx="1445528" cy="1371600"/>
            </a:xfrm>
            <a:prstGeom prst="rect">
              <a:avLst/>
            </a:prstGeom>
            <a:solidFill>
              <a:schemeClr val="bg1">
                <a:lumMod val="65000"/>
                <a:alpha val="0"/>
              </a:schemeClr>
            </a:solidFill>
            <a:extLst/>
          </p:spPr>
        </p:pic>
        <p:pic>
          <p:nvPicPr>
            <p:cNvPr id="7" name="Picture 12" descr="csa_logo_smal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0844" y="2671418"/>
              <a:ext cx="719138" cy="719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753487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298" y="899913"/>
            <a:ext cx="7666738" cy="5958087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752986" y="36285"/>
            <a:ext cx="740623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NIRISS </a:t>
            </a:r>
            <a:r>
              <a:rPr lang="en-US" sz="2800" dirty="0" err="1" smtClean="0">
                <a:solidFill>
                  <a:schemeClr val="tx2"/>
                </a:solidFill>
              </a:rPr>
              <a:t>Passbands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and Throughput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36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18 at 12.41.0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" t="6110"/>
          <a:stretch/>
        </p:blipFill>
        <p:spPr>
          <a:xfrm>
            <a:off x="1337393" y="1326086"/>
            <a:ext cx="6548297" cy="5495051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2986" y="36285"/>
            <a:ext cx="740623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NIRCam</a:t>
            </a:r>
            <a:r>
              <a:rPr lang="en-US" sz="2800" dirty="0" smtClean="0">
                <a:solidFill>
                  <a:schemeClr val="tx2"/>
                </a:solidFill>
              </a:rPr>
              <a:t> / NIRISS Filter Comparison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348"/>
          <a:stretch/>
        </p:blipFill>
        <p:spPr>
          <a:xfrm>
            <a:off x="966518" y="1292372"/>
            <a:ext cx="6686963" cy="49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5472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965"/>
            <a:ext cx="9144000" cy="2700919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712787" y="50800"/>
            <a:ext cx="7433009" cy="105052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MIRI Imaging Filter Throughputs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8183"/>
            <a:ext cx="9144000" cy="270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404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Comparing Sensitivities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5388"/>
            <a:ext cx="9143999" cy="4884737"/>
          </a:xfrm>
        </p:spPr>
        <p:txBody>
          <a:bodyPr/>
          <a:lstStyle/>
          <a:p>
            <a:r>
              <a:rPr lang="en-US" sz="2800" dirty="0" smtClean="0"/>
              <a:t>Rules of thumb:</a:t>
            </a:r>
          </a:p>
          <a:p>
            <a:pPr lvl="1"/>
            <a:r>
              <a:rPr lang="en-US" sz="2800" dirty="0" smtClean="0"/>
              <a:t>For near infrared (</a:t>
            </a:r>
            <a:r>
              <a:rPr lang="en-US" sz="2800" dirty="0"/>
              <a:t>&lt;5 </a:t>
            </a:r>
            <a:r>
              <a:rPr lang="en-US" sz="2800" dirty="0" err="1" smtClean="0"/>
              <a:t>μm</a:t>
            </a:r>
            <a:r>
              <a:rPr lang="en-US" sz="2800" dirty="0" smtClean="0"/>
              <a:t>) </a:t>
            </a:r>
            <a:r>
              <a:rPr lang="en-US" sz="2800" dirty="0" smtClean="0"/>
              <a:t>think 10s of </a:t>
            </a:r>
            <a:r>
              <a:rPr lang="en-US" sz="2800" b="1" dirty="0" err="1" smtClean="0">
                <a:solidFill>
                  <a:srgbClr val="FF0000"/>
                </a:solidFill>
              </a:rPr>
              <a:t>nano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Janskies</a:t>
            </a:r>
            <a:endParaRPr lang="en-US" sz="2800" dirty="0" smtClean="0"/>
          </a:p>
          <a:p>
            <a:pPr lvl="1"/>
            <a:r>
              <a:rPr lang="en-US" sz="2800" dirty="0" smtClean="0"/>
              <a:t>For mid-IR (&gt; 5 </a:t>
            </a:r>
            <a:r>
              <a:rPr lang="en-US" sz="2800" dirty="0" err="1" smtClean="0"/>
              <a:t>μm</a:t>
            </a:r>
            <a:r>
              <a:rPr lang="en-US" sz="2800" dirty="0" smtClean="0"/>
              <a:t>)(MIRI), think 100s of </a:t>
            </a:r>
            <a:r>
              <a:rPr lang="en-US" sz="2800" b="1" dirty="0" err="1">
                <a:solidFill>
                  <a:srgbClr val="FF0000"/>
                </a:solidFill>
              </a:rPr>
              <a:t>nano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/>
              <a:t>Janskies</a:t>
            </a:r>
            <a:endParaRPr lang="en-US" sz="2800" dirty="0" smtClean="0"/>
          </a:p>
          <a:p>
            <a:pPr lvl="1"/>
            <a:endParaRPr lang="en-US" sz="2800" dirty="0"/>
          </a:p>
          <a:p>
            <a:r>
              <a:rPr lang="en-US" sz="2800" dirty="0" err="1" smtClean="0"/>
              <a:t>NIRCam</a:t>
            </a:r>
            <a:r>
              <a:rPr lang="en-US" sz="2800" dirty="0" smtClean="0"/>
              <a:t> will always beat NIRISS below 2.5 </a:t>
            </a:r>
            <a:r>
              <a:rPr lang="en-US" sz="2800" dirty="0" err="1"/>
              <a:t>μ</a:t>
            </a:r>
            <a:r>
              <a:rPr lang="en-US" sz="2800" dirty="0" err="1" smtClean="0"/>
              <a:t>m</a:t>
            </a:r>
            <a:r>
              <a:rPr lang="en-US" sz="2800" dirty="0" smtClean="0"/>
              <a:t> because:</a:t>
            </a:r>
          </a:p>
          <a:p>
            <a:pPr lvl="1"/>
            <a:r>
              <a:rPr lang="en-US" sz="2800" dirty="0"/>
              <a:t>2.5-μm </a:t>
            </a:r>
            <a:r>
              <a:rPr lang="en-US" sz="2800" dirty="0" smtClean="0"/>
              <a:t>devices have lower dark current</a:t>
            </a:r>
          </a:p>
          <a:p>
            <a:pPr lvl="1"/>
            <a:r>
              <a:rPr lang="en-US" sz="2800" dirty="0" err="1" smtClean="0"/>
              <a:t>NIRCam</a:t>
            </a:r>
            <a:r>
              <a:rPr lang="en-US" sz="2800" dirty="0" smtClean="0"/>
              <a:t> SW pixels are smaller than NIRISS, so sky background is less (N.B. </a:t>
            </a:r>
            <a:r>
              <a:rPr lang="en-US" sz="2800" dirty="0" err="1" smtClean="0"/>
              <a:t>NIRCam</a:t>
            </a:r>
            <a:r>
              <a:rPr lang="en-US" sz="2800" dirty="0" smtClean="0"/>
              <a:t> and NIRISS can see the </a:t>
            </a:r>
            <a:r>
              <a:rPr lang="en-US" sz="2800" dirty="0" err="1" smtClean="0"/>
              <a:t>zodi</a:t>
            </a:r>
            <a:r>
              <a:rPr lang="en-US" sz="2800" dirty="0" smtClean="0"/>
              <a:t> in their wide-band filters).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27549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08031" y="36285"/>
            <a:ext cx="74624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NIRCam</a:t>
            </a:r>
            <a:r>
              <a:rPr lang="en-US" sz="2800" dirty="0" smtClean="0">
                <a:solidFill>
                  <a:schemeClr val="tx2"/>
                </a:solidFill>
              </a:rPr>
              <a:t> and NIRISS Sensitivity</a:t>
            </a:r>
            <a:endParaRPr lang="en-US" sz="2800" dirty="0">
              <a:solidFill>
                <a:schemeClr val="tx2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805285" y="888893"/>
            <a:ext cx="7566569" cy="5702883"/>
            <a:chOff x="977900" y="264425"/>
            <a:chExt cx="8166100" cy="615474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900" y="264425"/>
              <a:ext cx="8166100" cy="6154746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137400" y="1282700"/>
              <a:ext cx="1485900" cy="215900"/>
              <a:chOff x="7137400" y="1282700"/>
              <a:chExt cx="1485900" cy="215900"/>
            </a:xfrm>
          </p:grpSpPr>
          <p:cxnSp>
            <p:nvCxnSpPr>
              <p:cNvPr id="9" name="Straight Connector 8"/>
              <p:cNvCxnSpPr/>
              <p:nvPr/>
            </p:nvCxnSpPr>
            <p:spPr bwMode="auto">
              <a:xfrm flipV="1">
                <a:off x="7137400" y="1384300"/>
                <a:ext cx="1485900" cy="127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0" name="Oval 9"/>
              <p:cNvSpPr/>
              <p:nvPr/>
            </p:nvSpPr>
            <p:spPr bwMode="auto">
              <a:xfrm>
                <a:off x="7721600" y="1282700"/>
                <a:ext cx="215900" cy="2159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324350" y="3644900"/>
              <a:ext cx="609600" cy="215900"/>
              <a:chOff x="7524750" y="1282700"/>
              <a:chExt cx="609600" cy="215900"/>
            </a:xfrm>
          </p:grpSpPr>
          <p:cxnSp>
            <p:nvCxnSpPr>
              <p:cNvPr id="13" name="Straight Connector 12"/>
              <p:cNvCxnSpPr/>
              <p:nvPr/>
            </p:nvCxnSpPr>
            <p:spPr bwMode="auto">
              <a:xfrm>
                <a:off x="7524750" y="1388479"/>
                <a:ext cx="609600" cy="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Oval 13"/>
              <p:cNvSpPr/>
              <p:nvPr/>
            </p:nvSpPr>
            <p:spPr bwMode="auto">
              <a:xfrm>
                <a:off x="7721600" y="1282700"/>
                <a:ext cx="215900" cy="2159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5219700" y="3105150"/>
              <a:ext cx="933450" cy="215900"/>
              <a:chOff x="7391400" y="1282700"/>
              <a:chExt cx="933450" cy="215900"/>
            </a:xfrm>
          </p:grpSpPr>
          <p:cxnSp>
            <p:nvCxnSpPr>
              <p:cNvPr id="19" name="Straight Connector 18"/>
              <p:cNvCxnSpPr/>
              <p:nvPr/>
            </p:nvCxnSpPr>
            <p:spPr bwMode="auto">
              <a:xfrm>
                <a:off x="7391400" y="1384300"/>
                <a:ext cx="93345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7721600" y="1282700"/>
                <a:ext cx="215900" cy="2159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146800" y="3397250"/>
              <a:ext cx="1092200" cy="215900"/>
              <a:chOff x="7283450" y="1282700"/>
              <a:chExt cx="1092200" cy="215900"/>
            </a:xfrm>
          </p:grpSpPr>
          <p:cxnSp>
            <p:nvCxnSpPr>
              <p:cNvPr id="22" name="Straight Connector 21"/>
              <p:cNvCxnSpPr/>
              <p:nvPr/>
            </p:nvCxnSpPr>
            <p:spPr bwMode="auto">
              <a:xfrm>
                <a:off x="7283450" y="1395752"/>
                <a:ext cx="10922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7721600" y="1282700"/>
                <a:ext cx="215900" cy="2159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028950" y="2209800"/>
              <a:ext cx="323850" cy="215900"/>
              <a:chOff x="7664450" y="1282700"/>
              <a:chExt cx="323850" cy="215900"/>
            </a:xfrm>
          </p:grpSpPr>
          <p:cxnSp>
            <p:nvCxnSpPr>
              <p:cNvPr id="31" name="Straight Connector 30"/>
              <p:cNvCxnSpPr/>
              <p:nvPr/>
            </p:nvCxnSpPr>
            <p:spPr bwMode="auto">
              <a:xfrm>
                <a:off x="7664450" y="1384300"/>
                <a:ext cx="32385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7721600" y="1282700"/>
                <a:ext cx="215900" cy="2159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3390900" y="2584450"/>
              <a:ext cx="273050" cy="215900"/>
              <a:chOff x="7683500" y="1282700"/>
              <a:chExt cx="273050" cy="215900"/>
            </a:xfrm>
          </p:grpSpPr>
          <p:cxnSp>
            <p:nvCxnSpPr>
              <p:cNvPr id="42" name="Straight Connector 41"/>
              <p:cNvCxnSpPr/>
              <p:nvPr/>
            </p:nvCxnSpPr>
            <p:spPr bwMode="auto">
              <a:xfrm>
                <a:off x="7683500" y="1384300"/>
                <a:ext cx="27305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3" name="Oval 42"/>
              <p:cNvSpPr/>
              <p:nvPr/>
            </p:nvSpPr>
            <p:spPr bwMode="auto">
              <a:xfrm>
                <a:off x="7721600" y="1282700"/>
                <a:ext cx="215900" cy="2159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3765550" y="3200400"/>
              <a:ext cx="444500" cy="215900"/>
              <a:chOff x="7600950" y="1282700"/>
              <a:chExt cx="444500" cy="215900"/>
            </a:xfrm>
          </p:grpSpPr>
          <p:cxnSp>
            <p:nvCxnSpPr>
              <p:cNvPr id="53" name="Straight Connector 52"/>
              <p:cNvCxnSpPr/>
              <p:nvPr/>
            </p:nvCxnSpPr>
            <p:spPr bwMode="auto">
              <a:xfrm>
                <a:off x="7600950" y="1388480"/>
                <a:ext cx="4445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4" name="Oval 53"/>
              <p:cNvSpPr/>
              <p:nvPr/>
            </p:nvSpPr>
            <p:spPr bwMode="auto">
              <a:xfrm>
                <a:off x="7721600" y="1282700"/>
                <a:ext cx="215900" cy="2159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5643353" y="4946622"/>
              <a:ext cx="933450" cy="215900"/>
              <a:chOff x="7391400" y="1282700"/>
              <a:chExt cx="933450" cy="215900"/>
            </a:xfrm>
          </p:grpSpPr>
          <p:cxnSp>
            <p:nvCxnSpPr>
              <p:cNvPr id="66" name="Straight Connector 65"/>
              <p:cNvCxnSpPr/>
              <p:nvPr/>
            </p:nvCxnSpPr>
            <p:spPr bwMode="auto">
              <a:xfrm>
                <a:off x="7391400" y="1384300"/>
                <a:ext cx="93345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67" name="Oval 66"/>
              <p:cNvSpPr/>
              <p:nvPr/>
            </p:nvSpPr>
            <p:spPr bwMode="auto">
              <a:xfrm>
                <a:off x="7721600" y="1282700"/>
                <a:ext cx="215900" cy="215900"/>
              </a:xfrm>
              <a:prstGeom prst="ellipse">
                <a:avLst/>
              </a:prstGeom>
              <a:noFill/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6578898" y="4857622"/>
              <a:ext cx="954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NIRISS</a:t>
              </a:r>
              <a:endParaRPr lang="en-US" b="1" dirty="0"/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7915" y="4942127"/>
              <a:ext cx="711200" cy="228600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3163053" y="4874404"/>
              <a:ext cx="1082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NIRCam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523348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06" y="878512"/>
            <a:ext cx="7804154" cy="5853116"/>
          </a:xfrm>
          <a:prstGeom prst="rect">
            <a:avLst/>
          </a:prstGeom>
        </p:spPr>
      </p:pic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708031" y="36285"/>
            <a:ext cx="74624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MIRI Sensitivity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238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Improving your Images with Dithering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5388"/>
            <a:ext cx="9143999" cy="4884737"/>
          </a:xfrm>
        </p:spPr>
        <p:txBody>
          <a:bodyPr/>
          <a:lstStyle/>
          <a:p>
            <a:r>
              <a:rPr lang="en-US" dirty="0" smtClean="0"/>
              <a:t>Primary Dithers</a:t>
            </a:r>
          </a:p>
          <a:p>
            <a:pPr lvl="1"/>
            <a:r>
              <a:rPr lang="en-US" dirty="0" smtClean="0"/>
              <a:t>Mitigate detector defects:</a:t>
            </a:r>
          </a:p>
          <a:p>
            <a:pPr lvl="2"/>
            <a:r>
              <a:rPr lang="en-US" dirty="0" smtClean="0"/>
              <a:t>low-frequency flat-field errors</a:t>
            </a:r>
          </a:p>
          <a:p>
            <a:pPr lvl="2"/>
            <a:r>
              <a:rPr lang="en-US" dirty="0" smtClean="0"/>
              <a:t>Clusters of bad pixels</a:t>
            </a:r>
          </a:p>
          <a:p>
            <a:pPr lvl="1"/>
            <a:r>
              <a:rPr lang="en-US" dirty="0" smtClean="0"/>
              <a:t>Allow for persistence correction for bright objects</a:t>
            </a:r>
          </a:p>
          <a:p>
            <a:pPr lvl="1"/>
            <a:r>
              <a:rPr lang="en-US" dirty="0" smtClean="0"/>
              <a:t>Improve CR detection and correction</a:t>
            </a:r>
          </a:p>
          <a:p>
            <a:pPr lvl="1"/>
            <a:r>
              <a:rPr lang="en-US" dirty="0" smtClean="0"/>
              <a:t>Bridge gaps between SCAs (SW) and </a:t>
            </a:r>
            <a:r>
              <a:rPr lang="en-US" dirty="0" smtClean="0"/>
              <a:t>Modules in </a:t>
            </a:r>
            <a:r>
              <a:rPr lang="en-US" dirty="0" err="1" smtClean="0"/>
              <a:t>NIRCam</a:t>
            </a:r>
            <a:endParaRPr lang="en-US" dirty="0" smtClean="0"/>
          </a:p>
          <a:p>
            <a:r>
              <a:rPr lang="en-US" dirty="0" smtClean="0"/>
              <a:t>Secondary dithers</a:t>
            </a:r>
          </a:p>
          <a:p>
            <a:pPr lvl="1"/>
            <a:r>
              <a:rPr lang="en-US" dirty="0" smtClean="0"/>
              <a:t>Improve sub-pixel sampling, especially for short wavelengths in each </a:t>
            </a:r>
            <a:r>
              <a:rPr lang="en-US" dirty="0" smtClean="0"/>
              <a:t>instrument</a:t>
            </a:r>
            <a:endParaRPr lang="en-US" dirty="0" smtClean="0"/>
          </a:p>
          <a:p>
            <a:pPr lvl="1"/>
            <a:r>
              <a:rPr lang="en-US" dirty="0" smtClean="0"/>
              <a:t>Additional mitigation of detector artifacts and CRs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2601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Primary Dither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Primary Dither Types:</a:t>
            </a:r>
          </a:p>
          <a:p>
            <a:pPr lvl="1"/>
            <a:r>
              <a:rPr lang="en-US" dirty="0" smtClean="0"/>
              <a:t>FULL—Provides coverage of the full FOV, both modules, with as even sky coverage as possible.</a:t>
            </a:r>
          </a:p>
          <a:p>
            <a:pPr lvl="1"/>
            <a:r>
              <a:rPr lang="en-US" dirty="0" smtClean="0"/>
              <a:t>INTRAMODULE—Provides coverage of just one module, with as even sky coverage as possible.</a:t>
            </a:r>
          </a:p>
          <a:p>
            <a:pPr lvl="1"/>
            <a:r>
              <a:rPr lang="en-US" dirty="0" smtClean="0"/>
              <a:t>INTRASCA—Cover as much detector area on a single SCA as possible, consistent with the source size.</a:t>
            </a:r>
          </a:p>
          <a:p>
            <a:pPr lvl="2"/>
            <a:r>
              <a:rPr lang="en-US" dirty="0" smtClean="0"/>
              <a:t>SHORT or LONG camera</a:t>
            </a:r>
          </a:p>
          <a:p>
            <a:pPr lvl="2"/>
            <a:r>
              <a:rPr lang="en-US" dirty="0" smtClean="0"/>
              <a:t>SMALL (~8”), MEDIUM (~16”), or LARGE (~24”) pattern sizes</a:t>
            </a:r>
          </a:p>
          <a:p>
            <a:pPr lvl="1"/>
            <a:r>
              <a:rPr lang="en-US" dirty="0" smtClean="0"/>
              <a:t>NONE—Allows for using Mosaics to handle large-scale dithers.</a:t>
            </a:r>
          </a:p>
        </p:txBody>
      </p:sp>
    </p:spTree>
    <p:extLst>
      <p:ext uri="{BB962C8B-B14F-4D97-AF65-F5344CB8AC3E}">
        <p14:creationId xmlns:p14="http://schemas.microsoft.com/office/powerpoint/2010/main" val="33441565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356" y="0"/>
            <a:ext cx="7451315" cy="877888"/>
          </a:xfrm>
        </p:spPr>
        <p:txBody>
          <a:bodyPr/>
          <a:lstStyle/>
          <a:p>
            <a:r>
              <a:rPr lang="en-US" dirty="0" err="1" smtClean="0"/>
              <a:t>NIRCam</a:t>
            </a:r>
            <a:r>
              <a:rPr lang="en-US" dirty="0" smtClean="0"/>
              <a:t> Sub-pixel Dither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87" y="1195388"/>
            <a:ext cx="9066013" cy="5477411"/>
          </a:xfrm>
        </p:spPr>
        <p:txBody>
          <a:bodyPr/>
          <a:lstStyle/>
          <a:p>
            <a:r>
              <a:rPr lang="en-US" dirty="0" smtClean="0"/>
              <a:t>Sub-pixel Dither Positions:</a:t>
            </a:r>
          </a:p>
          <a:p>
            <a:pPr lvl="1"/>
            <a:r>
              <a:rPr lang="en-US" dirty="0" smtClean="0"/>
              <a:t>Allows for phase diversity across pixels uniformly across the full field.</a:t>
            </a:r>
          </a:p>
          <a:p>
            <a:pPr lvl="1"/>
            <a:r>
              <a:rPr lang="en-US" dirty="0" smtClean="0"/>
              <a:t>Steps are actually a small integer number of pixels, plus a fraction, to fully move the PSF off the current location.</a:t>
            </a:r>
          </a:p>
          <a:p>
            <a:pPr lvl="1"/>
            <a:r>
              <a:rPr lang="en-US" dirty="0" smtClean="0"/>
              <a:t>1 to 64 positions are allowed.</a:t>
            </a:r>
          </a:p>
          <a:p>
            <a:pPr lvl="1"/>
            <a:r>
              <a:rPr lang="en-US" dirty="0" smtClean="0"/>
              <a:t>The largest pattern spans a diagonal distance of ~1.6”.</a:t>
            </a:r>
          </a:p>
          <a:p>
            <a:r>
              <a:rPr lang="en-US" dirty="0"/>
              <a:t>Good </a:t>
            </a:r>
            <a:r>
              <a:rPr lang="en-US" dirty="0" smtClean="0"/>
              <a:t>PSF sampling requires </a:t>
            </a:r>
            <a:r>
              <a:rPr lang="en-US" dirty="0"/>
              <a:t>≥3 pixels per PSF</a:t>
            </a:r>
            <a:endParaRPr lang="en-US" dirty="0" smtClean="0"/>
          </a:p>
          <a:p>
            <a:r>
              <a:rPr lang="en-US" dirty="0" smtClean="0"/>
              <a:t>Overheads </a:t>
            </a:r>
            <a:r>
              <a:rPr lang="en-US" dirty="0" smtClean="0"/>
              <a:t>are ~tens of seconds to let the pointing disturbance settle from the small-angle maneuver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307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484" y="50800"/>
            <a:ext cx="7619743" cy="877888"/>
          </a:xfrm>
        </p:spPr>
        <p:txBody>
          <a:bodyPr/>
          <a:lstStyle/>
          <a:p>
            <a:r>
              <a:rPr lang="en-US" sz="2800" b="1" dirty="0" smtClean="0"/>
              <a:t>Good Sampling Requires ≥3 pixels per PSF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197" y="1099822"/>
            <a:ext cx="3263451" cy="5758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227648"/>
            <a:ext cx="523307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Green—Optimal PSF</a:t>
            </a:r>
          </a:p>
          <a:p>
            <a:endParaRPr lang="en-US" sz="2400" dirty="0" smtClean="0"/>
          </a:p>
          <a:p>
            <a:r>
              <a:rPr lang="en-US" sz="2400" dirty="0" smtClean="0"/>
              <a:t>Blue—Reconstructed PSF using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  spline at sampled </a:t>
            </a:r>
            <a:r>
              <a:rPr lang="en-US" sz="2400" dirty="0" err="1" smtClean="0"/>
              <a:t>spacings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Magenta—Residuals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5372100"/>
            <a:ext cx="424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From “</a:t>
            </a:r>
            <a:r>
              <a:rPr lang="en-US" dirty="0" err="1"/>
              <a:t>NIRCam</a:t>
            </a:r>
            <a:r>
              <a:rPr lang="en-US" dirty="0"/>
              <a:t> Dithering Strategies II: Primaries, </a:t>
            </a:r>
            <a:r>
              <a:rPr lang="en-US" dirty="0" err="1"/>
              <a:t>Secondaries</a:t>
            </a:r>
            <a:r>
              <a:rPr lang="en-US" dirty="0"/>
              <a:t>, and Sampling”, Anderson 2014, JWST-RPT-002473.</a:t>
            </a:r>
          </a:p>
        </p:txBody>
      </p:sp>
    </p:spTree>
    <p:extLst>
      <p:ext uri="{BB962C8B-B14F-4D97-AF65-F5344CB8AC3E}">
        <p14:creationId xmlns:p14="http://schemas.microsoft.com/office/powerpoint/2010/main" val="2299163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46" y="1062775"/>
            <a:ext cx="6871230" cy="5522751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4" idx="3"/>
          </p:cNvCxnSpPr>
          <p:nvPr/>
        </p:nvCxnSpPr>
        <p:spPr>
          <a:xfrm flipV="1">
            <a:off x="1067985" y="3776573"/>
            <a:ext cx="2030314" cy="14458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>
            <a:glow rad="1016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-114300" y="3721100"/>
            <a:ext cx="1182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NIRCam</a:t>
            </a:r>
            <a:endParaRPr lang="en-US" sz="2000" b="1" dirty="0"/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1972174" y="76833"/>
            <a:ext cx="493903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smtClean="0">
                <a:solidFill>
                  <a:schemeClr val="tx2"/>
                </a:solidFill>
              </a:rPr>
              <a:t>JWST Imaging Instruments Integrated  into </a:t>
            </a:r>
            <a:r>
              <a:rPr lang="en-US" sz="2800" dirty="0" smtClean="0">
                <a:solidFill>
                  <a:schemeClr val="tx2"/>
                </a:solidFill>
              </a:rPr>
              <a:t>ISIM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01079"/>
            <a:ext cx="726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MIRI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73168" y="1595798"/>
            <a:ext cx="1067667" cy="1427229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>
            <a:glow rad="1016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30510" y="1083767"/>
            <a:ext cx="1716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NIRISS+FGS</a:t>
            </a:r>
            <a:endParaRPr lang="en-US" sz="2000" b="1" dirty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88553" y="1460942"/>
            <a:ext cx="1371108" cy="103389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>
            <a:glow rad="1016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68230" y="3718396"/>
            <a:ext cx="1410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(</a:t>
            </a:r>
            <a:r>
              <a:rPr lang="en-US" sz="2000" b="1" dirty="0" err="1" smtClean="0"/>
              <a:t>NIRSpec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5620381" y="3652356"/>
            <a:ext cx="2147849" cy="266095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  <a:effectLst>
            <a:glow rad="1016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655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Should I use Dither, or Mosaic?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66" y="1195388"/>
            <a:ext cx="9041033" cy="5429483"/>
          </a:xfrm>
        </p:spPr>
        <p:txBody>
          <a:bodyPr/>
          <a:lstStyle/>
          <a:p>
            <a:r>
              <a:rPr lang="en-US" dirty="0" smtClean="0"/>
              <a:t>Mosaic patterns (for any instrument) are intended for covering larger areas of the sky than a single field of view.</a:t>
            </a:r>
          </a:p>
          <a:p>
            <a:r>
              <a:rPr lang="en-US" dirty="0" smtClean="0"/>
              <a:t>Fundamental operational difference between Dither and Mosaic:</a:t>
            </a:r>
          </a:p>
          <a:p>
            <a:pPr lvl="1"/>
            <a:r>
              <a:rPr lang="en-US" b="1" u="sng" dirty="0" smtClean="0"/>
              <a:t>Dithers</a:t>
            </a:r>
            <a:r>
              <a:rPr lang="en-US" dirty="0" smtClean="0"/>
              <a:t>: all spatial positions in a pattern are imaged through the same filter before making a filter change.</a:t>
            </a:r>
          </a:p>
          <a:p>
            <a:pPr lvl="1"/>
            <a:r>
              <a:rPr lang="en-US" b="1" u="sng" dirty="0" smtClean="0"/>
              <a:t>Mosaics</a:t>
            </a:r>
            <a:r>
              <a:rPr lang="en-US" dirty="0" smtClean="0"/>
              <a:t>: all filters in an observation (and all dithers) are executed before moving to the next mosaic point.</a:t>
            </a:r>
          </a:p>
          <a:p>
            <a:r>
              <a:rPr lang="en-US" dirty="0" smtClean="0"/>
              <a:t>Thus, dithers with large patterns and large step sizes can incur significant overheads due to spacecraft maneuvers.</a:t>
            </a:r>
          </a:p>
          <a:p>
            <a:r>
              <a:rPr lang="en-US" dirty="0" smtClean="0"/>
              <a:t>This must be balanced against lifetime limitations on filter wheel rotations.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963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5388"/>
            <a:ext cx="9144000" cy="5429483"/>
          </a:xfrm>
        </p:spPr>
        <p:txBody>
          <a:bodyPr/>
          <a:lstStyle/>
          <a:p>
            <a:r>
              <a:rPr lang="en-US" dirty="0" smtClean="0"/>
              <a:t>Long wavelengths (&gt;5 </a:t>
            </a:r>
            <a:r>
              <a:rPr lang="en-US" dirty="0" err="1" smtClean="0"/>
              <a:t>μm</a:t>
            </a:r>
            <a:r>
              <a:rPr lang="en-US" dirty="0" smtClean="0"/>
              <a:t>)—use MIRI</a:t>
            </a:r>
          </a:p>
          <a:p>
            <a:endParaRPr lang="en-US" dirty="0" smtClean="0"/>
          </a:p>
          <a:p>
            <a:r>
              <a:rPr lang="en-US" dirty="0" smtClean="0"/>
              <a:t>Short wavelengths (&lt;5 </a:t>
            </a:r>
            <a:r>
              <a:rPr lang="en-US" dirty="0" err="1" smtClean="0"/>
              <a:t>μm</a:t>
            </a:r>
            <a:r>
              <a:rPr lang="en-US" dirty="0" smtClean="0"/>
              <a:t>)—prefer </a:t>
            </a:r>
            <a:r>
              <a:rPr lang="en-US" dirty="0" err="1" smtClean="0"/>
              <a:t>NIRCam</a:t>
            </a:r>
            <a:endParaRPr lang="en-US" dirty="0" smtClean="0"/>
          </a:p>
          <a:p>
            <a:pPr lvl="1"/>
            <a:r>
              <a:rPr lang="en-US" dirty="0" smtClean="0"/>
              <a:t>But consider NIRISS for parallel imaging,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or for a special filter (F380M)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i="1" dirty="0" smtClean="0"/>
              <a:t>Please do Dither</a:t>
            </a:r>
            <a:r>
              <a:rPr lang="en-US" dirty="0" smtClean="0"/>
              <a:t>. It will greatly improve your image quality.</a:t>
            </a:r>
          </a:p>
          <a:p>
            <a:endParaRPr lang="en-US" dirty="0"/>
          </a:p>
          <a:p>
            <a:r>
              <a:rPr lang="en-US" dirty="0" smtClean="0"/>
              <a:t>For large patterns with large step sizes, consider Mosaics.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574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034" name="Object 2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762377156"/>
              </p:ext>
            </p:extLst>
          </p:nvPr>
        </p:nvGraphicFramePr>
        <p:xfrm>
          <a:off x="304800" y="990600"/>
          <a:ext cx="8724900" cy="557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Worksheet" r:id="rId4" imgW="7591865" imgH="5020200" progId="Excel.Sheet.8">
                  <p:embed/>
                </p:oleObj>
              </mc:Choice>
              <mc:Fallback>
                <p:oleObj name="Worksheet" r:id="rId4" imgW="7591865" imgH="5020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0600"/>
                        <a:ext cx="8724900" cy="557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1661322" y="1370555"/>
            <a:ext cx="2547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dirty="0">
                <a:latin typeface="Arial" charset="0"/>
              </a:rPr>
              <a:t>5-sigma, 50,000 </a:t>
            </a:r>
            <a:r>
              <a:rPr lang="en-US" sz="1800" dirty="0" err="1">
                <a:latin typeface="Arial" charset="0"/>
              </a:rPr>
              <a:t>secs</a:t>
            </a:r>
            <a:endParaRPr lang="en-US" sz="1800" dirty="0">
              <a:latin typeface="Arial" charset="0"/>
            </a:endParaRPr>
          </a:p>
        </p:txBody>
      </p:sp>
      <p:sp>
        <p:nvSpPr>
          <p:cNvPr id="172036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95250"/>
            <a:ext cx="7162800" cy="590550"/>
          </a:xfrm>
        </p:spPr>
        <p:txBody>
          <a:bodyPr/>
          <a:lstStyle/>
          <a:p>
            <a:r>
              <a:rPr lang="en-US" sz="2800" b="1" dirty="0" smtClean="0"/>
              <a:t>JWST Sensitivity Comparisons</a:t>
            </a:r>
            <a:endParaRPr lang="en-US" sz="2800" b="1" dirty="0"/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3363039" y="5638800"/>
            <a:ext cx="2633989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1" dirty="0" smtClean="0">
                <a:latin typeface="Times New Roman" charset="0"/>
              </a:rPr>
              <a:t>Wavelength (Microns)</a:t>
            </a:r>
            <a:endParaRPr lang="en-US" sz="2000" b="1" dirty="0">
              <a:latin typeface="Times New Roman" charset="0"/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388044" y="5738974"/>
            <a:ext cx="2036454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2000" b="1" dirty="0">
                <a:latin typeface="Times New Roman" charset="0"/>
              </a:rPr>
              <a:t>Galaxy models:</a:t>
            </a:r>
          </a:p>
        </p:txBody>
      </p:sp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6934200" y="6019800"/>
            <a:ext cx="19812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040" name="Text Box 8"/>
          <p:cNvSpPr txBox="1">
            <a:spLocks noChangeArrowheads="1"/>
          </p:cNvSpPr>
          <p:nvPr/>
        </p:nvSpPr>
        <p:spPr bwMode="auto">
          <a:xfrm>
            <a:off x="1981200" y="2971800"/>
            <a:ext cx="9032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000">
                <a:latin typeface="Times New Roman" charset="0"/>
              </a:rPr>
              <a:t>HST</a:t>
            </a:r>
          </a:p>
        </p:txBody>
      </p:sp>
      <p:sp>
        <p:nvSpPr>
          <p:cNvPr id="172041" name="Text Box 9"/>
          <p:cNvSpPr txBox="1">
            <a:spLocks noChangeArrowheads="1"/>
          </p:cNvSpPr>
          <p:nvPr/>
        </p:nvSpPr>
        <p:spPr bwMode="auto">
          <a:xfrm>
            <a:off x="6325023" y="2077410"/>
            <a:ext cx="127470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3000" dirty="0" smtClean="0">
                <a:latin typeface="Times New Roman" charset="0"/>
              </a:rPr>
              <a:t>Spitzer</a:t>
            </a:r>
            <a:endParaRPr lang="en-US" sz="3000" dirty="0">
              <a:latin typeface="Times New Roman" charset="0"/>
            </a:endParaRPr>
          </a:p>
        </p:txBody>
      </p:sp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2590800" y="1752600"/>
            <a:ext cx="1371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000">
                <a:solidFill>
                  <a:schemeClr val="accent2"/>
                </a:solidFill>
                <a:latin typeface="Times New Roman" charset="0"/>
              </a:rPr>
              <a:t>Ground</a:t>
            </a:r>
          </a:p>
        </p:txBody>
      </p:sp>
      <p:sp>
        <p:nvSpPr>
          <p:cNvPr id="172043" name="Text Box 11"/>
          <p:cNvSpPr txBox="1">
            <a:spLocks noChangeArrowheads="1"/>
          </p:cNvSpPr>
          <p:nvPr/>
        </p:nvSpPr>
        <p:spPr bwMode="auto">
          <a:xfrm>
            <a:off x="3657600" y="3886200"/>
            <a:ext cx="2895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Times New Roman" charset="0"/>
              </a:rPr>
              <a:t>JWST </a:t>
            </a:r>
            <a:r>
              <a:rPr lang="en-US" sz="3000" dirty="0" err="1">
                <a:solidFill>
                  <a:srgbClr val="FF0000"/>
                </a:solidFill>
                <a:latin typeface="Times New Roman" charset="0"/>
              </a:rPr>
              <a:t>NIRCam</a:t>
            </a:r>
            <a:endParaRPr lang="en-US" sz="3000" dirty="0">
              <a:solidFill>
                <a:srgbClr val="FF0000"/>
              </a:solidFill>
              <a:latin typeface="Times New Roman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8692425" y="2811009"/>
            <a:ext cx="25892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5832068" y="2559121"/>
            <a:ext cx="2895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66"/>
                    </a:gs>
                    <a:gs pos="100000">
                      <a:srgbClr val="FFFF7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Times New Roman" charset="0"/>
              </a:rPr>
              <a:t>JWST </a:t>
            </a:r>
            <a:r>
              <a:rPr lang="en-US" sz="3000" dirty="0" smtClean="0">
                <a:solidFill>
                  <a:srgbClr val="FF0000"/>
                </a:solidFill>
                <a:latin typeface="Times New Roman" charset="0"/>
              </a:rPr>
              <a:t>MIRI</a:t>
            </a:r>
            <a:endParaRPr lang="en-US" sz="30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8840382" y="2761693"/>
            <a:ext cx="86307" cy="8630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8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530" y="674282"/>
            <a:ext cx="6784492" cy="6095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The most distant galaxy will </a:t>
            </a:r>
            <a:r>
              <a:rPr lang="en-US" sz="2400" dirty="0"/>
              <a:t>appear as a </a:t>
            </a:r>
            <a:r>
              <a:rPr lang="en-US" sz="2400" dirty="0" smtClean="0"/>
              <a:t>pale </a:t>
            </a:r>
            <a:r>
              <a:rPr lang="en-US" sz="2400" dirty="0"/>
              <a:t>red </a:t>
            </a:r>
            <a:r>
              <a:rPr lang="en-US" sz="2400" dirty="0" smtClean="0"/>
              <a:t>dot: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8" name="Oval 7"/>
          <p:cNvSpPr/>
          <p:nvPr/>
        </p:nvSpPr>
        <p:spPr bwMode="auto">
          <a:xfrm>
            <a:off x="6072497" y="2080543"/>
            <a:ext cx="97867" cy="87923"/>
          </a:xfrm>
          <a:prstGeom prst="ellipse">
            <a:avLst/>
          </a:prstGeom>
          <a:noFill/>
          <a:ln w="63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160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5594" t="3454" r="14435" b="85953"/>
          <a:stretch/>
        </p:blipFill>
        <p:spPr>
          <a:xfrm>
            <a:off x="1258722" y="539423"/>
            <a:ext cx="6563337" cy="626500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4452864" y="3524187"/>
            <a:ext cx="364433" cy="34299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12787" y="50800"/>
            <a:ext cx="7433009" cy="877888"/>
          </a:xfrm>
        </p:spPr>
        <p:txBody>
          <a:bodyPr/>
          <a:lstStyle/>
          <a:p>
            <a:r>
              <a:rPr lang="en-US" sz="2400" dirty="0"/>
              <a:t>The most distant galaxy will appear as a pale red dot: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33326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 Coverage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5479"/>
            <a:ext cx="9144000" cy="500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48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12787" y="50800"/>
            <a:ext cx="7433009" cy="1050526"/>
          </a:xfrm>
        </p:spPr>
        <p:txBody>
          <a:bodyPr/>
          <a:lstStyle/>
          <a:p>
            <a:r>
              <a:rPr lang="en-US" dirty="0" smtClean="0"/>
              <a:t>Imaging Instruments in the </a:t>
            </a:r>
            <a:br>
              <a:rPr lang="en-US" dirty="0" smtClean="0"/>
            </a:br>
            <a:r>
              <a:rPr lang="en-US" dirty="0" smtClean="0"/>
              <a:t>JWST Focal Plane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249"/>
            <a:ext cx="9144000" cy="4837176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/>
          <a:srcRect l="32801" t="23726" r="30066" b="36120"/>
          <a:stretch/>
        </p:blipFill>
        <p:spPr>
          <a:xfrm>
            <a:off x="2896671" y="2641601"/>
            <a:ext cx="3631129" cy="2164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450" y="4888537"/>
            <a:ext cx="1256328" cy="12563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7759700" y="5405967"/>
            <a:ext cx="364067" cy="186266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786033" y="6151034"/>
            <a:ext cx="596900" cy="186266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4116" y="6065451"/>
            <a:ext cx="783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NIRISS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0733" y="5393266"/>
            <a:ext cx="5183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133”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729972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Fields of View </a:t>
            </a:r>
            <a:r>
              <a:rPr lang="en-US" dirty="0"/>
              <a:t>Comparison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9144000" cy="21254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04589" y="4652539"/>
            <a:ext cx="651839" cy="606853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669375" y="5479220"/>
            <a:ext cx="651839" cy="60685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5257" y="4630063"/>
            <a:ext cx="2896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Short Wavelength Camera</a:t>
            </a:r>
          </a:p>
          <a:p>
            <a:pPr algn="ctr"/>
            <a:r>
              <a:rPr lang="en-US" dirty="0" smtClean="0"/>
              <a:t>32 mas pixels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6599" y="5479219"/>
            <a:ext cx="292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Long Wavelength Camera</a:t>
            </a:r>
          </a:p>
          <a:p>
            <a:pPr algn="ctr"/>
            <a:r>
              <a:rPr lang="en-US" dirty="0" smtClean="0"/>
              <a:t>65 mas pixels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10900" y="4535227"/>
            <a:ext cx="15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65 mas pixels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90259" y="4519056"/>
            <a:ext cx="170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110 mas pixels</a:t>
            </a:r>
          </a:p>
        </p:txBody>
      </p:sp>
    </p:spTree>
    <p:extLst>
      <p:ext uri="{BB962C8B-B14F-4D97-AF65-F5344CB8AC3E}">
        <p14:creationId xmlns:p14="http://schemas.microsoft.com/office/powerpoint/2010/main" val="9842842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18 at 12.4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9" y="968498"/>
            <a:ext cx="7095031" cy="5852639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752986" y="36285"/>
            <a:ext cx="740623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2800" dirty="0" err="1" smtClean="0">
                <a:solidFill>
                  <a:schemeClr val="tx2"/>
                </a:solidFill>
              </a:rPr>
              <a:t>NIRCam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Passbands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smtClean="0">
                <a:solidFill>
                  <a:schemeClr val="tx2"/>
                </a:solidFill>
              </a:rPr>
              <a:t>and Throughput</a:t>
            </a: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38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ScILite Template">
  <a:themeElements>
    <a:clrScheme name="STScILite Template 4">
      <a:dk1>
        <a:srgbClr val="003366"/>
      </a:dk1>
      <a:lt1>
        <a:srgbClr val="DDDDDD"/>
      </a:lt1>
      <a:dk2>
        <a:srgbClr val="000000"/>
      </a:dk2>
      <a:lt2>
        <a:srgbClr val="808080"/>
      </a:lt2>
      <a:accent1>
        <a:srgbClr val="FF9900"/>
      </a:accent1>
      <a:accent2>
        <a:srgbClr val="800080"/>
      </a:accent2>
      <a:accent3>
        <a:srgbClr val="EBEBEB"/>
      </a:accent3>
      <a:accent4>
        <a:srgbClr val="002A56"/>
      </a:accent4>
      <a:accent5>
        <a:srgbClr val="FFCAAA"/>
      </a:accent5>
      <a:accent6>
        <a:srgbClr val="730073"/>
      </a:accent6>
      <a:hlink>
        <a:srgbClr val="CC3300"/>
      </a:hlink>
      <a:folHlink>
        <a:srgbClr val="333333"/>
      </a:folHlink>
    </a:clrScheme>
    <a:fontScheme name="STScILite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ScILite Templat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ScILite Templat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ScILite Templat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ScILite Template 4">
        <a:dk1>
          <a:srgbClr val="003366"/>
        </a:dk1>
        <a:lt1>
          <a:srgbClr val="DDDDDD"/>
        </a:lt1>
        <a:dk2>
          <a:srgbClr val="000000"/>
        </a:dk2>
        <a:lt2>
          <a:srgbClr val="808080"/>
        </a:lt2>
        <a:accent1>
          <a:srgbClr val="FF9900"/>
        </a:accent1>
        <a:accent2>
          <a:srgbClr val="800080"/>
        </a:accent2>
        <a:accent3>
          <a:srgbClr val="EBEBEB"/>
        </a:accent3>
        <a:accent4>
          <a:srgbClr val="002A56"/>
        </a:accent4>
        <a:accent5>
          <a:srgbClr val="FFCAAA"/>
        </a:accent5>
        <a:accent6>
          <a:srgbClr val="730073"/>
        </a:accent6>
        <a:hlink>
          <a:srgbClr val="CC3300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Settings\svwb\Application Data\Microsoft\Templates\STScILite Template.pot</Template>
  <TotalTime>28646</TotalTime>
  <Words>928</Words>
  <Application>Microsoft Macintosh PowerPoint</Application>
  <PresentationFormat>On-screen Show (4:3)</PresentationFormat>
  <Paragraphs>123</Paragraphs>
  <Slides>21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STScILite Template</vt:lpstr>
      <vt:lpstr>Microsoft Excel 97 - 2004 Worksheet</vt:lpstr>
      <vt:lpstr>PowerPoint Presentation</vt:lpstr>
      <vt:lpstr>PowerPoint Presentation</vt:lpstr>
      <vt:lpstr>JWST Sensitivity Comparisons</vt:lpstr>
      <vt:lpstr>The most distant galaxy will appear as a pale red dot: </vt:lpstr>
      <vt:lpstr>The most distant galaxy will appear as a pale red dot: </vt:lpstr>
      <vt:lpstr>Wavelength Coverage</vt:lpstr>
      <vt:lpstr>Imaging Instruments in the  JWST Focal Plane</vt:lpstr>
      <vt:lpstr>Imaging Fields of View Comparison </vt:lpstr>
      <vt:lpstr>PowerPoint Presentation</vt:lpstr>
      <vt:lpstr>PowerPoint Presentation</vt:lpstr>
      <vt:lpstr>PowerPoint Presentation</vt:lpstr>
      <vt:lpstr>PowerPoint Presentation</vt:lpstr>
      <vt:lpstr>Comparing Sensitivities</vt:lpstr>
      <vt:lpstr>PowerPoint Presentation</vt:lpstr>
      <vt:lpstr>PowerPoint Presentation</vt:lpstr>
      <vt:lpstr>Improving your Images with Dithering</vt:lpstr>
      <vt:lpstr>NIRCam Primary Dither Patterns</vt:lpstr>
      <vt:lpstr>NIRCam Sub-pixel Dither Patterns</vt:lpstr>
      <vt:lpstr>Good Sampling Requires ≥3 pixels per PSF</vt:lpstr>
      <vt:lpstr>Should I use Dither, or Mosaic?</vt:lpstr>
      <vt:lpstr>Imaging Summary</vt:lpstr>
    </vt:vector>
  </TitlesOfParts>
  <Company>STScI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STIC Director's Report</dc:title>
  <dc:subject>November 2002 report to STIC</dc:subject>
  <dc:creator>Steven V. W. Beckwith</dc:creator>
  <cp:lastModifiedBy>Gerard Kriss</cp:lastModifiedBy>
  <cp:revision>504</cp:revision>
  <cp:lastPrinted>2009-04-22T19:24:48Z</cp:lastPrinted>
  <dcterms:created xsi:type="dcterms:W3CDTF">2010-08-31T20:42:13Z</dcterms:created>
  <dcterms:modified xsi:type="dcterms:W3CDTF">2016-09-26T17:57:12Z</dcterms:modified>
</cp:coreProperties>
</file>