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4"/>
    <p:sldMasterId id="2147483680" r:id="rId5"/>
    <p:sldMasterId id="2147483682" r:id="rId6"/>
    <p:sldMasterId id="2147483684" r:id="rId7"/>
    <p:sldMasterId id="2147483732" r:id="rId8"/>
    <p:sldMasterId id="2147483691" r:id="rId9"/>
    <p:sldMasterId id="2147483716" r:id="rId10"/>
  </p:sldMasterIdLst>
  <p:notesMasterIdLst>
    <p:notesMasterId r:id="rId25"/>
  </p:notesMasterIdLst>
  <p:handoutMasterIdLst>
    <p:handoutMasterId r:id="rId26"/>
  </p:handoutMasterIdLst>
  <p:sldIdLst>
    <p:sldId id="1034" r:id="rId11"/>
    <p:sldId id="997" r:id="rId12"/>
    <p:sldId id="1033" r:id="rId13"/>
    <p:sldId id="1086" r:id="rId14"/>
    <p:sldId id="1088" r:id="rId15"/>
    <p:sldId id="1089" r:id="rId16"/>
    <p:sldId id="1100" r:id="rId17"/>
    <p:sldId id="1101" r:id="rId18"/>
    <p:sldId id="1093" r:id="rId19"/>
    <p:sldId id="1102" r:id="rId20"/>
    <p:sldId id="1090" r:id="rId21"/>
    <p:sldId id="1091" r:id="rId22"/>
    <p:sldId id="1095" r:id="rId23"/>
    <p:sldId id="1099" r:id="rId24"/>
  </p:sldIdLst>
  <p:sldSz cx="9144000" cy="6858000" type="screen4x3"/>
  <p:notesSz cx="92964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Page and Summary" id="{4AFE4645-D2A7-244D-8686-FF9C208A3F6E}">
          <p14:sldIdLst>
            <p14:sldId id="1034"/>
            <p14:sldId id="997"/>
            <p14:sldId id="1033"/>
            <p14:sldId id="1086"/>
            <p14:sldId id="1088"/>
            <p14:sldId id="1089"/>
            <p14:sldId id="1100"/>
            <p14:sldId id="1101"/>
            <p14:sldId id="1093"/>
            <p14:sldId id="1102"/>
            <p14:sldId id="1090"/>
            <p14:sldId id="1091"/>
            <p14:sldId id="1095"/>
            <p14:sldId id="109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57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son Hylan" initials="JH" lastIdx="3" clrIdx="0"/>
  <p:cmAuthor id="1" name="Neil Rowlands" initials="N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B852"/>
    <a:srgbClr val="009900"/>
    <a:srgbClr val="E9291C"/>
    <a:srgbClr val="000000"/>
    <a:srgbClr val="BAB995"/>
    <a:srgbClr val="DEA1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65" autoAdjust="0"/>
    <p:restoredTop sz="99468" autoAdjust="0"/>
  </p:normalViewPr>
  <p:slideViewPr>
    <p:cSldViewPr showGuides="1">
      <p:cViewPr varScale="1">
        <p:scale>
          <a:sx n="108" d="100"/>
          <a:sy n="108" d="100"/>
        </p:scale>
        <p:origin x="-792" y="-120"/>
      </p:cViewPr>
      <p:guideLst>
        <p:guide orient="horz" pos="57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7" d="100"/>
        <a:sy n="127" d="100"/>
      </p:scale>
      <p:origin x="0" y="7944"/>
    </p:cViewPr>
  </p:sorterViewPr>
  <p:notesViewPr>
    <p:cSldViewPr>
      <p:cViewPr varScale="1">
        <p:scale>
          <a:sx n="104" d="100"/>
          <a:sy n="104" d="100"/>
        </p:scale>
        <p:origin x="-1498" y="-82"/>
      </p:cViewPr>
      <p:guideLst>
        <p:guide orient="horz" pos="2160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6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029282" cy="343134"/>
          </a:xfrm>
          <a:prstGeom prst="rect">
            <a:avLst/>
          </a:prstGeom>
        </p:spPr>
        <p:txBody>
          <a:bodyPr vert="horz" lIns="90566" tIns="45283" rIns="90566" bIns="45283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7" y="0"/>
            <a:ext cx="4029282" cy="343134"/>
          </a:xfrm>
          <a:prstGeom prst="rect">
            <a:avLst/>
          </a:prstGeom>
        </p:spPr>
        <p:txBody>
          <a:bodyPr vert="horz" lIns="90566" tIns="45283" rIns="90566" bIns="45283" rtlCol="0"/>
          <a:lstStyle>
            <a:lvl1pPr algn="r">
              <a:defRPr sz="1100"/>
            </a:lvl1pPr>
          </a:lstStyle>
          <a:p>
            <a:fld id="{8714506C-9788-7646-80C7-B8458F119F33}" type="datetime1">
              <a:t>16-09-21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513695"/>
            <a:ext cx="4029282" cy="343134"/>
          </a:xfrm>
          <a:prstGeom prst="rect">
            <a:avLst/>
          </a:prstGeom>
        </p:spPr>
        <p:txBody>
          <a:bodyPr vert="horz" lIns="90566" tIns="45283" rIns="90566" bIns="45283" rtlCol="0" anchor="b"/>
          <a:lstStyle>
            <a:lvl1pPr algn="l">
              <a:defRPr sz="1100"/>
            </a:lvl1pPr>
          </a:lstStyle>
          <a:p>
            <a:r>
              <a:rPr lang="en-US"/>
              <a:t>trest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7" y="6513695"/>
            <a:ext cx="4029282" cy="343134"/>
          </a:xfrm>
          <a:prstGeom prst="rect">
            <a:avLst/>
          </a:prstGeom>
        </p:spPr>
        <p:txBody>
          <a:bodyPr vert="horz" lIns="90566" tIns="45283" rIns="90566" bIns="45283" rtlCol="0" anchor="b"/>
          <a:lstStyle>
            <a:lvl1pPr algn="r">
              <a:defRPr sz="1100"/>
            </a:lvl1pPr>
          </a:lstStyle>
          <a:p>
            <a:fld id="{96264A52-6609-424C-9C64-DB57175F0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829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2900"/>
          </a:xfrm>
          <a:prstGeom prst="rect">
            <a:avLst/>
          </a:prstGeom>
        </p:spPr>
        <p:txBody>
          <a:bodyPr vert="horz" lIns="92286" tIns="46145" rIns="92286" bIns="46145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42900"/>
          </a:xfrm>
          <a:prstGeom prst="rect">
            <a:avLst/>
          </a:prstGeom>
        </p:spPr>
        <p:txBody>
          <a:bodyPr vert="horz" lIns="92286" tIns="46145" rIns="92286" bIns="46145" rtlCol="0"/>
          <a:lstStyle>
            <a:lvl1pPr algn="r">
              <a:defRPr sz="1100"/>
            </a:lvl1pPr>
          </a:lstStyle>
          <a:p>
            <a:fld id="{C69D6469-1BB0-6A46-A1EC-29F536C70E83}" type="datetime1">
              <a:t>16-09-21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12763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6" tIns="46145" rIns="92286" bIns="4614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257551"/>
            <a:ext cx="7437120" cy="3086100"/>
          </a:xfrm>
          <a:prstGeom prst="rect">
            <a:avLst/>
          </a:prstGeom>
        </p:spPr>
        <p:txBody>
          <a:bodyPr vert="horz" lIns="92286" tIns="46145" rIns="92286" bIns="4614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028440" cy="342900"/>
          </a:xfrm>
          <a:prstGeom prst="rect">
            <a:avLst/>
          </a:prstGeom>
        </p:spPr>
        <p:txBody>
          <a:bodyPr vert="horz" lIns="92286" tIns="46145" rIns="92286" bIns="46145" rtlCol="0" anchor="b"/>
          <a:lstStyle>
            <a:lvl1pPr algn="l">
              <a:defRPr sz="1100"/>
            </a:lvl1pPr>
          </a:lstStyle>
          <a:p>
            <a:r>
              <a:rPr lang="en-US" dirty="0"/>
              <a:t>trest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513910"/>
            <a:ext cx="4028440" cy="342900"/>
          </a:xfrm>
          <a:prstGeom prst="rect">
            <a:avLst/>
          </a:prstGeom>
        </p:spPr>
        <p:txBody>
          <a:bodyPr vert="horz" lIns="92286" tIns="46145" rIns="92286" bIns="46145" rtlCol="0" anchor="b"/>
          <a:lstStyle>
            <a:lvl1pPr algn="r">
              <a:defRPr sz="1100"/>
            </a:lvl1pPr>
          </a:lstStyle>
          <a:p>
            <a:fld id="{DA8408A1-1D27-4C52-8DC8-3F9856E6E5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8124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gif"/><Relationship Id="rId6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1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gif"/><Relationship Id="rId6" Type="http://schemas.openxmlformats.org/officeDocument/2006/relationships/image" Target="../media/image23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-Ima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138363" y="5959475"/>
            <a:ext cx="0" cy="492125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148586" y="6222292"/>
            <a:ext cx="4963414" cy="254118"/>
          </a:xfrm>
          <a:prstGeom prst="rect">
            <a:avLst/>
          </a:prstGeom>
        </p:spPr>
        <p:txBody>
          <a:bodyPr vert="horz" anchor="ctr"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148585" y="5960246"/>
            <a:ext cx="4963415" cy="249655"/>
          </a:xfrm>
          <a:prstGeom prst="rect">
            <a:avLst/>
          </a:prstGeom>
        </p:spPr>
        <p:txBody>
          <a:bodyPr vert="horz" anchor="ctr"/>
          <a:lstStyle>
            <a:lvl1pPr>
              <a:defRPr sz="2400" b="1" i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0"/>
          </p:nvPr>
        </p:nvSpPr>
        <p:spPr>
          <a:xfrm>
            <a:off x="200024" y="5949950"/>
            <a:ext cx="1862455" cy="236792"/>
          </a:xfrm>
          <a:prstGeom prst="rect">
            <a:avLst/>
          </a:prstGeom>
        </p:spPr>
        <p:txBody>
          <a:bodyPr vert="horz" anchor="t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00024" y="6199311"/>
            <a:ext cx="1862456" cy="248524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11BCC52F-9E4E-4C9F-9A68-580259893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685800" y="6675438"/>
            <a:ext cx="8458200" cy="182562"/>
          </a:xfrm>
          <a:prstGeom prst="rect">
            <a:avLst/>
          </a:prstGeom>
        </p:spPr>
        <p:txBody>
          <a:bodyPr vert="horz" lIns="91440" tIns="45720" rIns="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JWST ISIM PSR: March 8,9,10, 2016  Use of data disclosed on this page is subject to restriction(s) on the title page of this document.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Ima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138363" y="6069223"/>
            <a:ext cx="0" cy="492125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148586" y="6222292"/>
            <a:ext cx="4963414" cy="254118"/>
          </a:xfrm>
          <a:prstGeom prst="rect">
            <a:avLst/>
          </a:prstGeom>
        </p:spPr>
        <p:txBody>
          <a:bodyPr vert="horz" anchor="ctr"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123728" y="5960246"/>
            <a:ext cx="4963415" cy="249655"/>
          </a:xfrm>
          <a:prstGeom prst="rect">
            <a:avLst/>
          </a:prstGeom>
        </p:spPr>
        <p:txBody>
          <a:bodyPr vert="horz" anchor="ctr"/>
          <a:lstStyle>
            <a:lvl1pPr>
              <a:defRPr sz="2400" b="1" i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0"/>
          </p:nvPr>
        </p:nvSpPr>
        <p:spPr>
          <a:xfrm>
            <a:off x="200024" y="5949950"/>
            <a:ext cx="1862455" cy="236792"/>
          </a:xfrm>
          <a:prstGeom prst="rect">
            <a:avLst/>
          </a:prstGeom>
        </p:spPr>
        <p:txBody>
          <a:bodyPr vert="horz" anchor="t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00024" y="6199311"/>
            <a:ext cx="1862456" cy="248524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pic>
        <p:nvPicPr>
          <p:cNvPr id="23" name="Picture 22" descr="udem-logo-exemple_01-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20" y="29369"/>
            <a:ext cx="1153612" cy="663327"/>
          </a:xfrm>
          <a:prstGeom prst="rect">
            <a:avLst/>
          </a:prstGeom>
        </p:spPr>
      </p:pic>
      <p:pic>
        <p:nvPicPr>
          <p:cNvPr id="24" name="Picture 23" descr="jws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9772" y="80628"/>
            <a:ext cx="891208" cy="891208"/>
          </a:xfrm>
          <a:prstGeom prst="rect">
            <a:avLst/>
          </a:prstGeom>
        </p:spPr>
      </p:pic>
      <p:pic>
        <p:nvPicPr>
          <p:cNvPr id="25" name="Picture 21" descr="csa_logo_small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5676" y="116632"/>
            <a:ext cx="819200" cy="8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icon_stsci_transparent.gi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08" y="566081"/>
            <a:ext cx="1631884" cy="990711"/>
          </a:xfrm>
          <a:prstGeom prst="rect">
            <a:avLst/>
          </a:prstGeom>
        </p:spPr>
      </p:pic>
      <p:pic>
        <p:nvPicPr>
          <p:cNvPr id="27" name="Picture 26" descr="NRC_logo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91680" y="1105954"/>
            <a:ext cx="1777683" cy="270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562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/>
          <a:lstStyle/>
          <a:p>
            <a:fld id="{6DFFA833-367B-8A43-BB5F-AD98E74E50FF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875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562600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11BCC52F-9E4E-4C9F-9A68-580259893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85800" y="6675438"/>
            <a:ext cx="8458200" cy="182562"/>
          </a:xfrm>
          <a:prstGeom prst="rect">
            <a:avLst/>
          </a:prstGeom>
        </p:spPr>
        <p:txBody>
          <a:bodyPr vert="horz" lIns="91440" tIns="45720" rIns="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JWST ISIM PSR: March 8,9,10, 2016  Use of data disclosed on this page is subject to restriction(s) on the title page of this document.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/>
          <a:lstStyle/>
          <a:p>
            <a:fld id="{6DFFA833-367B-8A43-BB5F-AD98E74E50FF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672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11BCC52F-9E4E-4C9F-9A68-580259893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685800" y="6675438"/>
            <a:ext cx="8458200" cy="182562"/>
          </a:xfrm>
          <a:prstGeom prst="rect">
            <a:avLst/>
          </a:prstGeom>
        </p:spPr>
        <p:txBody>
          <a:bodyPr vert="horz" lIns="91440" tIns="45720" rIns="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JWST ISIM PSR: March 8,9,10, 2016  Use of data disclosed on this page is subject to restriction(s) on the title page of this document.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/>
          <a:lstStyle/>
          <a:p>
            <a:fld id="{DB8B75BB-B267-E64E-8CF1-6FCCC4F52E4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775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67200" cy="5562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562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11BCC52F-9E4E-4C9F-9A68-580259893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85800" y="6675438"/>
            <a:ext cx="8458200" cy="182562"/>
          </a:xfrm>
          <a:prstGeom prst="rect">
            <a:avLst/>
          </a:prstGeom>
        </p:spPr>
        <p:txBody>
          <a:bodyPr vert="horz" lIns="91440" tIns="45720" rIns="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JWST ISIM PSR: March 8,9,10, 2016  Use of data disclosed on this page is subject to restriction(s) on the title page of this document.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Ima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139950" y="5959475"/>
            <a:ext cx="0" cy="492125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2138363" y="5959475"/>
            <a:ext cx="0" cy="492125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148586" y="6222292"/>
            <a:ext cx="4963414" cy="254118"/>
          </a:xfrm>
          <a:prstGeom prst="rect">
            <a:avLst/>
          </a:prstGeom>
        </p:spPr>
        <p:txBody>
          <a:bodyPr vert="horz" anchor="ctr"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148585" y="5960246"/>
            <a:ext cx="4963415" cy="249655"/>
          </a:xfrm>
          <a:prstGeom prst="rect">
            <a:avLst/>
          </a:prstGeom>
        </p:spPr>
        <p:txBody>
          <a:bodyPr vert="horz" anchor="ctr"/>
          <a:lstStyle>
            <a:lvl1pPr>
              <a:defRPr sz="2400" b="1" i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0"/>
          </p:nvPr>
        </p:nvSpPr>
        <p:spPr>
          <a:xfrm>
            <a:off x="200024" y="5949950"/>
            <a:ext cx="1862455" cy="236792"/>
          </a:xfrm>
          <a:prstGeom prst="rect">
            <a:avLst/>
          </a:prstGeom>
        </p:spPr>
        <p:txBody>
          <a:bodyPr vert="horz" anchor="t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00024" y="6199311"/>
            <a:ext cx="1862456" cy="248524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pic>
        <p:nvPicPr>
          <p:cNvPr id="9" name="Picture 7" descr="jwst_circle_design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1543" y="123825"/>
            <a:ext cx="8382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1" descr="csa_logo_small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23825"/>
            <a:ext cx="7191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udm Log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0772" y="638969"/>
            <a:ext cx="9144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NRC Logo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31637" y="314718"/>
            <a:ext cx="1781658" cy="38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0" r="-420"/>
          <a:stretch>
            <a:fillRect/>
          </a:stretch>
        </p:blipFill>
        <p:spPr bwMode="auto">
          <a:xfrm>
            <a:off x="1080880" y="76200"/>
            <a:ext cx="122484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5946" y="217138"/>
            <a:ext cx="7558753" cy="49861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Cliquez et modifiez le titre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16523" y="1005840"/>
            <a:ext cx="8218177" cy="5308600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6B9D-5E40-4AC1-843C-106630788C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562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/>
          <a:lstStyle/>
          <a:p>
            <a:fld id="{6DFFA833-367B-8A43-BB5F-AD98E74E50FF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875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494213" y="1000125"/>
            <a:ext cx="0" cy="5314950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93531" y="199554"/>
            <a:ext cx="7532136" cy="498610"/>
          </a:xfrm>
        </p:spPr>
        <p:txBody>
          <a:bodyPr/>
          <a:lstStyle/>
          <a:p>
            <a:r>
              <a:rPr lang="en-US" dirty="0" smtClean="0"/>
              <a:t>Cliquez et modifiez le titre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532340" y="1005840"/>
            <a:ext cx="3852241" cy="5308600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/>
          </p:nvPr>
        </p:nvSpPr>
        <p:spPr>
          <a:xfrm>
            <a:off x="4597050" y="1005840"/>
            <a:ext cx="3928617" cy="5308600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F76D7-4FCF-4249-804D-5681867910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 bwMode="auto">
          <a:xfrm flipH="1">
            <a:off x="530225" y="3698875"/>
            <a:ext cx="7977188" cy="0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4492625" y="996950"/>
            <a:ext cx="0" cy="5445125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011116" y="208483"/>
            <a:ext cx="7487997" cy="512064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529826" y="1005840"/>
            <a:ext cx="3874070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4601878" y="1005840"/>
            <a:ext cx="3906027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22"/>
          </p:nvPr>
        </p:nvSpPr>
        <p:spPr>
          <a:xfrm>
            <a:off x="529826" y="3796576"/>
            <a:ext cx="3874070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23"/>
          </p:nvPr>
        </p:nvSpPr>
        <p:spPr>
          <a:xfrm>
            <a:off x="4601878" y="3796576"/>
            <a:ext cx="3906027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algn="l">
              <a:defRPr sz="10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867C872F-35FF-4237-B201-51762C3FE9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7CDF7-639A-493B-9864-E44793A05D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9970"/>
            <a:ext cx="9143999" cy="498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7371-3C55-45EB-B017-7A96D2DF2C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47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239000" cy="457200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Cliquez sur l'icône pour ajouter un tableau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48600" y="6400800"/>
            <a:ext cx="12954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8AC94-401B-414B-97EC-BFEDEC8080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/>
          <a:lstStyle/>
          <a:p>
            <a:fld id="{6DFFA833-367B-8A43-BB5F-AD98E74E50FF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672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11BCC52F-9E4E-4C9F-9A68-580259893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685800" y="6675438"/>
            <a:ext cx="8458200" cy="182562"/>
          </a:xfrm>
          <a:prstGeom prst="rect">
            <a:avLst/>
          </a:prstGeom>
        </p:spPr>
        <p:txBody>
          <a:bodyPr vert="horz" lIns="91440" tIns="45720" rIns="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JWST ISIM PSR: March 8,9,10, 2016  Use of data disclosed on this page is subject to restriction(s) on the title page of this document.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/>
          <a:lstStyle/>
          <a:p>
            <a:fld id="{DB8B75BB-B267-E64E-8CF1-6FCCC4F52E4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7750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F310BC-0437-1542-9608-6EC7725A97CC}" type="datetimeFigureOut">
              <a:rPr lang="en-US" smtClean="0"/>
              <a:t>16-09-21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34B4-3D54-1042-A86E-0FC1BB194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5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7371-3C55-45EB-B017-7A96D2DF2C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33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562600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11BCC52F-9E4E-4C9F-9A68-580259893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85800" y="6675438"/>
            <a:ext cx="8458200" cy="182562"/>
          </a:xfrm>
          <a:prstGeom prst="rect">
            <a:avLst/>
          </a:prstGeom>
        </p:spPr>
        <p:txBody>
          <a:bodyPr vert="horz" lIns="91440" tIns="45720" rIns="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JWST ISIM PSR: March 8,9,10, 2016  Use of data disclosed on this page is subject to restriction(s) on the title page of this document.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5946" y="217138"/>
            <a:ext cx="7558753" cy="49861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Cliquez et modifiez le titre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16523" y="1005840"/>
            <a:ext cx="8218177" cy="5308600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6B9D-5E40-4AC1-843C-106630788C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3341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494213" y="1000125"/>
            <a:ext cx="0" cy="5314950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93531" y="199554"/>
            <a:ext cx="7532136" cy="498610"/>
          </a:xfrm>
        </p:spPr>
        <p:txBody>
          <a:bodyPr/>
          <a:lstStyle/>
          <a:p>
            <a:r>
              <a:rPr lang="en-US" dirty="0" smtClean="0"/>
              <a:t>Cliquez et modifiez le titre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532340" y="1005840"/>
            <a:ext cx="3852241" cy="5308600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/>
          </p:nvPr>
        </p:nvSpPr>
        <p:spPr>
          <a:xfrm>
            <a:off x="4597050" y="1005840"/>
            <a:ext cx="3928617" cy="5308600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F76D7-4FCF-4249-804D-5681867910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418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 bwMode="auto">
          <a:xfrm flipH="1">
            <a:off x="530225" y="3698875"/>
            <a:ext cx="7977188" cy="0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4492625" y="996950"/>
            <a:ext cx="0" cy="5445125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011116" y="208483"/>
            <a:ext cx="7487997" cy="512064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529826" y="1005840"/>
            <a:ext cx="3874070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4601878" y="1005840"/>
            <a:ext cx="3906027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22"/>
          </p:nvPr>
        </p:nvSpPr>
        <p:spPr>
          <a:xfrm>
            <a:off x="529826" y="3796576"/>
            <a:ext cx="3874070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23"/>
          </p:nvPr>
        </p:nvSpPr>
        <p:spPr>
          <a:xfrm>
            <a:off x="4601878" y="3796576"/>
            <a:ext cx="3906027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algn="l">
              <a:defRPr sz="10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867C872F-35FF-4237-B201-51762C3FE9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39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7CDF7-639A-493B-9864-E44793A05D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220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9970"/>
            <a:ext cx="9143999" cy="498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7371-3C55-45EB-B017-7A96D2DF2C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6900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239000" cy="457200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Cliquez sur l'icône pour ajouter un tableau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48600" y="6400800"/>
            <a:ext cx="12954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8AC94-401B-414B-97EC-BFEDEC8080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1198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562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/>
          <a:lstStyle/>
          <a:p>
            <a:fld id="{6DFFA833-367B-8A43-BB5F-AD98E74E50FF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8790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562600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11BCC52F-9E4E-4C9F-9A68-580259893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85800" y="6675438"/>
            <a:ext cx="8458200" cy="182562"/>
          </a:xfrm>
          <a:prstGeom prst="rect">
            <a:avLst/>
          </a:prstGeom>
        </p:spPr>
        <p:txBody>
          <a:bodyPr vert="horz" lIns="91440" tIns="45720" rIns="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JWST ISIM PSR: March 8,9,10, 2016  Use of data disclosed on this page is subject to restriction(s) on the title page of this document.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681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/>
          <a:lstStyle/>
          <a:p>
            <a:fld id="{6DFFA833-367B-8A43-BB5F-AD98E74E50FF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4704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11BCC52F-9E4E-4C9F-9A68-580259893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685800" y="6675438"/>
            <a:ext cx="8458200" cy="182562"/>
          </a:xfrm>
          <a:prstGeom prst="rect">
            <a:avLst/>
          </a:prstGeom>
        </p:spPr>
        <p:txBody>
          <a:bodyPr vert="horz" lIns="91440" tIns="45720" rIns="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JWST ISIM PSR: March 8,9,10, 2016  Use of data disclosed on this page is subject to restriction(s) on the title page of this document.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501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/>
          <a:lstStyle/>
          <a:p>
            <a:fld id="{6DFFA833-367B-8A43-BB5F-AD98E74E50FF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6725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/>
          <a:lstStyle/>
          <a:p>
            <a:fld id="{DB8B75BB-B267-E64E-8CF1-6FCCC4F52E4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4437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F310BC-0437-1542-9608-6EC7725A97CC}" type="datetimeFigureOut">
              <a:rPr lang="en-US" smtClean="0"/>
              <a:t>16-09-21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34B4-3D54-1042-A86E-0FC1BB194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848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7371-3C55-45EB-B017-7A96D2DF2C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3967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>
            <a:off x="0" y="6364288"/>
            <a:ext cx="8688388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32340" y="352551"/>
            <a:ext cx="8002360" cy="511862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36538" y="6384610"/>
            <a:ext cx="8297862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/>
          </p:nvPr>
        </p:nvSpPr>
        <p:spPr>
          <a:xfrm>
            <a:off x="532340" y="1005463"/>
            <a:ext cx="8002360" cy="5075237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 sz="10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68473FEB-1AE0-447D-A302-2EBAA0AFB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Rectangle 5"/>
          <p:cNvSpPr/>
          <p:nvPr userDrawn="1"/>
        </p:nvSpPr>
        <p:spPr>
          <a:xfrm>
            <a:off x="0" y="6364288"/>
            <a:ext cx="8688388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91038" y="1000125"/>
            <a:ext cx="0" cy="5121275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826" y="357188"/>
            <a:ext cx="8004574" cy="49847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36538" y="6384610"/>
            <a:ext cx="8297862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2"/>
          </p:nvPr>
        </p:nvSpPr>
        <p:spPr>
          <a:xfrm>
            <a:off x="532341" y="1005840"/>
            <a:ext cx="3872588" cy="5047934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6"/>
          </p:nvPr>
        </p:nvSpPr>
        <p:spPr>
          <a:xfrm>
            <a:off x="4600309" y="1005840"/>
            <a:ext cx="3934091" cy="5047934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AD414-CC7E-41A8-93CA-0E4D92D419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Layou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 userDrawn="1"/>
        </p:nvSpPr>
        <p:spPr>
          <a:xfrm>
            <a:off x="0" y="6364288"/>
            <a:ext cx="8688388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 flipH="1">
            <a:off x="530225" y="3698875"/>
            <a:ext cx="7924800" cy="0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4491038" y="996950"/>
            <a:ext cx="0" cy="5211763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36538" y="6384610"/>
            <a:ext cx="8297862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29826" y="352412"/>
            <a:ext cx="7924645" cy="485358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25" name="Content Placeholder 4"/>
          <p:cNvSpPr>
            <a:spLocks noGrp="1"/>
          </p:cNvSpPr>
          <p:nvPr>
            <p:ph sz="quarter" idx="23"/>
          </p:nvPr>
        </p:nvSpPr>
        <p:spPr>
          <a:xfrm>
            <a:off x="529826" y="3796576"/>
            <a:ext cx="3866221" cy="238514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en-US" dirty="0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24"/>
          </p:nvPr>
        </p:nvSpPr>
        <p:spPr>
          <a:xfrm>
            <a:off x="4601273" y="3796576"/>
            <a:ext cx="3853198" cy="238514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en-US" dirty="0"/>
          </a:p>
        </p:txBody>
      </p:sp>
      <p:sp>
        <p:nvSpPr>
          <p:cNvPr id="28" name="Content Placeholder 4"/>
          <p:cNvSpPr>
            <a:spLocks noGrp="1"/>
          </p:cNvSpPr>
          <p:nvPr>
            <p:ph sz="quarter" idx="12"/>
          </p:nvPr>
        </p:nvSpPr>
        <p:spPr>
          <a:xfrm>
            <a:off x="529826" y="1005840"/>
            <a:ext cx="3866221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en-US" dirty="0"/>
          </a:p>
        </p:txBody>
      </p:sp>
      <p:sp>
        <p:nvSpPr>
          <p:cNvPr id="29" name="Content Placeholder 4"/>
          <p:cNvSpPr>
            <a:spLocks noGrp="1"/>
          </p:cNvSpPr>
          <p:nvPr>
            <p:ph sz="quarter" idx="25"/>
          </p:nvPr>
        </p:nvSpPr>
        <p:spPr>
          <a:xfrm>
            <a:off x="4601273" y="1005840"/>
            <a:ext cx="3853198" cy="2624429"/>
          </a:xfrm>
          <a:prstGeom prst="rect">
            <a:avLst/>
          </a:prstGeom>
        </p:spPr>
        <p:txBody>
          <a:bodyPr/>
          <a:lstStyle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Cliquez pour modifier les styles du texte du masque</a:t>
            </a:r>
          </a:p>
          <a:p>
            <a:pPr lvl="1"/>
            <a:r>
              <a:rPr lang="en-US" dirty="0" smtClean="0"/>
              <a:t>Deuxième niveau</a:t>
            </a:r>
          </a:p>
          <a:p>
            <a:pPr lvl="2"/>
            <a:r>
              <a:rPr lang="en-US" dirty="0" smtClean="0"/>
              <a:t>Troisième niveau</a:t>
            </a:r>
          </a:p>
          <a:p>
            <a:pPr lvl="3"/>
            <a:r>
              <a:rPr lang="en-US" dirty="0" smtClean="0"/>
              <a:t>Quatrième niveau</a:t>
            </a:r>
          </a:p>
          <a:p>
            <a:pPr lvl="4"/>
            <a:r>
              <a:rPr lang="en-US" dirty="0" smtClean="0"/>
              <a:t>Cinquième niveau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 algn="l">
              <a:defRPr sz="10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9C48A6B5-E38B-462F-B00A-1B4F68973E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Layout W/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/>
          <p:cNvSpPr/>
          <p:nvPr userDrawn="1"/>
        </p:nvSpPr>
        <p:spPr>
          <a:xfrm>
            <a:off x="0" y="6364288"/>
            <a:ext cx="8688388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826" y="357188"/>
            <a:ext cx="8102600" cy="49847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36538" y="6384610"/>
            <a:ext cx="8297862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5548D-E582-4EAE-A426-1094CF7EB6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562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/>
          <a:lstStyle/>
          <a:p>
            <a:fld id="{6DFFA833-367B-8A43-BB5F-AD98E74E50FF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8757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562600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11BCC52F-9E4E-4C9F-9A68-580259893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85800" y="6675438"/>
            <a:ext cx="8458200" cy="182562"/>
          </a:xfrm>
          <a:prstGeom prst="rect">
            <a:avLst/>
          </a:prstGeom>
        </p:spPr>
        <p:txBody>
          <a:bodyPr vert="horz" lIns="91440" tIns="45720" rIns="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JWST ISIM PSR: March 8,9,10, 2016  Use of data disclosed on this page is subject to restriction(s) on the title page of this document.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/>
          <a:lstStyle/>
          <a:p>
            <a:fld id="{6DFFA833-367B-8A43-BB5F-AD98E74E50FF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67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11BCC52F-9E4E-4C9F-9A68-580259893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685800" y="6675438"/>
            <a:ext cx="8458200" cy="182562"/>
          </a:xfrm>
          <a:prstGeom prst="rect">
            <a:avLst/>
          </a:prstGeom>
        </p:spPr>
        <p:txBody>
          <a:bodyPr vert="horz" lIns="91440" tIns="45720" rIns="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JWST ISIM PSR: March 8,9,10, 2016  Use of data disclosed on this page is subject to restriction(s) on the title page of this document.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11BCC52F-9E4E-4C9F-9A68-580259893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685800" y="6675438"/>
            <a:ext cx="8458200" cy="182562"/>
          </a:xfrm>
          <a:prstGeom prst="rect">
            <a:avLst/>
          </a:prstGeom>
        </p:spPr>
        <p:txBody>
          <a:bodyPr vert="horz" lIns="91440" tIns="45720" rIns="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JWST ISIM PSR: March 8,9,10, 2016  Use of data disclosed on this page is subject to restriction(s) on the title page of this document.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/>
          <a:lstStyle/>
          <a:p>
            <a:fld id="{DB8B75BB-B267-E64E-8CF1-6FCCC4F52E4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7750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67200" cy="5562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562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11BCC52F-9E4E-4C9F-9A68-580259893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85800" y="6675438"/>
            <a:ext cx="8458200" cy="182562"/>
          </a:xfrm>
          <a:prstGeom prst="rect">
            <a:avLst/>
          </a:prstGeom>
        </p:spPr>
        <p:txBody>
          <a:bodyPr vert="horz" lIns="91440" tIns="45720" rIns="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JWST ISIM PSR: March 8,9,10, 2016  Use of data disclosed on this page is subject to restriction(s) on the title page of this document.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Ima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138363" y="6069223"/>
            <a:ext cx="0" cy="492125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148586" y="6222292"/>
            <a:ext cx="4963414" cy="254118"/>
          </a:xfrm>
          <a:prstGeom prst="rect">
            <a:avLst/>
          </a:prstGeom>
        </p:spPr>
        <p:txBody>
          <a:bodyPr vert="horz" anchor="ctr"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123728" y="5960246"/>
            <a:ext cx="4963415" cy="249655"/>
          </a:xfrm>
          <a:prstGeom prst="rect">
            <a:avLst/>
          </a:prstGeom>
        </p:spPr>
        <p:txBody>
          <a:bodyPr vert="horz" anchor="ctr"/>
          <a:lstStyle>
            <a:lvl1pPr>
              <a:defRPr sz="2400" b="1" i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0"/>
          </p:nvPr>
        </p:nvSpPr>
        <p:spPr>
          <a:xfrm>
            <a:off x="200024" y="5949950"/>
            <a:ext cx="1862455" cy="236792"/>
          </a:xfrm>
          <a:prstGeom prst="rect">
            <a:avLst/>
          </a:prstGeom>
        </p:spPr>
        <p:txBody>
          <a:bodyPr vert="horz" anchor="t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00024" y="6199311"/>
            <a:ext cx="1862456" cy="248524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3" name="Picture 22" descr="udem-logo-exemple_01-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20" y="29369"/>
            <a:ext cx="1153612" cy="663327"/>
          </a:xfrm>
          <a:prstGeom prst="rect">
            <a:avLst/>
          </a:prstGeom>
        </p:spPr>
      </p:pic>
      <p:pic>
        <p:nvPicPr>
          <p:cNvPr id="24" name="Picture 23" descr="jws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9772" y="80628"/>
            <a:ext cx="891208" cy="891208"/>
          </a:xfrm>
          <a:prstGeom prst="rect">
            <a:avLst/>
          </a:prstGeom>
        </p:spPr>
      </p:pic>
      <p:pic>
        <p:nvPicPr>
          <p:cNvPr id="25" name="Picture 21" descr="csa_logo_small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5676" y="116632"/>
            <a:ext cx="819200" cy="8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icon_stsci_transparent.gi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08" y="566081"/>
            <a:ext cx="1631884" cy="990711"/>
          </a:xfrm>
          <a:prstGeom prst="rect">
            <a:avLst/>
          </a:prstGeom>
        </p:spPr>
      </p:pic>
      <p:pic>
        <p:nvPicPr>
          <p:cNvPr id="27" name="Picture 26" descr="NRC_logo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91680" y="1105954"/>
            <a:ext cx="1777683" cy="27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8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/>
          <a:lstStyle/>
          <a:p>
            <a:fld id="{DB8B75BB-B267-E64E-8CF1-6FCCC4F52E4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775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67200" cy="5562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562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11BCC52F-9E4E-4C9F-9A68-580259893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85800" y="6675438"/>
            <a:ext cx="8458200" cy="182562"/>
          </a:xfrm>
          <a:prstGeom prst="rect">
            <a:avLst/>
          </a:prstGeom>
        </p:spPr>
        <p:txBody>
          <a:bodyPr vert="horz" lIns="91440" tIns="45720" rIns="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JWST ISIM PSR: March 8,9,10, 2016  Use of data disclosed on this page is subject to restriction(s) on the title page of this document.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475557"/>
            <a:ext cx="6400800" cy="2057400"/>
          </a:xfrm>
          <a:prstGeom prst="rect">
            <a:avLst/>
          </a:prstGeom>
        </p:spPr>
        <p:txBody>
          <a:bodyPr anchor="t" anchorCtr="0"/>
          <a:lstStyle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" y="2524125"/>
            <a:ext cx="3009900" cy="2462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1000" b="1" i="0" dirty="0" smtClean="0">
                <a:solidFill>
                  <a:srgbClr val="DEA115"/>
                </a:solidFill>
                <a:latin typeface="Arial Narrow" pitchFamily="34" charset="0"/>
              </a:rPr>
              <a:t>ITAR Banner, TBD</a:t>
            </a:r>
            <a:endParaRPr lang="en-US" sz="1000" i="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14400"/>
            <a:ext cx="4268788" cy="6397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latin typeface="Arial Black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600200"/>
            <a:ext cx="4268788" cy="4876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14400"/>
            <a:ext cx="4270375" cy="6397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latin typeface="Arial Black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270375" cy="4876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28600" y="6675120"/>
            <a:ext cx="36576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11BCC52F-9E4E-4C9F-9A68-580259893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685800" y="6675438"/>
            <a:ext cx="8458200" cy="182562"/>
          </a:xfrm>
          <a:prstGeom prst="rect">
            <a:avLst/>
          </a:prstGeom>
        </p:spPr>
        <p:txBody>
          <a:bodyPr vert="horz" lIns="91440" tIns="45720" rIns="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JWST ISIM PSR: March 8,9,10, 2016  Use of data disclosed on this page is subject to restriction(s) on the title page of this document.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9.jpeg"/><Relationship Id="rId21" Type="http://schemas.openxmlformats.org/officeDocument/2006/relationships/image" Target="../media/image10.jpeg"/><Relationship Id="rId22" Type="http://schemas.openxmlformats.org/officeDocument/2006/relationships/image" Target="../media/image11.jpeg"/><Relationship Id="rId23" Type="http://schemas.openxmlformats.org/officeDocument/2006/relationships/image" Target="../media/image12.png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5" Type="http://schemas.openxmlformats.org/officeDocument/2006/relationships/image" Target="../media/image4.jpeg"/><Relationship Id="rId16" Type="http://schemas.openxmlformats.org/officeDocument/2006/relationships/image" Target="../media/image5.jpeg"/><Relationship Id="rId17" Type="http://schemas.openxmlformats.org/officeDocument/2006/relationships/image" Target="../media/image6.jpeg"/><Relationship Id="rId18" Type="http://schemas.openxmlformats.org/officeDocument/2006/relationships/image" Target="../media/image7.jpeg"/><Relationship Id="rId19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theme" Target="../theme/theme2.xml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13" Type="http://schemas.openxmlformats.org/officeDocument/2006/relationships/image" Target="../media/image30.jpeg"/><Relationship Id="rId14" Type="http://schemas.openxmlformats.org/officeDocument/2006/relationships/image" Target="../media/image26.wmf"/><Relationship Id="rId15" Type="http://schemas.openxmlformats.org/officeDocument/2006/relationships/image" Target="../media/image25.jpeg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20" Type="http://schemas.openxmlformats.org/officeDocument/2006/relationships/image" Target="../media/image27.png"/><Relationship Id="rId21" Type="http://schemas.openxmlformats.org/officeDocument/2006/relationships/image" Target="../media/image29.png"/><Relationship Id="rId22" Type="http://schemas.openxmlformats.org/officeDocument/2006/relationships/image" Target="../media/image28.png"/><Relationship Id="rId10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2.xml"/><Relationship Id="rId14" Type="http://schemas.openxmlformats.org/officeDocument/2006/relationships/theme" Target="../theme/theme5.xml"/><Relationship Id="rId15" Type="http://schemas.openxmlformats.org/officeDocument/2006/relationships/image" Target="../media/image30.jpeg"/><Relationship Id="rId16" Type="http://schemas.openxmlformats.org/officeDocument/2006/relationships/image" Target="../media/image26.wmf"/><Relationship Id="rId17" Type="http://schemas.openxmlformats.org/officeDocument/2006/relationships/image" Target="../media/image31.png"/><Relationship Id="rId18" Type="http://schemas.openxmlformats.org/officeDocument/2006/relationships/image" Target="../media/image25.jpeg"/><Relationship Id="rId19" Type="http://schemas.openxmlformats.org/officeDocument/2006/relationships/image" Target="../media/image21.png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theme" Target="../theme/theme6.xml"/><Relationship Id="rId12" Type="http://schemas.openxmlformats.org/officeDocument/2006/relationships/image" Target="../media/image32.jpeg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53.xml"/><Relationship Id="rId2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 rot="16200000">
            <a:off x="-1102099" y="1094161"/>
            <a:ext cx="5677649" cy="348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4" descr="Corner-01 copy.pn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4310063"/>
            <a:ext cx="91567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2" descr="\\localhost\Volumes\DMS-Server\Clients\Honeywell PPT \Honeywell - Freestanding Logos\Honeywell - Freestanding Logo RGB.png"/>
          <p:cNvPicPr>
            <a:picLocks noChangeAspect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7251700" y="6199188"/>
            <a:ext cx="14255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3528648" y="3656761"/>
            <a:ext cx="2784368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 descr="C:\Users\ascott\Desktop\jwstvac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537440" y="1"/>
            <a:ext cx="2775576" cy="2294792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8648" y="2294793"/>
            <a:ext cx="2784368" cy="136196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7" descr="ElectronicsUnitRework 006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375581" y="2294793"/>
            <a:ext cx="1752237" cy="125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rrowheads="1"/>
          </p:cNvPicPr>
          <p:nvPr/>
        </p:nvPicPr>
        <p:blipFill>
          <a:blip r:embed="rId19"/>
          <a:srcRect l="10275" t="10065" r="10672" b="3302"/>
          <a:stretch>
            <a:fillRect/>
          </a:stretch>
        </p:blipFill>
        <p:spPr bwMode="auto">
          <a:xfrm>
            <a:off x="6368560" y="3552092"/>
            <a:ext cx="2775440" cy="21343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3" name="Picture 14" descr="SOUT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120796" y="-1"/>
            <a:ext cx="1027112" cy="355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f2t2_etalon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375582" y="1"/>
            <a:ext cx="1747886" cy="126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7" descr="MOP_DET_1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365769" y="1273921"/>
            <a:ext cx="936916" cy="10129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33" descr="jh2"/>
          <p:cNvPicPr>
            <a:picLocks noChangeAspect="1" noChangeArrowheads="1"/>
          </p:cNvPicPr>
          <p:nvPr/>
        </p:nvPicPr>
        <p:blipFill>
          <a:blip r:embed="rId23"/>
          <a:srcRect l="50107" t="22559" r="16907" b="7729"/>
          <a:stretch>
            <a:fillRect/>
          </a:stretch>
        </p:blipFill>
        <p:spPr bwMode="auto">
          <a:xfrm>
            <a:off x="7302684" y="1265129"/>
            <a:ext cx="825134" cy="1003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685800" y="6675438"/>
            <a:ext cx="8458200" cy="182562"/>
          </a:xfrm>
          <a:prstGeom prst="rect">
            <a:avLst/>
          </a:prstGeom>
        </p:spPr>
        <p:txBody>
          <a:bodyPr vert="horz" lIns="91440" tIns="45720" rIns="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JWST ISIM PSR: March 8,9,10, 2016  Use of data disclosed on this page is subject to restriction(s) on the title page of this document.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49" r:id="rId8"/>
    <p:sldLayoutId id="2147483653" r:id="rId9"/>
    <p:sldLayoutId id="2147483655" r:id="rId10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tx1"/>
          </a:solidFill>
          <a:latin typeface="Helvetica 55 Roman"/>
          <a:ea typeface="Helvetica 55 Roman"/>
          <a:cs typeface="Helvetica 55 Roman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Helvetica Neue"/>
          <a:ea typeface="Helvetica Neue"/>
          <a:cs typeface="Helvetica Neue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90000"/>
        <a:buFont typeface="Courier New" pitchFamily="49" charset="0"/>
        <a:buChar char="o"/>
        <a:defRPr sz="1400" kern="1200">
          <a:solidFill>
            <a:schemeClr val="tx1"/>
          </a:solidFill>
          <a:latin typeface="Helvetica Neue"/>
          <a:ea typeface="Helvetica Neue"/>
          <a:cs typeface="Helvetica Neue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08000" y="1736812"/>
            <a:ext cx="2700000" cy="19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00000" y="1736812"/>
            <a:ext cx="2700000" cy="197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4" descr="Corner-01 copy.png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-1" y="4310063"/>
            <a:ext cx="8998051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00000" y="3790800"/>
            <a:ext cx="2721600" cy="21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04400" y="3790800"/>
            <a:ext cx="2700000" cy="21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362902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600000" y="44808"/>
            <a:ext cx="5508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2" descr="\\localhost\Volumes\DMS-Server\Clients\Honeywell PPT \Honeywell - Freestanding Logos\Honeywell - Freestanding Logo RGB.png"/>
          <p:cNvPicPr>
            <a:picLocks noChangeAspect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1647371" y="1447800"/>
            <a:ext cx="162922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tx1"/>
          </a:solidFill>
          <a:latin typeface="Helvetica 55 Roman"/>
          <a:ea typeface="Helvetica 55 Roman"/>
          <a:cs typeface="Helvetica 55 Roman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Helvetica Neue"/>
          <a:ea typeface="Helvetica Neue"/>
          <a:cs typeface="Helvetica Neue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90000"/>
        <a:buFont typeface="Courier New" pitchFamily="49" charset="0"/>
        <a:buChar char="o"/>
        <a:defRPr sz="1400" kern="1200">
          <a:solidFill>
            <a:schemeClr val="tx1"/>
          </a:solidFill>
          <a:latin typeface="Helvetica Neue"/>
          <a:ea typeface="Helvetica Neue"/>
          <a:cs typeface="Helvetica Neue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34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4" descr="Corner-01 copy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310063"/>
            <a:ext cx="91440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\\localhost\Volumes\DMS-Server\Clients\Honeywell PPT \Honeywell - Freestanding Logos\Honeywell - Freestanding Logo RGB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251700" y="6199188"/>
            <a:ext cx="14255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tx1"/>
          </a:solidFill>
          <a:latin typeface="Helvetica 55 Roman"/>
          <a:ea typeface="Helvetica 55 Roman"/>
          <a:cs typeface="Helvetica 55 Roman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Helvetica Neue"/>
          <a:ea typeface="Helvetica Neue"/>
          <a:cs typeface="Helvetica Neue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90000"/>
        <a:buFont typeface="Courier New" pitchFamily="49" charset="0"/>
        <a:buChar char="o"/>
        <a:defRPr sz="1400" kern="1200">
          <a:solidFill>
            <a:schemeClr val="tx1"/>
          </a:solidFill>
          <a:latin typeface="Helvetica Neue"/>
          <a:ea typeface="Helvetica Neue"/>
          <a:cs typeface="Helvetica Neue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_3 radius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53343" y="57150"/>
            <a:ext cx="8382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890773" y="227012"/>
            <a:ext cx="636257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et modifiez le titre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4425" y="-28575"/>
            <a:ext cx="506413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40597371-3C55-45EB-B017-7A96D2DF2C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7" descr="jwst_circle_design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573" y="5715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710" r:id="rId7"/>
    <p:sldLayoutId id="2147483711" r:id="rId8"/>
    <p:sldLayoutId id="2147483712" r:id="rId9"/>
    <p:sldLayoutId id="2147483718" r:id="rId10"/>
    <p:sldLayoutId id="214748373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US" sz="2800" b="1" kern="1200" dirty="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69863" indent="-169863" algn="l" defTabSz="457200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627063" indent="-169863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-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084263" indent="-169863" algn="l" defTabSz="457200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_3 radius.jpg"/>
          <p:cNvPicPr>
            <a:picLocks noChangeAspect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53343" y="57150"/>
            <a:ext cx="8382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0" descr="\\localhost\Volumes\DMS-Server\Clients\Honeywell PPT \Honeywell - Freestanding Logos\Honeywell - Freestanding Logo RGB.png"/>
          <p:cNvPicPr>
            <a:picLocks noChangeAspect="1"/>
          </p:cNvPicPr>
          <p:nvPr userDrawn="1"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7949706" y="6519863"/>
            <a:ext cx="10318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890773" y="227012"/>
            <a:ext cx="636257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et modifiez le titre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4425" y="-28575"/>
            <a:ext cx="506413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40597371-3C55-45EB-B017-7A96D2DF2C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7" descr="jwst_circle_design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2573" y="5715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" descr="csa_logo_small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28638" y="6259436"/>
            <a:ext cx="484263" cy="4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udm Logo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075787" y="6230387"/>
            <a:ext cx="1124174" cy="50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0" r="-420"/>
          <a:stretch>
            <a:fillRect/>
          </a:stretch>
        </p:blipFill>
        <p:spPr bwMode="auto">
          <a:xfrm>
            <a:off x="3860838" y="6138046"/>
            <a:ext cx="919557" cy="62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1" descr="NRC Logo"/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929859" y="6429375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236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US" sz="2800" b="1" kern="1200" dirty="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69863" indent="-169863" algn="l" defTabSz="457200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627063" indent="-169863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-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084263" indent="-169863" algn="l" defTabSz="457200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4_3.jpg"/>
          <p:cNvPicPr>
            <a:picLocks noChangeAspect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0" y="0"/>
            <a:ext cx="9153525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549275" y="6164263"/>
            <a:ext cx="3506788" cy="200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700" dirty="0" smtClean="0">
                <a:solidFill>
                  <a:schemeClr val="accent2"/>
                </a:solidFill>
              </a:rPr>
              <a:t>Honeywell Confidential - © 2016 by Honeywell International Inc. All rights reserved. </a:t>
            </a:r>
          </a:p>
        </p:txBody>
      </p:sp>
      <p:sp>
        <p:nvSpPr>
          <p:cNvPr id="4100" name="Title Placeholder 1"/>
          <p:cNvSpPr>
            <a:spLocks noGrp="1"/>
          </p:cNvSpPr>
          <p:nvPr>
            <p:ph type="title"/>
          </p:nvPr>
        </p:nvSpPr>
        <p:spPr bwMode="auto">
          <a:xfrm>
            <a:off x="525463" y="357188"/>
            <a:ext cx="8102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et modifiez le titre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4425" y="-28575"/>
            <a:ext cx="506413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6E329B57-E27C-440A-8220-955419A6B6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US" sz="2800" b="1" kern="1200" dirty="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69863" indent="-169863" algn="l" defTabSz="457200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627063" indent="-169863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-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084263" indent="-169863" algn="l" defTabSz="457200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8000" y="1736812"/>
            <a:ext cx="2700000" cy="19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0000" y="1736812"/>
            <a:ext cx="2700000" cy="197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4" descr="Corner-01 copy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" y="4310063"/>
            <a:ext cx="8998051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2" descr="\\localhost\Volumes\DMS-Server\Clients\Honeywell PPT \Honeywell - Freestanding Logos\Honeywell - Freestanding Logo RGB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251700" y="6199188"/>
            <a:ext cx="14255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00000" y="3790800"/>
            <a:ext cx="2721600" cy="21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4400" y="3790800"/>
            <a:ext cx="2700000" cy="21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362902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00000" y="44808"/>
            <a:ext cx="5508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47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Neue BoldCond"/>
          <a:ea typeface="HelveticaNeue BoldCond"/>
          <a:cs typeface="HelveticaNeue BoldCond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tx1"/>
          </a:solidFill>
          <a:latin typeface="Helvetica 55 Roman"/>
          <a:ea typeface="Helvetica 55 Roman"/>
          <a:cs typeface="Helvetica 55 Roman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Helvetica Neue"/>
          <a:ea typeface="Helvetica Neue"/>
          <a:cs typeface="Helvetica Neue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90000"/>
        <a:buFont typeface="Courier New" pitchFamily="49" charset="0"/>
        <a:buChar char="o"/>
        <a:defRPr sz="1400" kern="1200">
          <a:solidFill>
            <a:schemeClr val="tx1"/>
          </a:solidFill>
          <a:latin typeface="Helvetica Neue"/>
          <a:ea typeface="Helvetica Neue"/>
          <a:cs typeface="Helvetica Neue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2286000" y="6096000"/>
            <a:ext cx="5638799" cy="484522"/>
          </a:xfrm>
          <a:prstGeom prst="rect">
            <a:avLst/>
          </a:prstGeom>
        </p:spPr>
        <p:txBody>
          <a:bodyPr vert="horz" anchor="ctr"/>
          <a:lstStyle>
            <a:lvl1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400" b="1" i="0" kern="1200" cap="all" baseline="0">
                <a:solidFill>
                  <a:schemeClr val="tx1"/>
                </a:solidFill>
                <a:latin typeface="Arial" pitchFamily="34" charset="0"/>
                <a:ea typeface="Helvetica 55 Roman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Courier New" pitchFamily="49" charset="0"/>
              <a:buChar char="o"/>
              <a:defRPr sz="14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800" dirty="0" err="1" smtClean="0"/>
              <a:t>Niriss</a:t>
            </a:r>
            <a:r>
              <a:rPr lang="en-CA" sz="1800" dirty="0" smtClean="0"/>
              <a:t> WIDE-Field </a:t>
            </a:r>
            <a:r>
              <a:rPr lang="en-CA" sz="1800" dirty="0" err="1" smtClean="0"/>
              <a:t>Slitless</a:t>
            </a:r>
            <a:r>
              <a:rPr lang="en-CA" sz="1800" dirty="0" smtClean="0"/>
              <a:t> spectroscopy</a:t>
            </a:r>
            <a:endParaRPr lang="en-CA" sz="18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-228600" y="6172200"/>
            <a:ext cx="2362200" cy="457200"/>
          </a:xfrm>
          <a:prstGeom prst="rect">
            <a:avLst/>
          </a:prstGeom>
        </p:spPr>
        <p:txBody>
          <a:bodyPr vert="horz" anchor="t"/>
          <a:lstStyle>
            <a:lvl1pPr algn="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elvetica 55 Roman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Courier New" pitchFamily="49" charset="0"/>
              <a:buChar char="o"/>
              <a:defRPr sz="14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1" dirty="0"/>
              <a:t>Chris Willott, René </a:t>
            </a:r>
            <a:r>
              <a:rPr lang="en-CA" sz="1200" b="1" dirty="0" smtClean="0"/>
              <a:t>Doyon, and the FGS/NIRISS Team</a:t>
            </a:r>
            <a:endParaRPr lang="en-CA" sz="1200" b="1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7772400" y="6172200"/>
            <a:ext cx="1148079" cy="486153"/>
          </a:xfrm>
          <a:prstGeom prst="rect">
            <a:avLst/>
          </a:prstGeom>
        </p:spPr>
        <p:txBody>
          <a:bodyPr vert="horz" anchor="t"/>
          <a:lstStyle>
            <a:lvl1pPr algn="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elvetica 55 Roman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Courier New" pitchFamily="49" charset="0"/>
              <a:buChar char="o"/>
              <a:defRPr sz="14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 Neue"/>
                <a:ea typeface="Helvetica Neue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b="1" dirty="0" smtClean="0"/>
              <a:t>ESAC JWST</a:t>
            </a:r>
          </a:p>
          <a:p>
            <a:r>
              <a:rPr lang="en-CA" sz="1200" b="1" dirty="0" smtClean="0"/>
              <a:t>27 Sept 2016 </a:t>
            </a:r>
            <a:endParaRPr lang="en-CA" sz="1200" b="1" dirty="0"/>
          </a:p>
        </p:txBody>
      </p:sp>
    </p:spTree>
    <p:extLst>
      <p:ext uri="{BB962C8B-B14F-4D97-AF65-F5344CB8AC3E}">
        <p14:creationId xmlns:p14="http://schemas.microsoft.com/office/powerpoint/2010/main" val="3461251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66B9D-5E40-4AC1-843C-106630788C1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975947" y="217138"/>
            <a:ext cx="6339254" cy="498610"/>
          </a:xfrm>
        </p:spPr>
        <p:txBody>
          <a:bodyPr/>
          <a:lstStyle/>
          <a:p>
            <a:pPr algn="ctr"/>
            <a:r>
              <a:rPr lang="fr-FR" dirty="0" smtClean="0"/>
              <a:t>Data </a:t>
            </a:r>
            <a:r>
              <a:rPr lang="fr-FR" dirty="0" err="1" smtClean="0"/>
              <a:t>Analysis</a:t>
            </a:r>
            <a:endParaRPr lang="fr-FR" dirty="0"/>
          </a:p>
        </p:txBody>
      </p:sp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81200"/>
            <a:ext cx="7455130" cy="43167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11430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Example</a:t>
            </a:r>
            <a:r>
              <a:rPr lang="fr-FR" dirty="0" smtClean="0"/>
              <a:t> of data </a:t>
            </a:r>
            <a:r>
              <a:rPr lang="fr-FR" dirty="0" err="1" smtClean="0"/>
              <a:t>processing</a:t>
            </a:r>
            <a:r>
              <a:rPr lang="fr-FR" dirty="0" smtClean="0"/>
              <a:t> for contamination </a:t>
            </a:r>
            <a:r>
              <a:rPr lang="fr-FR" dirty="0" err="1" smtClean="0"/>
              <a:t>cleaning</a:t>
            </a:r>
            <a:r>
              <a:rPr lang="fr-FR" dirty="0" smtClean="0"/>
              <a:t> and </a:t>
            </a:r>
            <a:r>
              <a:rPr lang="fr-FR" dirty="0" err="1" smtClean="0"/>
              <a:t>emission</a:t>
            </a:r>
            <a:r>
              <a:rPr lang="fr-FR" dirty="0" smtClean="0"/>
              <a:t> line </a:t>
            </a:r>
            <a:r>
              <a:rPr lang="fr-FR" dirty="0" err="1" smtClean="0"/>
              <a:t>map</a:t>
            </a:r>
            <a:r>
              <a:rPr lang="fr-FR" dirty="0" smtClean="0"/>
              <a:t> </a:t>
            </a:r>
            <a:r>
              <a:rPr lang="fr-FR" dirty="0" err="1" smtClean="0"/>
              <a:t>generation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open-source ‘</a:t>
            </a:r>
            <a:r>
              <a:rPr lang="fr-FR" dirty="0" err="1" smtClean="0"/>
              <a:t>grizli</a:t>
            </a:r>
            <a:r>
              <a:rPr lang="fr-FR" dirty="0" smtClean="0"/>
              <a:t>’ code (G. </a:t>
            </a:r>
            <a:r>
              <a:rPr lang="fr-FR" dirty="0" err="1" smtClean="0"/>
              <a:t>Brammer</a:t>
            </a:r>
            <a:r>
              <a:rPr lang="fr-F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46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5947" y="217138"/>
            <a:ext cx="6339254" cy="498610"/>
          </a:xfrm>
        </p:spPr>
        <p:txBody>
          <a:bodyPr/>
          <a:lstStyle/>
          <a:p>
            <a:pPr algn="ctr"/>
            <a:r>
              <a:rPr lang="fr-FR" dirty="0" smtClean="0"/>
              <a:t>WFSS Line </a:t>
            </a:r>
            <a:r>
              <a:rPr lang="fr-FR" dirty="0" err="1" smtClean="0"/>
              <a:t>Sensitivity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66B9D-5E40-4AC1-843C-106630788C1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1078468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Model </a:t>
            </a:r>
            <a:r>
              <a:rPr lang="fr-FR" dirty="0" err="1"/>
              <a:t>emission</a:t>
            </a:r>
            <a:r>
              <a:rPr lang="fr-FR" dirty="0"/>
              <a:t> line </a:t>
            </a:r>
            <a:r>
              <a:rPr lang="fr-FR" dirty="0" err="1"/>
              <a:t>sensitivity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various</a:t>
            </a:r>
            <a:r>
              <a:rPr lang="fr-FR" dirty="0"/>
              <a:t> band-</a:t>
            </a:r>
            <a:r>
              <a:rPr lang="fr-FR" dirty="0" err="1"/>
              <a:t>limiting</a:t>
            </a:r>
            <a:r>
              <a:rPr lang="fr-FR" dirty="0"/>
              <a:t> </a:t>
            </a:r>
            <a:r>
              <a:rPr lang="fr-FR" dirty="0" err="1"/>
              <a:t>filters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76400"/>
            <a:ext cx="6781800" cy="469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8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5947" y="217138"/>
            <a:ext cx="6339254" cy="498610"/>
          </a:xfrm>
        </p:spPr>
        <p:txBody>
          <a:bodyPr/>
          <a:lstStyle/>
          <a:p>
            <a:pPr algn="ctr"/>
            <a:r>
              <a:rPr lang="fr-FR" dirty="0" smtClean="0"/>
              <a:t>WFSS Continuum </a:t>
            </a:r>
            <a:r>
              <a:rPr lang="fr-FR" dirty="0" err="1"/>
              <a:t>S</a:t>
            </a:r>
            <a:r>
              <a:rPr lang="fr-FR" dirty="0" err="1" smtClean="0"/>
              <a:t>ensitivity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66B9D-5E40-4AC1-843C-106630788C1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14400"/>
            <a:ext cx="7924800" cy="561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66B9D-5E40-4AC1-843C-106630788C1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05200" y="5029200"/>
            <a:ext cx="1994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s-IS" dirty="0"/>
              <a:t>Oesch et al. 2016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438400"/>
            <a:ext cx="7620000" cy="43641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5800" y="990600"/>
            <a:ext cx="7620000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dirty="0" err="1" smtClean="0"/>
              <a:t>Below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NIRISS simulation of </a:t>
            </a:r>
            <a:r>
              <a:rPr lang="is-IS" dirty="0" smtClean="0"/>
              <a:t>Oesch </a:t>
            </a:r>
            <a:r>
              <a:rPr lang="is-IS" dirty="0"/>
              <a:t>et al. </a:t>
            </a:r>
            <a:r>
              <a:rPr lang="is-IS" dirty="0" smtClean="0"/>
              <a:t>(2016) z=11 galaxy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fr-FR" dirty="0" err="1" smtClean="0"/>
              <a:t>Exposure</a:t>
            </a:r>
            <a:r>
              <a:rPr lang="fr-FR" dirty="0" smtClean="0"/>
              <a:t> time: ~3 </a:t>
            </a:r>
            <a:r>
              <a:rPr lang="fr-FR" dirty="0" err="1"/>
              <a:t>hours</a:t>
            </a:r>
            <a:r>
              <a:rPr lang="fr-FR" dirty="0"/>
              <a:t> per </a:t>
            </a:r>
            <a:r>
              <a:rPr lang="fr-FR" dirty="0" err="1" smtClean="0"/>
              <a:t>filter</a:t>
            </a:r>
            <a:endParaRPr lang="fr-FR" dirty="0" smtClean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fr-FR" dirty="0" smtClean="0"/>
              <a:t>NIRISS WFSS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get</a:t>
            </a:r>
            <a:r>
              <a:rPr lang="fr-FR" dirty="0" smtClean="0"/>
              <a:t> continuum break </a:t>
            </a:r>
            <a:r>
              <a:rPr lang="fr-FR" dirty="0" err="1" smtClean="0"/>
              <a:t>redshifts</a:t>
            </a:r>
            <a:r>
              <a:rPr lang="fr-FR" dirty="0" smtClean="0"/>
              <a:t> </a:t>
            </a:r>
            <a:r>
              <a:rPr lang="fr-FR" dirty="0" err="1" smtClean="0"/>
              <a:t>even</a:t>
            </a:r>
            <a:r>
              <a:rPr lang="fr-FR" dirty="0" smtClean="0"/>
              <a:t> if no </a:t>
            </a:r>
            <a:r>
              <a:rPr lang="fr-FR" dirty="0" err="1" smtClean="0"/>
              <a:t>Lyman</a:t>
            </a:r>
            <a:r>
              <a:rPr lang="fr-FR" dirty="0" smtClean="0"/>
              <a:t>-</a:t>
            </a:r>
            <a:r>
              <a:rPr lang="fr-FR" dirty="0" smtClean="0">
                <a:latin typeface="Cambria Math"/>
                <a:cs typeface="Cambria Math"/>
              </a:rPr>
              <a:t>α</a:t>
            </a:r>
            <a:endParaRPr lang="fr-FR" dirty="0">
              <a:latin typeface="Cambria Math"/>
              <a:cs typeface="Cambria Math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334000" cy="498610"/>
          </a:xfrm>
        </p:spPr>
        <p:txBody>
          <a:bodyPr/>
          <a:lstStyle/>
          <a:p>
            <a:r>
              <a:rPr lang="fr-FR" dirty="0" smtClean="0"/>
              <a:t>WFSS Simulations </a:t>
            </a:r>
            <a:r>
              <a:rPr lang="fr-FR" dirty="0"/>
              <a:t>of GN-z11</a:t>
            </a:r>
          </a:p>
        </p:txBody>
      </p:sp>
      <p:sp>
        <p:nvSpPr>
          <p:cNvPr id="7" name="Rectangle 6"/>
          <p:cNvSpPr/>
          <p:nvPr/>
        </p:nvSpPr>
        <p:spPr>
          <a:xfrm>
            <a:off x="7772400" y="6400800"/>
            <a:ext cx="1133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Brammer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53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Summary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457200" y="990600"/>
            <a:ext cx="8217877" cy="5308600"/>
          </a:xfrm>
        </p:spPr>
        <p:txBody>
          <a:bodyPr/>
          <a:lstStyle/>
          <a:p>
            <a:r>
              <a:rPr lang="fr-FR" dirty="0" smtClean="0"/>
              <a:t>NIRISS </a:t>
            </a:r>
            <a:r>
              <a:rPr lang="fr-FR" dirty="0"/>
              <a:t>Wide-Field </a:t>
            </a:r>
            <a:r>
              <a:rPr lang="fr-FR" dirty="0" err="1"/>
              <a:t>Slitless</a:t>
            </a:r>
            <a:r>
              <a:rPr lang="fr-FR" dirty="0"/>
              <a:t> </a:t>
            </a:r>
            <a:r>
              <a:rPr lang="fr-FR" dirty="0" err="1"/>
              <a:t>Spectroscopy</a:t>
            </a:r>
            <a:r>
              <a:rPr lang="fr-FR" dirty="0"/>
              <a:t> </a:t>
            </a:r>
            <a:r>
              <a:rPr lang="fr-FR" dirty="0" smtClean="0"/>
              <a:t>has unique </a:t>
            </a:r>
            <a:r>
              <a:rPr lang="fr-FR" dirty="0" err="1" smtClean="0"/>
              <a:t>capabilties</a:t>
            </a:r>
            <a:r>
              <a:rPr lang="fr-FR" dirty="0" smtClean="0"/>
              <a:t>:</a:t>
            </a:r>
          </a:p>
          <a:p>
            <a:pPr marL="529200"/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multiplex factor</a:t>
            </a:r>
          </a:p>
          <a:p>
            <a:pPr marL="529200"/>
            <a:r>
              <a:rPr lang="fr-FR" dirty="0" err="1" smtClean="0"/>
              <a:t>Maps</a:t>
            </a:r>
            <a:r>
              <a:rPr lang="fr-FR" dirty="0" smtClean="0"/>
              <a:t> of </a:t>
            </a:r>
            <a:r>
              <a:rPr lang="fr-FR" dirty="0" err="1" smtClean="0"/>
              <a:t>emission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endParaRPr lang="fr-FR" dirty="0" smtClean="0"/>
          </a:p>
          <a:p>
            <a:pPr marL="529200"/>
            <a:r>
              <a:rPr lang="fr-FR" dirty="0" smtClean="0"/>
              <a:t>No </a:t>
            </a:r>
            <a:r>
              <a:rPr lang="fr-FR" dirty="0" err="1" smtClean="0"/>
              <a:t>slit</a:t>
            </a:r>
            <a:r>
              <a:rPr lang="fr-FR" dirty="0" smtClean="0"/>
              <a:t> </a:t>
            </a:r>
            <a:r>
              <a:rPr lang="fr-FR" dirty="0" err="1" smtClean="0"/>
              <a:t>losses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NIRISS WFSS </a:t>
            </a:r>
            <a:r>
              <a:rPr lang="fr-FR" dirty="0" err="1" smtClean="0"/>
              <a:t>provides</a:t>
            </a:r>
            <a:r>
              <a:rPr lang="fr-FR" dirty="0" smtClean="0"/>
              <a:t> a </a:t>
            </a:r>
            <a:r>
              <a:rPr lang="fr-FR" dirty="0" err="1" smtClean="0"/>
              <a:t>powerful</a:t>
            </a:r>
            <a:r>
              <a:rPr lang="fr-FR" dirty="0" smtClean="0"/>
              <a:t> alternative/</a:t>
            </a:r>
            <a:r>
              <a:rPr lang="fr-FR" dirty="0" err="1" smtClean="0"/>
              <a:t>complement</a:t>
            </a:r>
            <a:r>
              <a:rPr lang="fr-FR" dirty="0" smtClean="0"/>
              <a:t> to </a:t>
            </a:r>
            <a:r>
              <a:rPr lang="fr-FR" dirty="0" err="1" smtClean="0"/>
              <a:t>NIRSpec</a:t>
            </a:r>
            <a:r>
              <a:rPr lang="fr-FR" dirty="0" smtClean="0"/>
              <a:t> MOS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redshift</a:t>
            </a:r>
            <a:r>
              <a:rPr lang="fr-FR" dirty="0" smtClean="0"/>
              <a:t> </a:t>
            </a:r>
            <a:r>
              <a:rPr lang="fr-FR" dirty="0" err="1" smtClean="0"/>
              <a:t>completeness</a:t>
            </a:r>
            <a:r>
              <a:rPr lang="fr-FR" dirty="0" smtClean="0"/>
              <a:t> </a:t>
            </a:r>
            <a:r>
              <a:rPr lang="fr-FR" dirty="0" err="1" smtClean="0"/>
              <a:t>required</a:t>
            </a:r>
            <a:r>
              <a:rPr lang="fr-FR" dirty="0" smtClean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66B9D-5E40-4AC1-843C-106630788C1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4" descr="NIRISS_sim_1923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19600"/>
            <a:ext cx="82296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80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558753" cy="498610"/>
          </a:xfrm>
        </p:spPr>
        <p:txBody>
          <a:bodyPr/>
          <a:lstStyle/>
          <a:p>
            <a:pPr algn="ctr"/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1143000" y="990600"/>
            <a:ext cx="6770077" cy="3337560"/>
          </a:xfrm>
        </p:spPr>
        <p:txBody>
          <a:bodyPr/>
          <a:lstStyle/>
          <a:p>
            <a:r>
              <a:rPr lang="fr-FR" sz="2400" dirty="0" err="1"/>
              <a:t>Slitless</a:t>
            </a:r>
            <a:r>
              <a:rPr lang="fr-FR" sz="2400" dirty="0"/>
              <a:t> </a:t>
            </a:r>
            <a:r>
              <a:rPr lang="fr-FR" sz="2400" dirty="0" err="1"/>
              <a:t>spectra</a:t>
            </a:r>
            <a:r>
              <a:rPr lang="fr-FR" sz="2400" dirty="0"/>
              <a:t> science </a:t>
            </a:r>
            <a:r>
              <a:rPr lang="fr-FR" sz="2400" dirty="0" err="1"/>
              <a:t>with</a:t>
            </a:r>
            <a:r>
              <a:rPr lang="fr-FR" sz="2400" dirty="0"/>
              <a:t> HST/WFC3</a:t>
            </a:r>
          </a:p>
          <a:p>
            <a:r>
              <a:rPr lang="fr-FR" sz="2400" dirty="0" smtClean="0"/>
              <a:t>NIRISS </a:t>
            </a:r>
            <a:r>
              <a:rPr lang="fr-FR" sz="2400" dirty="0" err="1"/>
              <a:t>grisms</a:t>
            </a:r>
            <a:r>
              <a:rPr lang="fr-FR" sz="2400" dirty="0"/>
              <a:t> and </a:t>
            </a:r>
            <a:r>
              <a:rPr lang="fr-FR" sz="2400" dirty="0" err="1"/>
              <a:t>filters</a:t>
            </a:r>
            <a:endParaRPr lang="fr-FR" sz="2400" dirty="0"/>
          </a:p>
          <a:p>
            <a:r>
              <a:rPr lang="fr-FR" sz="2400" dirty="0" err="1" smtClean="0"/>
              <a:t>Observing</a:t>
            </a:r>
            <a:r>
              <a:rPr lang="fr-FR" sz="2400" dirty="0" smtClean="0"/>
              <a:t> </a:t>
            </a:r>
            <a:r>
              <a:rPr lang="fr-FR" sz="2400" dirty="0" err="1"/>
              <a:t>sequence</a:t>
            </a:r>
            <a:endParaRPr lang="fr-FR" sz="2400" dirty="0"/>
          </a:p>
          <a:p>
            <a:r>
              <a:rPr lang="fr-FR" sz="2400" dirty="0" smtClean="0"/>
              <a:t>Data </a:t>
            </a:r>
            <a:r>
              <a:rPr lang="fr-FR" sz="2400" dirty="0" err="1"/>
              <a:t>analysis</a:t>
            </a:r>
            <a:endParaRPr lang="fr-FR" sz="2400" dirty="0"/>
          </a:p>
          <a:p>
            <a:r>
              <a:rPr lang="fr-FR" sz="2400" dirty="0" smtClean="0"/>
              <a:t>Performance</a:t>
            </a:r>
            <a:r>
              <a:rPr lang="fr-FR" sz="2400" dirty="0"/>
              <a:t>: </a:t>
            </a:r>
            <a:r>
              <a:rPr lang="fr-FR" sz="2400" dirty="0" err="1"/>
              <a:t>sensitivity</a:t>
            </a:r>
            <a:r>
              <a:rPr lang="fr-FR" sz="2400" dirty="0"/>
              <a:t>, contamination</a:t>
            </a:r>
          </a:p>
          <a:p>
            <a:r>
              <a:rPr lang="fr-FR" sz="2400" dirty="0" err="1" smtClean="0"/>
              <a:t>Benefits</a:t>
            </a:r>
            <a:r>
              <a:rPr lang="fr-FR" sz="2400" dirty="0" smtClean="0"/>
              <a:t> </a:t>
            </a:r>
            <a:r>
              <a:rPr lang="fr-FR" sz="2400" dirty="0"/>
              <a:t>of </a:t>
            </a:r>
            <a:r>
              <a:rPr lang="fr-FR" sz="2400" dirty="0" err="1"/>
              <a:t>slitless</a:t>
            </a:r>
            <a:r>
              <a:rPr lang="fr-FR" sz="2400" dirty="0"/>
              <a:t> </a:t>
            </a:r>
            <a:r>
              <a:rPr lang="fr-FR" sz="2400" dirty="0" err="1"/>
              <a:t>compared</a:t>
            </a:r>
            <a:r>
              <a:rPr lang="fr-FR" sz="2400" dirty="0"/>
              <a:t> </a:t>
            </a:r>
            <a:r>
              <a:rPr lang="fr-FR" sz="2400" dirty="0" smtClean="0"/>
              <a:t>to MOS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66B9D-5E40-4AC1-843C-106630788C1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418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5947" y="217138"/>
            <a:ext cx="6339254" cy="498610"/>
          </a:xfrm>
        </p:spPr>
        <p:txBody>
          <a:bodyPr/>
          <a:lstStyle/>
          <a:p>
            <a:pPr algn="ctr"/>
            <a:r>
              <a:rPr lang="fr-FR" dirty="0" err="1" smtClean="0"/>
              <a:t>Slitless</a:t>
            </a:r>
            <a:r>
              <a:rPr lang="fr-FR" dirty="0" smtClean="0"/>
              <a:t> </a:t>
            </a:r>
            <a:r>
              <a:rPr lang="fr-FR" dirty="0" err="1"/>
              <a:t>spectra</a:t>
            </a:r>
            <a:r>
              <a:rPr lang="fr-FR" dirty="0"/>
              <a:t> science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smtClean="0"/>
              <a:t>HST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66B9D-5E40-4AC1-843C-106630788C1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143" y="914400"/>
            <a:ext cx="4474954" cy="26098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77000" y="3505200"/>
            <a:ext cx="23684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</a:rPr>
              <a:t>3D-HST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Momcheva+15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810000"/>
            <a:ext cx="4695824" cy="2590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10000" y="6400800"/>
            <a:ext cx="54143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Grism</a:t>
            </a:r>
            <a:r>
              <a:rPr lang="en-US" sz="1600" dirty="0"/>
              <a:t> redshifts accurate to ~0.003×(1+z) ➤ Environment</a:t>
            </a:r>
          </a:p>
        </p:txBody>
      </p:sp>
      <p:pic>
        <p:nvPicPr>
          <p:cNvPr id="13" name="Picture 12" descr="jones2015metalma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9000"/>
            <a:ext cx="3541464" cy="32311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38200"/>
            <a:ext cx="4679875" cy="2438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19200" y="3124200"/>
            <a:ext cx="17411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</a:rPr>
              <a:t>FIGS</a:t>
            </a:r>
            <a:r>
              <a:rPr lang="en-US" sz="1600" dirty="0"/>
              <a:t>,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Pirzkal+14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" y="6488668"/>
            <a:ext cx="2090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GLASS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Jones+15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71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6324600" cy="498610"/>
          </a:xfrm>
        </p:spPr>
        <p:txBody>
          <a:bodyPr/>
          <a:lstStyle/>
          <a:p>
            <a:pPr algn="ctr"/>
            <a:r>
              <a:rPr lang="fr-FR" dirty="0"/>
              <a:t>NIRISS </a:t>
            </a:r>
            <a:r>
              <a:rPr lang="fr-FR" dirty="0" err="1"/>
              <a:t>grisms</a:t>
            </a:r>
            <a:r>
              <a:rPr lang="fr-FR" dirty="0"/>
              <a:t> </a:t>
            </a:r>
            <a:r>
              <a:rPr lang="fr-FR" dirty="0" smtClean="0"/>
              <a:t>and </a:t>
            </a:r>
            <a:r>
              <a:rPr lang="fr-FR" dirty="0" err="1" smtClean="0"/>
              <a:t>filters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66B9D-5E40-4AC1-843C-106630788C1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636"/>
            <a:ext cx="9144000" cy="433076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33400" y="1066800"/>
            <a:ext cx="7532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/>
              <a:t>NIRISS </a:t>
            </a:r>
            <a:r>
              <a:rPr lang="fr-FR" dirty="0" err="1" smtClean="0"/>
              <a:t>wide</a:t>
            </a:r>
            <a:r>
              <a:rPr lang="fr-FR" dirty="0" err="1"/>
              <a:t>-field</a:t>
            </a:r>
            <a:r>
              <a:rPr lang="fr-FR" dirty="0"/>
              <a:t> </a:t>
            </a:r>
            <a:r>
              <a:rPr lang="fr-FR" dirty="0" err="1"/>
              <a:t>slitless</a:t>
            </a:r>
            <a:r>
              <a:rPr lang="fr-FR" dirty="0"/>
              <a:t> </a:t>
            </a:r>
            <a:r>
              <a:rPr lang="fr-FR" dirty="0" err="1" smtClean="0"/>
              <a:t>spectroscopy</a:t>
            </a:r>
            <a:r>
              <a:rPr lang="fr-FR" dirty="0" smtClean="0"/>
              <a:t> over </a:t>
            </a:r>
            <a:r>
              <a:rPr lang="fr-FR" dirty="0"/>
              <a:t>FOV 2.2’ x 2.2</a:t>
            </a:r>
            <a:r>
              <a:rPr lang="fr-FR" dirty="0" smtClean="0"/>
              <a:t>’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6 </a:t>
            </a:r>
            <a:r>
              <a:rPr lang="fr-FR" dirty="0" err="1"/>
              <a:t>blocking</a:t>
            </a:r>
            <a:r>
              <a:rPr lang="fr-FR" dirty="0"/>
              <a:t> </a:t>
            </a:r>
            <a:r>
              <a:rPr lang="fr-FR" dirty="0" err="1"/>
              <a:t>filters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smtClean="0"/>
              <a:t>0.8 </a:t>
            </a:r>
            <a:r>
              <a:rPr lang="fr-FR" dirty="0"/>
              <a:t>to 2.2 microns </a:t>
            </a:r>
            <a:r>
              <a:rPr lang="fr-FR" dirty="0" smtClean="0"/>
              <a:t>&amp; 2 </a:t>
            </a:r>
            <a:r>
              <a:rPr lang="fr-FR" dirty="0"/>
              <a:t>orthogonal R=150 </a:t>
            </a:r>
            <a:r>
              <a:rPr lang="fr-FR" dirty="0" err="1" smtClean="0"/>
              <a:t>grisms</a:t>
            </a:r>
            <a:r>
              <a:rPr lang="fr-FR" dirty="0" smtClean="0"/>
              <a:t> </a:t>
            </a:r>
            <a:endParaRPr lang="fr-FR" dirty="0"/>
          </a:p>
        </p:txBody>
      </p:sp>
      <p:cxnSp>
        <p:nvCxnSpPr>
          <p:cNvPr id="6" name="Connecteur droit avec flèche 15"/>
          <p:cNvCxnSpPr/>
          <p:nvPr/>
        </p:nvCxnSpPr>
        <p:spPr>
          <a:xfrm flipH="1">
            <a:off x="6172200" y="1676400"/>
            <a:ext cx="3810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15"/>
          <p:cNvCxnSpPr/>
          <p:nvPr/>
        </p:nvCxnSpPr>
        <p:spPr>
          <a:xfrm flipH="1">
            <a:off x="3200400" y="1676400"/>
            <a:ext cx="3810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266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152400" y="1005840"/>
            <a:ext cx="8915400" cy="5308600"/>
          </a:xfrm>
        </p:spPr>
        <p:txBody>
          <a:bodyPr/>
          <a:lstStyle/>
          <a:p>
            <a:pPr marL="0" indent="0" algn="ctr">
              <a:buNone/>
            </a:pPr>
            <a:r>
              <a:rPr lang="fr-FR" sz="2200" dirty="0" err="1"/>
              <a:t>What</a:t>
            </a:r>
            <a:r>
              <a:rPr lang="fr-FR" sz="2200" dirty="0"/>
              <a:t> </a:t>
            </a:r>
            <a:r>
              <a:rPr lang="fr-FR" sz="2200" dirty="0" smtClean="0"/>
              <a:t>do </a:t>
            </a:r>
            <a:r>
              <a:rPr lang="fr-FR" sz="2200" dirty="0" err="1" smtClean="0"/>
              <a:t>you</a:t>
            </a:r>
            <a:r>
              <a:rPr lang="fr-FR" sz="2200" dirty="0" smtClean="0"/>
              <a:t> </a:t>
            </a:r>
            <a:r>
              <a:rPr lang="fr-FR" sz="2200" dirty="0" err="1" smtClean="0"/>
              <a:t>get</a:t>
            </a:r>
            <a:r>
              <a:rPr lang="fr-FR" sz="2200" dirty="0" smtClean="0"/>
              <a:t> </a:t>
            </a:r>
            <a:r>
              <a:rPr lang="fr-FR" sz="2200" dirty="0" err="1" smtClean="0"/>
              <a:t>with</a:t>
            </a:r>
            <a:r>
              <a:rPr lang="fr-FR" sz="2200" dirty="0" smtClean="0"/>
              <a:t> NIRISS </a:t>
            </a:r>
            <a:r>
              <a:rPr lang="fr-FR" sz="2200" dirty="0"/>
              <a:t>Wide-Field </a:t>
            </a:r>
            <a:r>
              <a:rPr lang="fr-FR" sz="2200" dirty="0" err="1"/>
              <a:t>Slitless</a:t>
            </a:r>
            <a:r>
              <a:rPr lang="fr-FR" sz="2200" dirty="0"/>
              <a:t> </a:t>
            </a:r>
            <a:r>
              <a:rPr lang="fr-FR" sz="2200" dirty="0" err="1" smtClean="0"/>
              <a:t>Spectroscopy</a:t>
            </a:r>
            <a:r>
              <a:rPr lang="fr-FR" sz="2200" dirty="0" smtClean="0"/>
              <a:t>?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sz="1800" dirty="0" err="1" smtClean="0"/>
              <a:t>Spectra</a:t>
            </a:r>
            <a:r>
              <a:rPr lang="fr-FR" sz="1800" dirty="0" smtClean="0"/>
              <a:t> of </a:t>
            </a:r>
            <a:r>
              <a:rPr lang="fr-FR" sz="1800" b="1" dirty="0" smtClean="0"/>
              <a:t>all</a:t>
            </a:r>
            <a:r>
              <a:rPr lang="fr-FR" sz="1800" dirty="0" smtClean="0"/>
              <a:t> </a:t>
            </a:r>
            <a:r>
              <a:rPr lang="fr-FR" sz="1800" dirty="0" err="1" smtClean="0"/>
              <a:t>objects</a:t>
            </a:r>
            <a:r>
              <a:rPr lang="fr-FR" sz="1800" dirty="0" smtClean="0"/>
              <a:t> in the </a:t>
            </a:r>
            <a:r>
              <a:rPr lang="fr-FR" sz="1800" dirty="0" err="1" smtClean="0"/>
              <a:t>field</a:t>
            </a:r>
            <a:endParaRPr lang="fr-FR" sz="1800" dirty="0" smtClean="0"/>
          </a:p>
          <a:p>
            <a:pPr>
              <a:lnSpc>
                <a:spcPct val="150000"/>
              </a:lnSpc>
            </a:pPr>
            <a:r>
              <a:rPr lang="fr-FR" sz="1800" dirty="0" smtClean="0"/>
              <a:t>In a ‘’</a:t>
            </a:r>
            <a:r>
              <a:rPr lang="fr-FR" sz="1800" dirty="0" err="1" smtClean="0"/>
              <a:t>blank</a:t>
            </a:r>
            <a:r>
              <a:rPr lang="fr-FR" sz="1800" dirty="0" smtClean="0"/>
              <a:t>’’ </a:t>
            </a:r>
            <a:r>
              <a:rPr lang="fr-FR" sz="1800" dirty="0" err="1" smtClean="0"/>
              <a:t>field</a:t>
            </a:r>
            <a:r>
              <a:rPr lang="fr-FR" sz="1800" dirty="0" smtClean="0"/>
              <a:t> </a:t>
            </a:r>
            <a:r>
              <a:rPr lang="fr-FR" sz="1800" dirty="0" err="1" smtClean="0"/>
              <a:t>there</a:t>
            </a:r>
            <a:r>
              <a:rPr lang="fr-FR" sz="1800" dirty="0" smtClean="0"/>
              <a:t> are </a:t>
            </a:r>
            <a:r>
              <a:rPr lang="fr-FR" sz="1800" b="1" dirty="0" smtClean="0"/>
              <a:t>~3000 </a:t>
            </a:r>
            <a:r>
              <a:rPr lang="fr-FR" sz="1800" dirty="0" smtClean="0"/>
              <a:t>galaxies </a:t>
            </a:r>
            <a:r>
              <a:rPr lang="fr-FR" sz="1800" dirty="0" err="1" smtClean="0"/>
              <a:t>at</a:t>
            </a:r>
            <a:r>
              <a:rPr lang="fr-FR" sz="1800" dirty="0" smtClean="0"/>
              <a:t> </a:t>
            </a:r>
            <a:r>
              <a:rPr lang="fr-FR" sz="1800" dirty="0" err="1" smtClean="0"/>
              <a:t>mag</a:t>
            </a:r>
            <a:r>
              <a:rPr lang="fr-FR" sz="1800" dirty="0" smtClean="0"/>
              <a:t> &lt; 28 </a:t>
            </a:r>
            <a:r>
              <a:rPr lang="fr-FR" sz="1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1800" dirty="0" smtClean="0"/>
              <a:t> </a:t>
            </a:r>
            <a:r>
              <a:rPr lang="fr-FR" sz="1800" dirty="0" err="1" smtClean="0"/>
              <a:t>high</a:t>
            </a:r>
            <a:r>
              <a:rPr lang="fr-FR" sz="1800" dirty="0" smtClean="0"/>
              <a:t> </a:t>
            </a:r>
            <a:r>
              <a:rPr lang="fr-FR" sz="1800" b="1" dirty="0" smtClean="0"/>
              <a:t>multiplex</a:t>
            </a:r>
            <a:r>
              <a:rPr lang="fr-FR" sz="1800" dirty="0" smtClean="0"/>
              <a:t> factor</a:t>
            </a:r>
            <a:endParaRPr lang="fr-FR" sz="1800" dirty="0"/>
          </a:p>
          <a:p>
            <a:pPr>
              <a:lnSpc>
                <a:spcPct val="150000"/>
              </a:lnSpc>
            </a:pPr>
            <a:r>
              <a:rPr lang="fr-FR" sz="1800" dirty="0" err="1" smtClean="0"/>
              <a:t>Almost</a:t>
            </a:r>
            <a:r>
              <a:rPr lang="fr-FR" sz="1800" dirty="0" smtClean="0"/>
              <a:t> </a:t>
            </a:r>
            <a:r>
              <a:rPr lang="fr-FR" sz="1800" dirty="0" err="1" smtClean="0"/>
              <a:t>complete</a:t>
            </a:r>
            <a:r>
              <a:rPr lang="fr-FR" sz="1800" dirty="0" smtClean="0"/>
              <a:t> </a:t>
            </a:r>
            <a:r>
              <a:rPr lang="fr-FR" sz="1800" b="1" dirty="0" smtClean="0"/>
              <a:t>spectral </a:t>
            </a:r>
            <a:r>
              <a:rPr lang="fr-FR" sz="1800" b="1" dirty="0" err="1" smtClean="0"/>
              <a:t>coverage</a:t>
            </a:r>
            <a:r>
              <a:rPr lang="fr-FR" sz="1800" b="1" dirty="0" smtClean="0"/>
              <a:t> </a:t>
            </a:r>
            <a:r>
              <a:rPr lang="fr-FR" sz="1800" dirty="0" err="1" smtClean="0"/>
              <a:t>from</a:t>
            </a:r>
            <a:r>
              <a:rPr lang="fr-FR" sz="1800" dirty="0" smtClean="0"/>
              <a:t> 0.9 to 2.2 microns</a:t>
            </a:r>
          </a:p>
          <a:p>
            <a:pPr>
              <a:lnSpc>
                <a:spcPct val="150000"/>
              </a:lnSpc>
            </a:pPr>
            <a:r>
              <a:rPr lang="fr-FR" sz="1800" dirty="0" err="1" smtClean="0"/>
              <a:t>At</a:t>
            </a:r>
            <a:r>
              <a:rPr lang="fr-FR" sz="1800" dirty="0" smtClean="0"/>
              <a:t> least one </a:t>
            </a:r>
            <a:r>
              <a:rPr lang="fr-FR" sz="1800" dirty="0" err="1" smtClean="0"/>
              <a:t>strong</a:t>
            </a:r>
            <a:r>
              <a:rPr lang="fr-FR" sz="1800" dirty="0" smtClean="0"/>
              <a:t> </a:t>
            </a:r>
            <a:r>
              <a:rPr lang="fr-FR" sz="1800" b="1" dirty="0" err="1" smtClean="0"/>
              <a:t>emission</a:t>
            </a:r>
            <a:r>
              <a:rPr lang="fr-FR" sz="1800" b="1" dirty="0" smtClean="0"/>
              <a:t> line </a:t>
            </a:r>
            <a:r>
              <a:rPr lang="fr-FR" sz="1800" dirty="0" err="1" smtClean="0"/>
              <a:t>from</a:t>
            </a:r>
            <a:r>
              <a:rPr lang="fr-FR" sz="1800" dirty="0" smtClean="0"/>
              <a:t> z=0.5 to z=4.9. </a:t>
            </a:r>
            <a:r>
              <a:rPr lang="fr-FR" sz="1800" dirty="0" err="1" smtClean="0"/>
              <a:t>Lyman</a:t>
            </a:r>
            <a:r>
              <a:rPr lang="fr-FR" sz="1800" dirty="0"/>
              <a:t>-</a:t>
            </a:r>
            <a:r>
              <a:rPr lang="fr-FR" sz="1800" dirty="0">
                <a:latin typeface="Cambria Math"/>
                <a:cs typeface="Cambria Math"/>
              </a:rPr>
              <a:t>α</a:t>
            </a:r>
            <a:r>
              <a:rPr lang="fr-FR" sz="1800" dirty="0" smtClean="0"/>
              <a:t> if </a:t>
            </a:r>
            <a:r>
              <a:rPr lang="fr-FR" sz="1800" dirty="0" err="1" smtClean="0"/>
              <a:t>present</a:t>
            </a:r>
            <a:r>
              <a:rPr lang="fr-FR" sz="1800" dirty="0" smtClean="0"/>
              <a:t> </a:t>
            </a:r>
            <a:r>
              <a:rPr lang="fr-FR" sz="1800" dirty="0" err="1" smtClean="0"/>
              <a:t>at</a:t>
            </a:r>
            <a:r>
              <a:rPr lang="fr-FR" sz="1800" dirty="0" smtClean="0"/>
              <a:t> 6&lt;z&lt;17</a:t>
            </a:r>
          </a:p>
          <a:p>
            <a:pPr>
              <a:lnSpc>
                <a:spcPct val="150000"/>
              </a:lnSpc>
            </a:pPr>
            <a:r>
              <a:rPr lang="fr-FR" sz="1800" dirty="0"/>
              <a:t>Most spectral </a:t>
            </a:r>
            <a:r>
              <a:rPr lang="fr-FR" sz="1800" dirty="0" err="1"/>
              <a:t>lines</a:t>
            </a:r>
            <a:r>
              <a:rPr lang="fr-FR" sz="1800" dirty="0"/>
              <a:t> are </a:t>
            </a:r>
            <a:r>
              <a:rPr lang="fr-FR" sz="1800" dirty="0" err="1"/>
              <a:t>unresolved</a:t>
            </a:r>
            <a:r>
              <a:rPr lang="fr-FR" sz="1800" dirty="0"/>
              <a:t>, </a:t>
            </a:r>
            <a:r>
              <a:rPr lang="fr-FR" sz="1800" dirty="0" err="1"/>
              <a:t>so</a:t>
            </a:r>
            <a:r>
              <a:rPr lang="fr-FR" sz="1800" dirty="0"/>
              <a:t> </a:t>
            </a:r>
            <a:r>
              <a:rPr lang="fr-FR" sz="1800" b="1" dirty="0"/>
              <a:t>a </a:t>
            </a:r>
            <a:r>
              <a:rPr lang="fr-FR" sz="1800" b="1" dirty="0" err="1"/>
              <a:t>map</a:t>
            </a:r>
            <a:r>
              <a:rPr lang="fr-FR" sz="1800" b="1" dirty="0"/>
              <a:t> of </a:t>
            </a:r>
            <a:r>
              <a:rPr lang="fr-FR" sz="1800" b="1" dirty="0" err="1"/>
              <a:t>emission</a:t>
            </a:r>
            <a:r>
              <a:rPr lang="fr-FR" sz="1800" b="1" dirty="0"/>
              <a:t> </a:t>
            </a:r>
            <a:r>
              <a:rPr lang="fr-FR" sz="1800" b="1" dirty="0" err="1" smtClean="0"/>
              <a:t>lines</a:t>
            </a:r>
            <a:endParaRPr lang="fr-FR" sz="1800" dirty="0"/>
          </a:p>
          <a:p>
            <a:pPr>
              <a:lnSpc>
                <a:spcPct val="150000"/>
              </a:lnSpc>
            </a:pPr>
            <a:r>
              <a:rPr lang="fr-FR" sz="1800" b="1" dirty="0" smtClean="0"/>
              <a:t>Cross-</a:t>
            </a:r>
            <a:r>
              <a:rPr lang="fr-FR" sz="1800" b="1" dirty="0" err="1" smtClean="0"/>
              <a:t>dispersed</a:t>
            </a:r>
            <a:r>
              <a:rPr lang="fr-FR" sz="1800" dirty="0" smtClean="0"/>
              <a:t> </a:t>
            </a:r>
            <a:r>
              <a:rPr lang="fr-FR" sz="1800" dirty="0" err="1" smtClean="0"/>
              <a:t>grisms</a:t>
            </a:r>
            <a:r>
              <a:rPr lang="fr-FR" sz="1800" dirty="0" smtClean="0"/>
              <a:t> to </a:t>
            </a:r>
            <a:r>
              <a:rPr lang="fr-FR" sz="1800" dirty="0" err="1" smtClean="0"/>
              <a:t>mitigate</a:t>
            </a:r>
            <a:r>
              <a:rPr lang="fr-FR" sz="1800" dirty="0" smtClean="0"/>
              <a:t> contamination</a:t>
            </a:r>
          </a:p>
          <a:p>
            <a:pPr>
              <a:lnSpc>
                <a:spcPct val="150000"/>
              </a:lnSpc>
            </a:pPr>
            <a:r>
              <a:rPr lang="fr-FR" sz="1800" b="1" dirty="0" smtClean="0"/>
              <a:t>Point-and-shoot </a:t>
            </a:r>
            <a:r>
              <a:rPr lang="fr-FR" sz="1800" b="1" dirty="0" err="1" smtClean="0"/>
              <a:t>observing</a:t>
            </a:r>
            <a:r>
              <a:rPr lang="fr-FR" sz="1800" b="1" dirty="0" smtClean="0"/>
              <a:t> </a:t>
            </a:r>
            <a:r>
              <a:rPr lang="fr-FR" sz="1800" dirty="0" smtClean="0"/>
              <a:t>– no </a:t>
            </a:r>
            <a:r>
              <a:rPr lang="fr-FR" sz="1800" dirty="0" err="1" smtClean="0"/>
              <a:t>target</a:t>
            </a:r>
            <a:r>
              <a:rPr lang="fr-FR" sz="1800" dirty="0" smtClean="0"/>
              <a:t> acquisition</a:t>
            </a:r>
          </a:p>
          <a:p>
            <a:pPr>
              <a:lnSpc>
                <a:spcPct val="150000"/>
              </a:lnSpc>
            </a:pPr>
            <a:r>
              <a:rPr lang="fr-FR" sz="1800" dirty="0" err="1" smtClean="0"/>
              <a:t>Ideal</a:t>
            </a:r>
            <a:r>
              <a:rPr lang="fr-FR" sz="1800" dirty="0" smtClean="0"/>
              <a:t> for pure </a:t>
            </a:r>
            <a:r>
              <a:rPr lang="fr-FR" sz="1800" b="1" dirty="0" err="1" smtClean="0"/>
              <a:t>parallels</a:t>
            </a:r>
            <a:r>
              <a:rPr lang="fr-FR" sz="1800" dirty="0" smtClean="0"/>
              <a:t> due to simple </a:t>
            </a:r>
            <a:r>
              <a:rPr lang="fr-FR" sz="1800" dirty="0" err="1" smtClean="0"/>
              <a:t>operation</a:t>
            </a:r>
            <a:endParaRPr lang="fr-FR" sz="1800" dirty="0" smtClean="0"/>
          </a:p>
          <a:p>
            <a:pPr>
              <a:lnSpc>
                <a:spcPct val="150000"/>
              </a:lnSpc>
            </a:pPr>
            <a:r>
              <a:rPr lang="fr-FR" sz="1800" b="1" dirty="0" err="1"/>
              <a:t>Resolving</a:t>
            </a:r>
            <a:r>
              <a:rPr lang="fr-FR" sz="1800" b="1" dirty="0"/>
              <a:t> power </a:t>
            </a:r>
            <a:r>
              <a:rPr lang="fr-FR" sz="1800" dirty="0"/>
              <a:t>100 to 200. </a:t>
            </a:r>
          </a:p>
          <a:p>
            <a:pPr>
              <a:lnSpc>
                <a:spcPct val="150000"/>
              </a:lnSpc>
            </a:pPr>
            <a:r>
              <a:rPr lang="fr-FR" sz="1800" b="1" dirty="0"/>
              <a:t>Spatial </a:t>
            </a:r>
            <a:r>
              <a:rPr lang="fr-FR" sz="1800" b="1" dirty="0" err="1"/>
              <a:t>resolution</a:t>
            </a:r>
            <a:r>
              <a:rPr lang="fr-FR" sz="1800" dirty="0"/>
              <a:t>: 0.06’’ ~0.5 </a:t>
            </a:r>
            <a:r>
              <a:rPr lang="fr-FR" sz="1800" dirty="0" err="1"/>
              <a:t>kpc</a:t>
            </a:r>
            <a:endParaRPr lang="fr-FR" sz="1800" dirty="0"/>
          </a:p>
          <a:p>
            <a:pPr>
              <a:lnSpc>
                <a:spcPct val="150000"/>
              </a:lnSpc>
            </a:pPr>
            <a:endParaRPr lang="fr-FR" sz="1800" dirty="0" smtClean="0"/>
          </a:p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66B9D-5E40-4AC1-843C-106630788C1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5867400" cy="498610"/>
          </a:xfrm>
        </p:spPr>
        <p:txBody>
          <a:bodyPr/>
          <a:lstStyle/>
          <a:p>
            <a:r>
              <a:rPr lang="fr-FR" dirty="0"/>
              <a:t>Wide F</a:t>
            </a:r>
            <a:r>
              <a:rPr lang="fr-FR" dirty="0" smtClean="0"/>
              <a:t>ield </a:t>
            </a:r>
            <a:r>
              <a:rPr lang="fr-FR" dirty="0" err="1"/>
              <a:t>S</a:t>
            </a:r>
            <a:r>
              <a:rPr lang="fr-FR" dirty="0" err="1" smtClean="0"/>
              <a:t>litless</a:t>
            </a:r>
            <a:r>
              <a:rPr lang="fr-FR" dirty="0" smtClean="0"/>
              <a:t> </a:t>
            </a:r>
            <a:r>
              <a:rPr lang="fr-FR" dirty="0" err="1"/>
              <a:t>S</a:t>
            </a:r>
            <a:r>
              <a:rPr lang="fr-FR" dirty="0" err="1" smtClean="0"/>
              <a:t>pectroscopy</a:t>
            </a:r>
            <a:endParaRPr lang="fr-FR" dirty="0"/>
          </a:p>
        </p:txBody>
      </p:sp>
      <p:pic>
        <p:nvPicPr>
          <p:cNvPr id="6" name="Picture 3" descr="GR150RC-orient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886200"/>
            <a:ext cx="2887502" cy="268506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615894" y="3821668"/>
            <a:ext cx="1147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CV3 data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5638800" y="4114800"/>
            <a:ext cx="13716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237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66B9D-5E40-4AC1-843C-106630788C1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110653" cy="498610"/>
          </a:xfrm>
        </p:spPr>
        <p:txBody>
          <a:bodyPr/>
          <a:lstStyle/>
          <a:p>
            <a:pPr algn="ctr"/>
            <a:r>
              <a:rPr lang="fr-FR" dirty="0" err="1" smtClean="0"/>
              <a:t>Observing</a:t>
            </a:r>
            <a:r>
              <a:rPr lang="fr-FR" dirty="0" smtClean="0"/>
              <a:t> </a:t>
            </a:r>
            <a:r>
              <a:rPr lang="fr-FR" dirty="0" err="1" smtClean="0"/>
              <a:t>Sequence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28600" y="990600"/>
            <a:ext cx="929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Direct images </a:t>
            </a:r>
            <a:r>
              <a:rPr lang="fr-FR" dirty="0" err="1" smtClean="0"/>
              <a:t>through</a:t>
            </a:r>
            <a:r>
              <a:rPr lang="fr-FR" dirty="0" smtClean="0"/>
              <a:t>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filter</a:t>
            </a:r>
            <a:r>
              <a:rPr lang="fr-FR" dirty="0" smtClean="0"/>
              <a:t> </a:t>
            </a:r>
            <a:r>
              <a:rPr lang="fr-FR" dirty="0" err="1" smtClean="0"/>
              <a:t>without</a:t>
            </a:r>
            <a:r>
              <a:rPr lang="fr-FR" dirty="0"/>
              <a:t> </a:t>
            </a:r>
            <a:r>
              <a:rPr lang="fr-FR" dirty="0" err="1" smtClean="0"/>
              <a:t>grisms</a:t>
            </a:r>
            <a:r>
              <a:rPr lang="fr-FR" dirty="0" smtClean="0"/>
              <a:t> essential to </a:t>
            </a:r>
            <a:r>
              <a:rPr lang="fr-FR" dirty="0" err="1" smtClean="0"/>
              <a:t>interpret</a:t>
            </a:r>
            <a:r>
              <a:rPr lang="fr-FR" dirty="0" smtClean="0"/>
              <a:t> the data. </a:t>
            </a:r>
            <a:endParaRPr lang="en-US" dirty="0"/>
          </a:p>
        </p:txBody>
      </p:sp>
      <p:pic>
        <p:nvPicPr>
          <p:cNvPr id="10" name="Picture 9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8871995" cy="4800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34000" y="2209800"/>
            <a:ext cx="3464898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fr-FR" dirty="0" err="1" smtClean="0"/>
              <a:t>Current</a:t>
            </a:r>
            <a:r>
              <a:rPr lang="fr-FR" dirty="0" smtClean="0"/>
              <a:t> version of APT </a:t>
            </a:r>
            <a:r>
              <a:rPr lang="fr-FR" dirty="0" err="1" smtClean="0"/>
              <a:t>template</a:t>
            </a:r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8600" y="1371600"/>
            <a:ext cx="929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Due to non-</a:t>
            </a:r>
            <a:r>
              <a:rPr lang="fr-FR" dirty="0" err="1" smtClean="0"/>
              <a:t>repeatability</a:t>
            </a:r>
            <a:r>
              <a:rPr lang="fr-FR" dirty="0" smtClean="0"/>
              <a:t> of </a:t>
            </a:r>
            <a:r>
              <a:rPr lang="fr-FR" dirty="0" err="1" smtClean="0"/>
              <a:t>filter</a:t>
            </a:r>
            <a:r>
              <a:rPr lang="fr-FR" dirty="0" smtClean="0"/>
              <a:t> </a:t>
            </a:r>
            <a:r>
              <a:rPr lang="fr-FR" dirty="0" err="1" smtClean="0"/>
              <a:t>wheel</a:t>
            </a:r>
            <a:r>
              <a:rPr lang="fr-FR" dirty="0" smtClean="0"/>
              <a:t>, best to do all </a:t>
            </a:r>
            <a:r>
              <a:rPr lang="fr-FR" dirty="0" err="1" smtClean="0"/>
              <a:t>dithers</a:t>
            </a:r>
            <a:r>
              <a:rPr lang="fr-FR" dirty="0" smtClean="0"/>
              <a:t> </a:t>
            </a:r>
            <a:r>
              <a:rPr lang="fr-FR" dirty="0" err="1" smtClean="0"/>
              <a:t>before</a:t>
            </a:r>
            <a:r>
              <a:rPr lang="fr-FR" dirty="0" smtClean="0"/>
              <a:t> </a:t>
            </a:r>
            <a:r>
              <a:rPr lang="fr-FR" dirty="0" err="1" smtClean="0"/>
              <a:t>changing</a:t>
            </a:r>
            <a:r>
              <a:rPr lang="fr-FR" dirty="0" smtClean="0"/>
              <a:t> </a:t>
            </a:r>
            <a:r>
              <a:rPr lang="fr-FR" dirty="0" err="1" smtClean="0"/>
              <a:t>grism</a:t>
            </a:r>
            <a:r>
              <a:rPr lang="fr-F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188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66B9D-5E40-4AC1-843C-106630788C1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110653" cy="498610"/>
          </a:xfrm>
        </p:spPr>
        <p:txBody>
          <a:bodyPr/>
          <a:lstStyle/>
          <a:p>
            <a:pPr algn="ctr"/>
            <a:r>
              <a:rPr lang="fr-FR" dirty="0" err="1" smtClean="0"/>
              <a:t>Observing</a:t>
            </a:r>
            <a:r>
              <a:rPr lang="fr-FR" dirty="0" smtClean="0"/>
              <a:t> </a:t>
            </a:r>
            <a:r>
              <a:rPr lang="fr-FR" dirty="0" err="1" smtClean="0"/>
              <a:t>Sequence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533400" y="914400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Typical</a:t>
            </a:r>
            <a:r>
              <a:rPr lang="fr-FR" dirty="0" smtClean="0"/>
              <a:t> use </a:t>
            </a:r>
            <a:r>
              <a:rPr lang="fr-FR" dirty="0" err="1" smtClean="0"/>
              <a:t>involves</a:t>
            </a:r>
            <a:r>
              <a:rPr lang="fr-FR" dirty="0" smtClean="0"/>
              <a:t> four </a:t>
            </a:r>
            <a:r>
              <a:rPr lang="fr-FR" dirty="0" err="1" smtClean="0"/>
              <a:t>small</a:t>
            </a:r>
            <a:r>
              <a:rPr lang="fr-FR" dirty="0" smtClean="0"/>
              <a:t> </a:t>
            </a:r>
            <a:r>
              <a:rPr lang="fr-FR" dirty="0" err="1" smtClean="0"/>
              <a:t>half</a:t>
            </a:r>
            <a:r>
              <a:rPr lang="fr-FR" dirty="0" smtClean="0"/>
              <a:t>-pixel </a:t>
            </a:r>
            <a:r>
              <a:rPr lang="fr-FR" dirty="0" err="1" smtClean="0"/>
              <a:t>dithers</a:t>
            </a:r>
            <a:r>
              <a:rPr lang="fr-FR" dirty="0" smtClean="0"/>
              <a:t> to 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sample</a:t>
            </a:r>
            <a:r>
              <a:rPr lang="fr-FR" dirty="0"/>
              <a:t> </a:t>
            </a:r>
            <a:r>
              <a:rPr lang="fr-FR" dirty="0" smtClean="0"/>
              <a:t>PSF</a:t>
            </a:r>
            <a:endParaRPr lang="en-US" dirty="0"/>
          </a:p>
        </p:txBody>
      </p:sp>
      <p:pic>
        <p:nvPicPr>
          <p:cNvPr id="2" name="Picture 1" descr="Untitled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367548"/>
            <a:ext cx="3873499" cy="54904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0" y="1981200"/>
            <a:ext cx="44142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dirty="0" smtClean="0"/>
              <a:t>#1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010400" y="1981200"/>
            <a:ext cx="44142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010400" y="3581400"/>
            <a:ext cx="44142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dirty="0" smtClean="0"/>
              <a:t>#4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334000" y="3581400"/>
            <a:ext cx="44142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dirty="0" smtClean="0"/>
              <a:t>#3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334000" y="5181600"/>
            <a:ext cx="101839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dirty="0" smtClean="0"/>
              <a:t>Drizzled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010400" y="5181600"/>
            <a:ext cx="101839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dirty="0" smtClean="0"/>
              <a:t>Drizzled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00800" y="1447800"/>
            <a:ext cx="928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F200W</a:t>
            </a:r>
            <a:endParaRPr lang="en-US" dirty="0"/>
          </a:p>
        </p:txBody>
      </p:sp>
      <p:pic>
        <p:nvPicPr>
          <p:cNvPr id="6" name="Picture 5" descr="Untitled 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4267200" cy="44472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43400" y="1447800"/>
            <a:ext cx="609600" cy="304800"/>
          </a:xfrm>
          <a:prstGeom prst="rect">
            <a:avLst/>
          </a:prstGeom>
          <a:ln w="127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6019800"/>
            <a:ext cx="472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For </a:t>
            </a:r>
            <a:r>
              <a:rPr lang="fr-FR" dirty="0" err="1" smtClean="0"/>
              <a:t>parallel</a:t>
            </a:r>
            <a:r>
              <a:rPr lang="fr-FR" dirty="0" smtClean="0"/>
              <a:t> </a:t>
            </a:r>
            <a:r>
              <a:rPr lang="fr-FR" dirty="0" err="1" smtClean="0"/>
              <a:t>operation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choose</a:t>
            </a:r>
            <a:r>
              <a:rPr lang="fr-FR" dirty="0" smtClean="0"/>
              <a:t> </a:t>
            </a:r>
            <a:r>
              <a:rPr lang="fr-FR" dirty="0" err="1" smtClean="0"/>
              <a:t>dithers</a:t>
            </a:r>
            <a:r>
              <a:rPr lang="fr-FR" dirty="0" smtClean="0"/>
              <a:t> </a:t>
            </a:r>
            <a:r>
              <a:rPr lang="fr-FR" dirty="0" err="1" smtClean="0"/>
              <a:t>driven</a:t>
            </a:r>
            <a:r>
              <a:rPr lang="fr-FR" dirty="0" smtClean="0"/>
              <a:t> by </a:t>
            </a:r>
            <a:r>
              <a:rPr lang="fr-FR" dirty="0" err="1" smtClean="0"/>
              <a:t>either</a:t>
            </a:r>
            <a:r>
              <a:rPr lang="fr-FR" dirty="0" smtClean="0"/>
              <a:t> instrument or a compromise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740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5947" y="217138"/>
            <a:ext cx="6339254" cy="498610"/>
          </a:xfrm>
        </p:spPr>
        <p:txBody>
          <a:bodyPr/>
          <a:lstStyle/>
          <a:p>
            <a:pPr algn="ctr"/>
            <a:r>
              <a:rPr lang="fr-FR" dirty="0" smtClean="0"/>
              <a:t>Data </a:t>
            </a:r>
            <a:r>
              <a:rPr lang="fr-FR" dirty="0" err="1" smtClean="0"/>
              <a:t>Analysis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66B9D-5E40-4AC1-843C-106630788C1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914400"/>
            <a:ext cx="8534400" cy="1731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fr-FR" dirty="0" smtClean="0"/>
              <a:t>JWST pipeline </a:t>
            </a:r>
            <a:r>
              <a:rPr lang="fr-FR" dirty="0" err="1" smtClean="0"/>
              <a:t>will</a:t>
            </a:r>
            <a:r>
              <a:rPr lang="fr-FR" dirty="0" smtClean="0"/>
              <a:t> do basic </a:t>
            </a:r>
            <a:r>
              <a:rPr lang="fr-FR" dirty="0" err="1" smtClean="0"/>
              <a:t>processing</a:t>
            </a:r>
            <a:r>
              <a:rPr lang="fr-FR" dirty="0" smtClean="0"/>
              <a:t> </a:t>
            </a:r>
            <a:r>
              <a:rPr lang="fr-FR" dirty="0" err="1" smtClean="0"/>
              <a:t>steps</a:t>
            </a:r>
            <a:r>
              <a:rPr lang="fr-FR" dirty="0" smtClean="0"/>
              <a:t> and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advanced</a:t>
            </a:r>
            <a:r>
              <a:rPr lang="fr-FR" dirty="0" smtClean="0"/>
              <a:t> </a:t>
            </a:r>
            <a:r>
              <a:rPr lang="fr-FR" dirty="0" err="1" smtClean="0"/>
              <a:t>processing</a:t>
            </a:r>
            <a:r>
              <a:rPr lang="fr-FR" dirty="0" smtClean="0"/>
              <a:t> for quick look or ‘</a:t>
            </a:r>
            <a:r>
              <a:rPr lang="fr-FR" dirty="0" err="1" smtClean="0"/>
              <a:t>easy</a:t>
            </a:r>
            <a:r>
              <a:rPr lang="fr-FR" dirty="0" smtClean="0"/>
              <a:t>’ cases.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fr-FR" dirty="0" smtClean="0"/>
              <a:t>Expert </a:t>
            </a:r>
            <a:r>
              <a:rPr lang="fr-FR" dirty="0" err="1" smtClean="0"/>
              <a:t>users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reprocess</a:t>
            </a:r>
            <a:r>
              <a:rPr lang="fr-FR" dirty="0" smtClean="0"/>
              <a:t> offline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combination</a:t>
            </a:r>
            <a:r>
              <a:rPr lang="fr-FR" dirty="0" smtClean="0"/>
              <a:t> of pipeline and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r>
              <a:rPr lang="fr-FR" dirty="0" smtClean="0"/>
              <a:t>.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fr-FR" dirty="0" smtClean="0"/>
              <a:t>Full contamination </a:t>
            </a:r>
            <a:r>
              <a:rPr lang="fr-FR" dirty="0" err="1" smtClean="0"/>
              <a:t>modelling</a:t>
            </a:r>
            <a:r>
              <a:rPr lang="fr-FR" dirty="0" smtClean="0"/>
              <a:t> </a:t>
            </a:r>
            <a:r>
              <a:rPr lang="fr-FR" dirty="0" err="1" smtClean="0"/>
              <a:t>required</a:t>
            </a:r>
            <a:r>
              <a:rPr lang="fr-FR" dirty="0" smtClean="0"/>
              <a:t> for </a:t>
            </a:r>
            <a:r>
              <a:rPr lang="fr-FR" dirty="0" err="1" smtClean="0"/>
              <a:t>most</a:t>
            </a:r>
            <a:r>
              <a:rPr lang="fr-FR" dirty="0" smtClean="0"/>
              <a:t> situations.</a:t>
            </a:r>
            <a:endParaRPr lang="en-US" dirty="0"/>
          </a:p>
        </p:txBody>
      </p:sp>
      <p:pic>
        <p:nvPicPr>
          <p:cNvPr id="6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48000"/>
            <a:ext cx="3581400" cy="3581400"/>
          </a:xfrm>
          <a:prstGeom prst="rect">
            <a:avLst/>
          </a:prstGeom>
        </p:spPr>
      </p:pic>
      <p:pic>
        <p:nvPicPr>
          <p:cNvPr id="7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048000"/>
            <a:ext cx="3581400" cy="35885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0" y="3124200"/>
            <a:ext cx="196720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de-DE" dirty="0" smtClean="0"/>
              <a:t>F200W </a:t>
            </a:r>
            <a:r>
              <a:rPr lang="de-DE" dirty="0"/>
              <a:t>+ </a:t>
            </a:r>
            <a:r>
              <a:rPr lang="de-DE" dirty="0" smtClean="0"/>
              <a:t>CLEAR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4953000" y="3124200"/>
            <a:ext cx="209544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de-DE" dirty="0" smtClean="0"/>
              <a:t>F200W </a:t>
            </a:r>
            <a:r>
              <a:rPr lang="de-DE" dirty="0"/>
              <a:t>+ </a:t>
            </a:r>
            <a:r>
              <a:rPr lang="de-DE" dirty="0" smtClean="0"/>
              <a:t>GR150R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58448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566B9D-5E40-4AC1-843C-106630788C1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3559"/>
            <a:ext cx="9144000" cy="384864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1000" y="1066800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Zoom-in to 1% of the </a:t>
            </a:r>
            <a:r>
              <a:rPr lang="fr-FR" sz="2000" dirty="0" err="1"/>
              <a:t>field</a:t>
            </a:r>
            <a:r>
              <a:rPr lang="fr-FR" sz="2000" dirty="0"/>
              <a:t> shows </a:t>
            </a:r>
            <a:r>
              <a:rPr lang="fr-FR" sz="2000" dirty="0" err="1"/>
              <a:t>many</a:t>
            </a:r>
            <a:r>
              <a:rPr lang="fr-FR" sz="2000" dirty="0"/>
              <a:t> </a:t>
            </a:r>
            <a:r>
              <a:rPr lang="fr-FR" sz="2000" dirty="0" err="1"/>
              <a:t>faint</a:t>
            </a:r>
            <a:r>
              <a:rPr lang="fr-FR" sz="2000" dirty="0"/>
              <a:t> galaxies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emission</a:t>
            </a:r>
            <a:r>
              <a:rPr lang="fr-FR" sz="2000" dirty="0"/>
              <a:t> </a:t>
            </a:r>
            <a:r>
              <a:rPr lang="fr-FR" sz="2000" dirty="0" err="1"/>
              <a:t>lines</a:t>
            </a:r>
            <a:r>
              <a:rPr lang="fr-FR" sz="2000" dirty="0"/>
              <a:t> 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975947" y="217138"/>
            <a:ext cx="6339254" cy="498610"/>
          </a:xfrm>
        </p:spPr>
        <p:txBody>
          <a:bodyPr/>
          <a:lstStyle/>
          <a:p>
            <a:pPr algn="ctr"/>
            <a:r>
              <a:rPr lang="fr-FR" dirty="0" smtClean="0"/>
              <a:t>Data </a:t>
            </a:r>
            <a:r>
              <a:rPr lang="fr-FR" dirty="0" err="1" smtClean="0"/>
              <a:t>Analysis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76200" y="2057400"/>
            <a:ext cx="196720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de-DE" dirty="0" smtClean="0"/>
              <a:t>F200W </a:t>
            </a:r>
            <a:r>
              <a:rPr lang="de-DE" dirty="0"/>
              <a:t>+ </a:t>
            </a:r>
            <a:r>
              <a:rPr lang="de-DE" dirty="0" smtClean="0"/>
              <a:t>CLEAR</a:t>
            </a:r>
            <a:endParaRPr lang="fr-FR" b="1" dirty="0"/>
          </a:p>
        </p:txBody>
      </p:sp>
      <p:sp>
        <p:nvSpPr>
          <p:cNvPr id="17" name="Rectangle 16"/>
          <p:cNvSpPr/>
          <p:nvPr/>
        </p:nvSpPr>
        <p:spPr>
          <a:xfrm>
            <a:off x="4800600" y="2057400"/>
            <a:ext cx="209544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de-DE" dirty="0" smtClean="0"/>
              <a:t>F200W </a:t>
            </a:r>
            <a:r>
              <a:rPr lang="de-DE" dirty="0"/>
              <a:t>+ </a:t>
            </a:r>
            <a:r>
              <a:rPr lang="de-DE" dirty="0" smtClean="0"/>
              <a:t>GR150R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48459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01_FGS_CV3_Data_Review_ASIC_Tuning">
  <a:themeElements>
    <a:clrScheme name="Honeywell Branded Colors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000000"/>
      </a:accent1>
      <a:accent2>
        <a:srgbClr val="707070"/>
      </a:accent2>
      <a:accent3>
        <a:srgbClr val="E1261C"/>
      </a:accent3>
      <a:accent4>
        <a:srgbClr val="F37021"/>
      </a:accent4>
      <a:accent5>
        <a:srgbClr val="FFC627"/>
      </a:accent5>
      <a:accent6>
        <a:srgbClr val="1792E5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rgbClr val="7F7F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Honeywell PPT Template V3.6" id="{AE094EAE-8CA5-4252-84A0-49E97E4411CB}" vid="{C8D31681-6A9F-41E8-8EDC-9F8F66C7524F}"/>
    </a:ext>
  </a:extLst>
</a:theme>
</file>

<file path=ppt/theme/theme2.xml><?xml version="1.0" encoding="utf-8"?>
<a:theme xmlns:a="http://schemas.openxmlformats.org/drawingml/2006/main" name="1_Honeywell PPT Template V3.6">
  <a:themeElements>
    <a:clrScheme name="Honeywell Branded Colors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000000"/>
      </a:accent1>
      <a:accent2>
        <a:srgbClr val="707070"/>
      </a:accent2>
      <a:accent3>
        <a:srgbClr val="E1261C"/>
      </a:accent3>
      <a:accent4>
        <a:srgbClr val="F37021"/>
      </a:accent4>
      <a:accent5>
        <a:srgbClr val="FFC627"/>
      </a:accent5>
      <a:accent6>
        <a:srgbClr val="1792E5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vert="vert270"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rgbClr val="7F7F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Honeywell PPT Template V3.6" id="{AE094EAE-8CA5-4252-84A0-49E97E4411CB}" vid="{C8D31681-6A9F-41E8-8EDC-9F8F66C7524F}"/>
    </a:ext>
  </a:extLst>
</a:theme>
</file>

<file path=ppt/theme/theme3.xml><?xml version="1.0" encoding="utf-8"?>
<a:theme xmlns:a="http://schemas.openxmlformats.org/drawingml/2006/main" name="Honeywell Single Image Cover">
  <a:themeElements>
    <a:clrScheme name="Honeywell Branded Colors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000000"/>
      </a:accent1>
      <a:accent2>
        <a:srgbClr val="707070"/>
      </a:accent2>
      <a:accent3>
        <a:srgbClr val="E1261C"/>
      </a:accent3>
      <a:accent4>
        <a:srgbClr val="F37021"/>
      </a:accent4>
      <a:accent5>
        <a:srgbClr val="FFC627"/>
      </a:accent5>
      <a:accent6>
        <a:srgbClr val="1792E5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rgbClr val="7F7F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Honeywell PPT Template V3.6" id="{AE094EAE-8CA5-4252-84A0-49E97E4411CB}" vid="{0FE500E7-5124-473F-AC25-503C55964946}"/>
    </a:ext>
  </a:extLst>
</a:theme>
</file>

<file path=ppt/theme/theme4.xml><?xml version="1.0" encoding="utf-8"?>
<a:theme xmlns:a="http://schemas.openxmlformats.org/drawingml/2006/main" name="Honeywell Theme">
  <a:themeElements>
    <a:clrScheme name="Honeywell Branded Colors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000000"/>
      </a:accent1>
      <a:accent2>
        <a:srgbClr val="707070"/>
      </a:accent2>
      <a:accent3>
        <a:srgbClr val="E1261C"/>
      </a:accent3>
      <a:accent4>
        <a:srgbClr val="F37021"/>
      </a:accent4>
      <a:accent5>
        <a:srgbClr val="FFC627"/>
      </a:accent5>
      <a:accent6>
        <a:srgbClr val="1792E5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 smtClean="0">
            <a:solidFill>
              <a:schemeClr val="accent2"/>
            </a:solidFill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>
        <a:ln w="12700" cmpd="sng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Honeywell PPT Template V3.6" id="{AE094EAE-8CA5-4252-84A0-49E97E4411CB}" vid="{7DA13A2B-1B5A-42CE-9C42-E7EBF3F6DA4E}"/>
    </a:ext>
  </a:extLst>
</a:theme>
</file>

<file path=ppt/theme/theme5.xml><?xml version="1.0" encoding="utf-8"?>
<a:theme xmlns:a="http://schemas.openxmlformats.org/drawingml/2006/main" name="2_Honeywell Theme">
  <a:themeElements>
    <a:clrScheme name="Honeywell Branded Colors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000000"/>
      </a:accent1>
      <a:accent2>
        <a:srgbClr val="707070"/>
      </a:accent2>
      <a:accent3>
        <a:srgbClr val="E1261C"/>
      </a:accent3>
      <a:accent4>
        <a:srgbClr val="F37021"/>
      </a:accent4>
      <a:accent5>
        <a:srgbClr val="FFC627"/>
      </a:accent5>
      <a:accent6>
        <a:srgbClr val="1792E5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 smtClean="0">
            <a:solidFill>
              <a:schemeClr val="accent2"/>
            </a:solidFill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>
        <a:ln w="12700" cmpd="sng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Honeywell PPT Template V3.6" id="{AE094EAE-8CA5-4252-84A0-49E97E4411CB}" vid="{7DA13A2B-1B5A-42CE-9C42-E7EBF3F6DA4E}"/>
    </a:ext>
  </a:extLst>
</a:theme>
</file>

<file path=ppt/theme/theme6.xml><?xml version="1.0" encoding="utf-8"?>
<a:theme xmlns:a="http://schemas.openxmlformats.org/drawingml/2006/main" name="1_Honeywell Theme">
  <a:themeElements>
    <a:clrScheme name="Personnalisée 1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000000"/>
      </a:accent1>
      <a:accent2>
        <a:srgbClr val="707070"/>
      </a:accent2>
      <a:accent3>
        <a:srgbClr val="E1261C"/>
      </a:accent3>
      <a:accent4>
        <a:srgbClr val="F37021"/>
      </a:accent4>
      <a:accent5>
        <a:srgbClr val="FFC627"/>
      </a:accent5>
      <a:accent6>
        <a:srgbClr val="1792E5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 smtClean="0">
            <a:solidFill>
              <a:schemeClr val="accent2"/>
            </a:solidFill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>
        <a:ln w="12700" cmpd="sng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Honeywell PPT Template V3.6" id="{AE094EAE-8CA5-4252-84A0-49E97E4411CB}" vid="{7FBB106D-40F2-438F-B410-29D9D501B4CF}"/>
    </a:ext>
  </a:extLst>
</a:theme>
</file>

<file path=ppt/theme/theme7.xml><?xml version="1.0" encoding="utf-8"?>
<a:theme xmlns:a="http://schemas.openxmlformats.org/drawingml/2006/main" name="2_Honeywell PPT Template V3.6">
  <a:themeElements>
    <a:clrScheme name="Honeywell Branded Colors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000000"/>
      </a:accent1>
      <a:accent2>
        <a:srgbClr val="707070"/>
      </a:accent2>
      <a:accent3>
        <a:srgbClr val="E1261C"/>
      </a:accent3>
      <a:accent4>
        <a:srgbClr val="F37021"/>
      </a:accent4>
      <a:accent5>
        <a:srgbClr val="FFC627"/>
      </a:accent5>
      <a:accent6>
        <a:srgbClr val="1792E5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vert="vert270"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rgbClr val="7F7F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Honeywell PPT Template V3.6" id="{AE094EAE-8CA5-4252-84A0-49E97E4411CB}" vid="{C8D31681-6A9F-41E8-8EDC-9F8F66C7524F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F8BADAFCDB8E40BA555DD2A0940542" ma:contentTypeVersion="1" ma:contentTypeDescription="Create a new document." ma:contentTypeScope="" ma:versionID="76e072615a04b9d939214e0990f2aa1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23867f52d7f443a17d0a6df84a6da1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7307C8-50DC-47CA-AD65-07E54AA8BF0F}">
  <ds:schemaRefs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EC7342A-8D4B-475C-8140-07BC7D39B6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6565BBB-32CB-467E-B594-5882CB5A02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98670</TotalTime>
  <Words>546</Words>
  <Application>Microsoft Macintosh PowerPoint</Application>
  <PresentationFormat>On-screen Show (4:3)</PresentationFormat>
  <Paragraphs>87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01_FGS_CV3_Data_Review_ASIC_Tuning</vt:lpstr>
      <vt:lpstr>1_Honeywell PPT Template V3.6</vt:lpstr>
      <vt:lpstr>Honeywell Single Image Cover</vt:lpstr>
      <vt:lpstr>Honeywell Theme</vt:lpstr>
      <vt:lpstr>2_Honeywell Theme</vt:lpstr>
      <vt:lpstr>1_Honeywell Theme</vt:lpstr>
      <vt:lpstr>2_Honeywell PPT Template V3.6</vt:lpstr>
      <vt:lpstr>PowerPoint Presentation</vt:lpstr>
      <vt:lpstr>Outline</vt:lpstr>
      <vt:lpstr>Slitless spectra science with HST </vt:lpstr>
      <vt:lpstr>NIRISS grisms and filters</vt:lpstr>
      <vt:lpstr>Wide Field Slitless Spectroscopy</vt:lpstr>
      <vt:lpstr>Observing Sequence</vt:lpstr>
      <vt:lpstr>Observing Sequence</vt:lpstr>
      <vt:lpstr>Data Analysis</vt:lpstr>
      <vt:lpstr>Data Analysis</vt:lpstr>
      <vt:lpstr>Data Analysis</vt:lpstr>
      <vt:lpstr>WFSS Line Sensitivity</vt:lpstr>
      <vt:lpstr>WFSS Continuum Sensitivity</vt:lpstr>
      <vt:lpstr>WFSS Simulations of GN-z11</vt:lpstr>
      <vt:lpstr>Summary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jsargies</dc:creator>
  <cp:lastModifiedBy>Chris Willott</cp:lastModifiedBy>
  <cp:revision>1414</cp:revision>
  <cp:lastPrinted>2013-11-05T13:54:23Z</cp:lastPrinted>
  <dcterms:created xsi:type="dcterms:W3CDTF">2012-05-15T16:47:00Z</dcterms:created>
  <dcterms:modified xsi:type="dcterms:W3CDTF">2016-09-21T20:04:47Z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0x0101003AF8BADAFCDB8E40BA555DD2A0940542</vt:lpwstr>
  </property>
</Properties>
</file>