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38" r:id="rId5"/>
  </p:sldMasterIdLst>
  <p:notesMasterIdLst>
    <p:notesMasterId r:id="rId31"/>
  </p:notesMasterIdLst>
  <p:handoutMasterIdLst>
    <p:handoutMasterId r:id="rId32"/>
  </p:handoutMasterIdLst>
  <p:sldIdLst>
    <p:sldId id="261" r:id="rId6"/>
    <p:sldId id="262" r:id="rId7"/>
    <p:sldId id="264" r:id="rId8"/>
    <p:sldId id="265" r:id="rId9"/>
    <p:sldId id="263" r:id="rId10"/>
    <p:sldId id="258" r:id="rId11"/>
    <p:sldId id="259" r:id="rId12"/>
    <p:sldId id="266" r:id="rId13"/>
    <p:sldId id="267" r:id="rId14"/>
    <p:sldId id="281" r:id="rId15"/>
    <p:sldId id="279" r:id="rId16"/>
    <p:sldId id="282" r:id="rId17"/>
    <p:sldId id="268" r:id="rId18"/>
    <p:sldId id="269" r:id="rId19"/>
    <p:sldId id="270" r:id="rId20"/>
    <p:sldId id="284" r:id="rId21"/>
    <p:sldId id="285" r:id="rId22"/>
    <p:sldId id="275" r:id="rId23"/>
    <p:sldId id="276" r:id="rId24"/>
    <p:sldId id="273" r:id="rId25"/>
    <p:sldId id="283" r:id="rId26"/>
    <p:sldId id="274" r:id="rId27"/>
    <p:sldId id="286" r:id="rId28"/>
    <p:sldId id="287" r:id="rId29"/>
    <p:sldId id="271" r:id="rId30"/>
  </p:sldIdLst>
  <p:sldSz cx="9144000" cy="6858000" type="screen4x3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70C0"/>
    <a:srgbClr val="00705C"/>
    <a:srgbClr val="00549F"/>
    <a:srgbClr val="0098DB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1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520" y="-104"/>
      </p:cViewPr>
      <p:guideLst>
        <p:guide orient="horz" pos="755"/>
        <p:guide pos="43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5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9/22/16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1900" y="693738"/>
            <a:ext cx="46212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EBE99-C22A-8E46-9ACC-AF94AFACF3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99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EBE99-C22A-8E46-9ACC-AF94AFACF3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99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DB088-0AC0-E84E-B49B-F2B1123B04FD}" type="slidenum">
              <a:rPr lang="en-US"/>
              <a:pPr/>
              <a:t>10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995" y="4421353"/>
            <a:ext cx="5151111" cy="418887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31.png"/><Relationship Id="rId27" Type="http://schemas.openxmlformats.org/officeDocument/2006/relationships/image" Target="../media/image32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31.png"/><Relationship Id="rId27" Type="http://schemas.openxmlformats.org/officeDocument/2006/relationships/image" Target="../media/image32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2999" y="-1143002"/>
            <a:ext cx="6858002" cy="914400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296975" y="5849826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71652" y="6621093"/>
            <a:ext cx="6436141" cy="111519"/>
            <a:chOff x="171652" y="6621093"/>
            <a:chExt cx="6436141" cy="111519"/>
          </a:xfrm>
        </p:grpSpPr>
        <p:pic>
          <p:nvPicPr>
            <p:cNvPr id="11" name="Picture 10" descr="a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be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a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h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z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e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k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s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i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r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g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hu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e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t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l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l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o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t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r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se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uk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8176" y="6611881"/>
            <a:ext cx="1196912" cy="1440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 userDrawn="1"/>
        </p:nvCxnSpPr>
        <p:spPr>
          <a:xfrm>
            <a:off x="165932" y="650447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42" name="Text Box 58"/>
          <p:cNvSpPr txBox="1">
            <a:spLocks noChangeArrowheads="1"/>
          </p:cNvSpPr>
          <p:nvPr userDrawn="1"/>
        </p:nvSpPr>
        <p:spPr bwMode="auto">
          <a:xfrm>
            <a:off x="78032" y="628770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noProof="0" smtClean="0">
                <a:solidFill>
                  <a:schemeClr val="bg1"/>
                </a:solidFill>
              </a:rPr>
              <a:t>ESA UNCLASSIFIED - For Official Use</a:t>
            </a:r>
            <a:endParaRPr lang="en-GB" sz="800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2999" y="-1143002"/>
            <a:ext cx="6858002" cy="914400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296975" y="5849826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71652" y="6621093"/>
            <a:ext cx="6436141" cy="111519"/>
            <a:chOff x="171652" y="6621093"/>
            <a:chExt cx="6436141" cy="111519"/>
          </a:xfrm>
        </p:grpSpPr>
        <p:pic>
          <p:nvPicPr>
            <p:cNvPr id="11" name="Picture 10" descr="a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be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a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h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z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e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k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s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i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r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g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hu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e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t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l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l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o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t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r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se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uk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8176" y="6611881"/>
            <a:ext cx="1196912" cy="1440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 userDrawn="1"/>
        </p:nvCxnSpPr>
        <p:spPr>
          <a:xfrm>
            <a:off x="165932" y="650447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42" name="Text Box 58"/>
          <p:cNvSpPr txBox="1">
            <a:spLocks noChangeArrowheads="1"/>
          </p:cNvSpPr>
          <p:nvPr userDrawn="1"/>
        </p:nvSpPr>
        <p:spPr bwMode="auto">
          <a:xfrm>
            <a:off x="78032" y="628770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srgbClr val="FFFFFF"/>
                </a:solidFill>
              </a:rPr>
              <a:t>ESA UNCLASSIFIED - For Official Use</a:t>
            </a:r>
            <a:endParaRPr lang="en-GB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6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/>
          <a:lstStyle>
            <a:lvl1pPr marL="342000" marR="0" indent="-3429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charset="2"/>
              <a:buChar char="v"/>
              <a:tabLst/>
              <a:defRPr/>
            </a:lvl1pPr>
            <a:lvl2pPr marL="810000" marR="0" indent="-4191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charset="2"/>
              <a:buChar char="Ø"/>
              <a:tabLst/>
              <a:defRPr/>
            </a:lvl2pPr>
            <a:lvl3pPr marL="1407600" marR="0" indent="-4191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charset="2"/>
              <a:buChar char="v"/>
              <a:tabLst/>
              <a:defRPr/>
            </a:lvl3pPr>
            <a:lvl4pPr marL="2005200" marR="0" indent="-4191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charset="2"/>
              <a:buChar char="v"/>
              <a:tabLst/>
              <a:defRPr/>
            </a:lvl4pPr>
            <a:lvl5pPr marL="2602800" marR="0" indent="-4191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charset="2"/>
              <a:buChar char="v"/>
              <a:tabLst/>
              <a:defRPr/>
            </a:lvl5pPr>
          </a:lstStyle>
          <a:p>
            <a:pPr marL="0" marR="0" lvl="0" indent="-3429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charset="2"/>
              <a:buChar char="v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810000" marR="0" lvl="1" indent="-4191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407600" marR="0" lvl="2" indent="-4191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charset="2"/>
              <a:buChar char="v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2005200" marR="0" lvl="3" indent="-4191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charset="2"/>
              <a:buChar char="v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602800" marR="0" lvl="4" indent="-4191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charset="2"/>
              <a:buChar char="v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324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12000" y="1806416"/>
            <a:ext cx="77890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000" y="330660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6180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6156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0653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005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83726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958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  <a:prstGeom prst="rect">
            <a:avLst/>
          </a:prstGeom>
        </p:spPr>
        <p:txBody>
          <a:bodyPr/>
          <a:lstStyle>
            <a:lvl1pPr marL="2602800" indent="0">
              <a:buNone/>
              <a:defRPr lang="en-GB" sz="1400" noProof="0" dirty="0">
                <a:solidFill>
                  <a:schemeClr val="bg2"/>
                </a:solidFill>
                <a:latin typeface="Verdana"/>
                <a:cs typeface="Verdana"/>
              </a:defRPr>
            </a:lvl1pPr>
            <a:lvl2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80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477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Second level</a:t>
            </a:r>
          </a:p>
          <a:p>
            <a:pPr marL="0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Third level</a:t>
            </a:r>
          </a:p>
          <a:p>
            <a:pPr marL="0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Fourth level</a:t>
            </a:r>
          </a:p>
          <a:p>
            <a:pPr marL="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12000" y="1806416"/>
            <a:ext cx="77890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000" y="330660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6156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  <a:prstGeom prst="rect">
            <a:avLst/>
          </a:prstGeom>
        </p:spPr>
        <p:txBody>
          <a:bodyPr/>
          <a:lstStyle>
            <a:lvl1pPr marL="2602800" indent="0">
              <a:buNone/>
              <a:defRPr lang="en-GB" sz="1400" noProof="0" dirty="0">
                <a:solidFill>
                  <a:schemeClr val="bg2"/>
                </a:solidFill>
                <a:latin typeface="Verdana"/>
                <a:cs typeface="Verdana"/>
              </a:defRPr>
            </a:lvl1pPr>
            <a:lvl2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37" Type="http://schemas.openxmlformats.org/officeDocument/2006/relationships/image" Target="../media/image27.png"/><Relationship Id="rId38" Type="http://schemas.openxmlformats.org/officeDocument/2006/relationships/image" Target="../media/image28.png"/><Relationship Id="rId39" Type="http://schemas.openxmlformats.org/officeDocument/2006/relationships/image" Target="../media/image29.png"/><Relationship Id="rId40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10" Type="http://schemas.openxmlformats.org/officeDocument/2006/relationships/theme" Target="../theme/theme2.xml"/><Relationship Id="rId11" Type="http://schemas.openxmlformats.org/officeDocument/2006/relationships/image" Target="../media/image1.jpe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37" Type="http://schemas.openxmlformats.org/officeDocument/2006/relationships/image" Target="../media/image27.png"/><Relationship Id="rId38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3" name="Picture 2" descr="PPT_Footer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287"/>
            <a:ext cx="9144000" cy="366713"/>
          </a:xfrm>
          <a:prstGeom prst="rect">
            <a:avLst/>
          </a:prstGeom>
        </p:spPr>
      </p:pic>
      <p:sp>
        <p:nvSpPr>
          <p:cNvPr id="4" name="Text Box 34"/>
          <p:cNvSpPr txBox="1">
            <a:spLocks noChangeAspect="1" noChangeArrowheads="1"/>
          </p:cNvSpPr>
          <p:nvPr/>
        </p:nvSpPr>
        <p:spPr bwMode="auto">
          <a:xfrm>
            <a:off x="8371674" y="6279900"/>
            <a:ext cx="62913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 Slide  </a:t>
            </a:r>
            <a:fld id="{6EDC3D03-FE45-B448-AD0E-ACEB5C2E77C3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166064" y="6279900"/>
            <a:ext cx="201593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4"/>
            <a:ext cx="1210456" cy="504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1652" y="6621093"/>
            <a:ext cx="6436141" cy="111519"/>
            <a:chOff x="171652" y="6621093"/>
            <a:chExt cx="6436141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61566"/>
            <a:ext cx="7174846" cy="4270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33" name="Rectangle 2"/>
          <p:cNvSpPr/>
          <p:nvPr/>
        </p:nvSpPr>
        <p:spPr>
          <a:xfrm>
            <a:off x="172800" y="864000"/>
            <a:ext cx="8748000" cy="53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4" name="Picture 36" descr="PPT_Header01" hidden="1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PPT_Header02" hidden="1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signature" hidden="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Placeholder 36"/>
          <p:cNvSpPr>
            <a:spLocks noGrp="1"/>
          </p:cNvSpPr>
          <p:nvPr>
            <p:ph type="body"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  <p:pic>
        <p:nvPicPr>
          <p:cNvPr id="2" name="Picture 1" descr="NIRSpec_Logo.png"/>
          <p:cNvPicPr>
            <a:picLocks noChangeAspect="1"/>
          </p:cNvPicPr>
          <p:nvPr userDrawn="1"/>
        </p:nvPicPr>
        <p:blipFill>
          <a:blip r:embed="rId39">
            <a:alphaModFix amt="73000"/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09" y="23090"/>
            <a:ext cx="678450" cy="7315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810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</a:defRPr>
      </a:lvl2pPr>
      <a:lvl3pPr marL="1407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3pPr>
      <a:lvl4pPr marL="2005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4pPr>
      <a:lvl5pPr marL="2602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</a:endParaRPr>
          </a:p>
        </p:txBody>
      </p:sp>
      <p:pic>
        <p:nvPicPr>
          <p:cNvPr id="3" name="Picture 2" descr="PPT_Footer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287"/>
            <a:ext cx="9144000" cy="366713"/>
          </a:xfrm>
          <a:prstGeom prst="rect">
            <a:avLst/>
          </a:prstGeom>
        </p:spPr>
      </p:pic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166064" y="6279900"/>
            <a:ext cx="201593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4"/>
            <a:ext cx="1210456" cy="504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1652" y="6621093"/>
            <a:ext cx="6436141" cy="111519"/>
            <a:chOff x="171652" y="6621093"/>
            <a:chExt cx="6436141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61566"/>
            <a:ext cx="7174846" cy="4270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33" name="Rectangle 2"/>
          <p:cNvSpPr/>
          <p:nvPr/>
        </p:nvSpPr>
        <p:spPr>
          <a:xfrm>
            <a:off x="172800" y="864000"/>
            <a:ext cx="8748000" cy="53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34" name="Picture 36" descr="PPT_Header01" hidden="1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PPT_Header02" hidden="1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signature" hidden="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Placeholder 36"/>
          <p:cNvSpPr>
            <a:spLocks noGrp="1"/>
          </p:cNvSpPr>
          <p:nvPr>
            <p:ph type="body"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46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v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810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Ø"/>
        <a:defRPr sz="1600">
          <a:solidFill>
            <a:schemeClr val="bg2"/>
          </a:solidFill>
          <a:latin typeface="+mn-lt"/>
        </a:defRPr>
      </a:lvl2pPr>
      <a:lvl3pPr marL="1407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v"/>
        <a:defRPr sz="1600">
          <a:solidFill>
            <a:schemeClr val="bg2"/>
          </a:solidFill>
          <a:latin typeface="+mn-lt"/>
        </a:defRPr>
      </a:lvl3pPr>
      <a:lvl4pPr marL="2005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v"/>
        <a:defRPr sz="1600">
          <a:solidFill>
            <a:schemeClr val="bg2"/>
          </a:solidFill>
          <a:latin typeface="+mn-lt"/>
        </a:defRPr>
      </a:lvl4pPr>
      <a:lvl5pPr marL="2602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v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4" Type="http://schemas.openxmlformats.org/officeDocument/2006/relationships/image" Target="../media/image52.gif"/><Relationship Id="rId5" Type="http://schemas.openxmlformats.org/officeDocument/2006/relationships/image" Target="../media/image53.gif"/><Relationship Id="rId6" Type="http://schemas.openxmlformats.org/officeDocument/2006/relationships/image" Target="../media/image54.gif"/><Relationship Id="rId7" Type="http://schemas.openxmlformats.org/officeDocument/2006/relationships/image" Target="../media/image55.gif"/><Relationship Id="rId8" Type="http://schemas.openxmlformats.org/officeDocument/2006/relationships/image" Target="../media/image56.gif"/><Relationship Id="rId9" Type="http://schemas.openxmlformats.org/officeDocument/2006/relationships/image" Target="../media/image57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emf"/><Relationship Id="rId3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587375" y="2442796"/>
            <a:ext cx="7972425" cy="830997"/>
          </a:xfrm>
        </p:spPr>
        <p:txBody>
          <a:bodyPr/>
          <a:lstStyle/>
          <a:p>
            <a:pPr algn="ctr"/>
            <a:r>
              <a:rPr lang="en-US" sz="2400" dirty="0" smtClean="0"/>
              <a:t>The </a:t>
            </a:r>
            <a:r>
              <a:rPr lang="en-US" sz="2400" dirty="0" err="1" smtClean="0"/>
              <a:t>NIRSpec</a:t>
            </a:r>
            <a:r>
              <a:rPr lang="en-US" sz="2400" dirty="0" smtClean="0"/>
              <a:t> Multi-Object Spectroscopy (MOS) mode</a:t>
            </a:r>
            <a:endParaRPr lang="en-GB" sz="2400" i="1" dirty="0"/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614362" y="4025900"/>
            <a:ext cx="78898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Aft>
                <a:spcPct val="0"/>
              </a:spcAft>
            </a:pPr>
            <a:r>
              <a:rPr lang="en-GB" dirty="0" smtClean="0">
                <a:solidFill>
                  <a:schemeClr val="bg1"/>
                </a:solidFill>
              </a:rPr>
              <a:t>Torsten B</a:t>
            </a:r>
            <a:r>
              <a:rPr lang="en-US" dirty="0" err="1" smtClean="0">
                <a:solidFill>
                  <a:schemeClr val="bg1"/>
                </a:solidFill>
              </a:rPr>
              <a:t>öker</a:t>
            </a:r>
            <a:endParaRPr lang="en-GB" dirty="0">
              <a:solidFill>
                <a:schemeClr val="bg1"/>
              </a:solidFill>
            </a:endParaRPr>
          </a:p>
          <a:p>
            <a:pPr algn="ctr" defTabSz="914400" fontAlgn="base">
              <a:spcAft>
                <a:spcPct val="0"/>
              </a:spcAft>
            </a:pPr>
            <a:r>
              <a:rPr lang="en-GB" dirty="0" smtClean="0">
                <a:solidFill>
                  <a:schemeClr val="bg1"/>
                </a:solidFill>
                <a:latin typeface="Verdana" pitchFamily="34" charset="0"/>
              </a:rPr>
              <a:t>“On your mark” JWST Workshop</a:t>
            </a:r>
          </a:p>
          <a:p>
            <a:pPr algn="ctr" defTabSz="914400" fontAlgn="base">
              <a:spcAft>
                <a:spcPct val="0"/>
              </a:spcAft>
            </a:pPr>
            <a:r>
              <a:rPr lang="en-GB" dirty="0" smtClean="0">
                <a:solidFill>
                  <a:schemeClr val="bg1"/>
                </a:solidFill>
                <a:latin typeface="Verdana" pitchFamily="34" charset="0"/>
              </a:rPr>
              <a:t>ESAC, September 26-28, 2016 </a:t>
            </a:r>
            <a:endParaRPr lang="en-GB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" name="Picture 1" descr="NIRSpec_Logo.png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192" y="50303"/>
            <a:ext cx="67845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5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2700_spectra.gif"/>
          <p:cNvPicPr>
            <a:picLocks noChangeAspect="1"/>
          </p:cNvPicPr>
          <p:nvPr/>
        </p:nvPicPr>
        <p:blipFill>
          <a:blip r:embed="rId3"/>
          <a:srcRect t="9532"/>
          <a:stretch>
            <a:fillRect/>
          </a:stretch>
        </p:blipFill>
        <p:spPr>
          <a:xfrm flipH="1" flipV="1">
            <a:off x="129704" y="1201491"/>
            <a:ext cx="9282843" cy="4808485"/>
          </a:xfrm>
          <a:prstGeom prst="rect">
            <a:avLst/>
          </a:prstGeom>
        </p:spPr>
      </p:pic>
      <p:pic>
        <p:nvPicPr>
          <p:cNvPr id="11" name="Picture 10" descr="R100_spectra.gif"/>
          <p:cNvPicPr>
            <a:picLocks noChangeAspect="1"/>
          </p:cNvPicPr>
          <p:nvPr/>
        </p:nvPicPr>
        <p:blipFill>
          <a:blip r:embed="rId4"/>
          <a:srcRect t="9586"/>
          <a:stretch>
            <a:fillRect/>
          </a:stretch>
        </p:blipFill>
        <p:spPr>
          <a:xfrm flipH="1" flipV="1">
            <a:off x="17518" y="1196702"/>
            <a:ext cx="9126482" cy="4971367"/>
          </a:xfrm>
          <a:prstGeom prst="rect">
            <a:avLst/>
          </a:prstGeom>
        </p:spPr>
      </p:pic>
      <p:pic>
        <p:nvPicPr>
          <p:cNvPr id="5" name="Picture 4" descr="Bare_HUDF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2103689" y="876220"/>
            <a:ext cx="5157991" cy="5490794"/>
          </a:xfrm>
          <a:prstGeom prst="rect">
            <a:avLst/>
          </a:prstGeom>
        </p:spPr>
      </p:pic>
      <p:pic>
        <p:nvPicPr>
          <p:cNvPr id="7" name="Picture 6" descr="All_Open_MS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2187232" y="876220"/>
            <a:ext cx="4990906" cy="5486400"/>
          </a:xfrm>
          <a:prstGeom prst="rect">
            <a:avLst/>
          </a:prstGeom>
        </p:spPr>
      </p:pic>
      <p:pic>
        <p:nvPicPr>
          <p:cNvPr id="10" name="Picture 9" descr="Configured_MSA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 flipV="1">
            <a:off x="2182437" y="876220"/>
            <a:ext cx="5000494" cy="5486400"/>
          </a:xfrm>
          <a:prstGeom prst="rect">
            <a:avLst/>
          </a:prstGeom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846" y="191999"/>
            <a:ext cx="6962430" cy="523220"/>
          </a:xfrm>
        </p:spPr>
        <p:txBody>
          <a:bodyPr rIns="85144"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Example: a deep galaxy field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389" y="887269"/>
            <a:ext cx="97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 100: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5389" y="887269"/>
            <a:ext cx="111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 1000: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5389" y="887269"/>
            <a:ext cx="111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 2700:</a:t>
            </a:r>
            <a:endParaRPr lang="en-US" dirty="0"/>
          </a:p>
        </p:txBody>
      </p:sp>
      <p:pic>
        <p:nvPicPr>
          <p:cNvPr id="17" name="Picture 16" descr="Closeup_Configured_MSA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 flipV="1">
            <a:off x="2138826" y="1114213"/>
            <a:ext cx="5218821" cy="5097755"/>
          </a:xfrm>
          <a:prstGeom prst="rect">
            <a:avLst/>
          </a:prstGeom>
        </p:spPr>
      </p:pic>
      <p:pic>
        <p:nvPicPr>
          <p:cNvPr id="12" name="Picture 11" descr="R1000_spectra.gif"/>
          <p:cNvPicPr>
            <a:picLocks noChangeAspect="1"/>
          </p:cNvPicPr>
          <p:nvPr/>
        </p:nvPicPr>
        <p:blipFill>
          <a:blip r:embed="rId9"/>
          <a:srcRect t="9914"/>
          <a:stretch>
            <a:fillRect/>
          </a:stretch>
        </p:blipFill>
        <p:spPr>
          <a:xfrm flipH="1" flipV="1">
            <a:off x="-23742" y="1224668"/>
            <a:ext cx="9353202" cy="46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2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filter/grating combinations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R~100, CLEAR/PRISM delivers full spectral range (0.6-5.3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m) in a single exposure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For R~1000, require </a:t>
            </a:r>
            <a:r>
              <a:rPr lang="en-US" dirty="0" smtClean="0"/>
              <a:t>3-4 </a:t>
            </a:r>
            <a:r>
              <a:rPr lang="en-US" dirty="0"/>
              <a:t>exposures to cover full wavelength range:</a:t>
            </a:r>
          </a:p>
          <a:p>
            <a:pPr lvl="1"/>
            <a:r>
              <a:rPr lang="en-US" dirty="0" smtClean="0"/>
              <a:t>F100LP</a:t>
            </a:r>
            <a:r>
              <a:rPr lang="en-US" dirty="0"/>
              <a:t>/</a:t>
            </a:r>
            <a:r>
              <a:rPr lang="en-US" dirty="0" smtClean="0"/>
              <a:t>G140M: 0.97 – 1.89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F170LP/</a:t>
            </a:r>
            <a:r>
              <a:rPr lang="en-US" dirty="0" smtClean="0"/>
              <a:t>G235M</a:t>
            </a:r>
            <a:r>
              <a:rPr lang="en-US" dirty="0"/>
              <a:t>: </a:t>
            </a:r>
            <a:r>
              <a:rPr lang="en-US" dirty="0" smtClean="0"/>
              <a:t>1.66 </a:t>
            </a:r>
            <a:r>
              <a:rPr lang="en-US" dirty="0"/>
              <a:t>– </a:t>
            </a:r>
            <a:r>
              <a:rPr lang="en-US" dirty="0" smtClean="0"/>
              <a:t>3.17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F290LP/</a:t>
            </a:r>
            <a:r>
              <a:rPr lang="en-US" dirty="0" smtClean="0"/>
              <a:t>G395M</a:t>
            </a:r>
            <a:r>
              <a:rPr lang="en-US" dirty="0"/>
              <a:t>: </a:t>
            </a:r>
            <a:r>
              <a:rPr lang="en-US" dirty="0" smtClean="0"/>
              <a:t>2.87 </a:t>
            </a:r>
            <a:r>
              <a:rPr lang="en-US" dirty="0"/>
              <a:t>– </a:t>
            </a:r>
            <a:r>
              <a:rPr lang="en-US" dirty="0" smtClean="0"/>
              <a:t>5.27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(F070LP</a:t>
            </a:r>
            <a:r>
              <a:rPr lang="en-US" dirty="0"/>
              <a:t>/G140M: 0.70 – 1.27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For R~2700, require 3-4 exposures to cover full wavelength range:</a:t>
            </a:r>
          </a:p>
          <a:p>
            <a:pPr lvl="1"/>
            <a:r>
              <a:rPr lang="en-US" dirty="0" smtClean="0"/>
              <a:t>F100LP/G140H</a:t>
            </a:r>
            <a:r>
              <a:rPr lang="en-US" dirty="0"/>
              <a:t>: </a:t>
            </a:r>
            <a:r>
              <a:rPr lang="en-US" dirty="0" smtClean="0"/>
              <a:t>0.97 </a:t>
            </a:r>
            <a:r>
              <a:rPr lang="en-US" dirty="0"/>
              <a:t>– </a:t>
            </a:r>
            <a:r>
              <a:rPr lang="en-US" dirty="0" smtClean="0"/>
              <a:t>1.89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  <a:endParaRPr lang="en-US" dirty="0" smtClean="0"/>
          </a:p>
          <a:p>
            <a:pPr lvl="1"/>
            <a:r>
              <a:rPr lang="en-US" dirty="0" smtClean="0"/>
              <a:t>F170LP/G235H</a:t>
            </a:r>
            <a:r>
              <a:rPr lang="en-US" dirty="0"/>
              <a:t>: </a:t>
            </a:r>
            <a:r>
              <a:rPr lang="en-US" dirty="0" smtClean="0"/>
              <a:t>1.66 </a:t>
            </a:r>
            <a:r>
              <a:rPr lang="en-US" dirty="0"/>
              <a:t>– </a:t>
            </a:r>
            <a:r>
              <a:rPr lang="en-US" dirty="0" smtClean="0"/>
              <a:t>3.17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  <a:endParaRPr lang="en-US" dirty="0" smtClean="0"/>
          </a:p>
          <a:p>
            <a:pPr lvl="1"/>
            <a:r>
              <a:rPr lang="en-US" dirty="0" smtClean="0"/>
              <a:t>F290LP/G395H</a:t>
            </a:r>
            <a:r>
              <a:rPr lang="en-US" dirty="0"/>
              <a:t>: </a:t>
            </a:r>
            <a:r>
              <a:rPr lang="en-US" dirty="0" smtClean="0"/>
              <a:t>2.87 </a:t>
            </a:r>
            <a:r>
              <a:rPr lang="en-US" dirty="0"/>
              <a:t>– </a:t>
            </a:r>
            <a:r>
              <a:rPr lang="en-US" dirty="0" smtClean="0"/>
              <a:t>5.27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</a:p>
          <a:p>
            <a:pPr lvl="1"/>
            <a:r>
              <a:rPr lang="en-US" dirty="0"/>
              <a:t>(</a:t>
            </a:r>
            <a:r>
              <a:rPr lang="en-US" dirty="0" smtClean="0"/>
              <a:t>F070LP</a:t>
            </a:r>
            <a:r>
              <a:rPr lang="en-US" dirty="0"/>
              <a:t>/G140H: 0.70 – 1.27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m)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380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MSA cosmetics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0275" y="2904787"/>
            <a:ext cx="3973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…. welcome to reality ….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81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Failed closed shutters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470901" y="802573"/>
            <a:ext cx="6281579" cy="5486400"/>
            <a:chOff x="1420609" y="802573"/>
            <a:chExt cx="6281579" cy="5486400"/>
          </a:xfrm>
        </p:grpSpPr>
        <p:grpSp>
          <p:nvGrpSpPr>
            <p:cNvPr id="3" name="Group 2"/>
            <p:cNvGrpSpPr/>
            <p:nvPr/>
          </p:nvGrpSpPr>
          <p:grpSpPr>
            <a:xfrm>
              <a:off x="1420609" y="802573"/>
              <a:ext cx="6277593" cy="5486400"/>
              <a:chOff x="1420609" y="802573"/>
              <a:chExt cx="6277593" cy="5486400"/>
            </a:xfrm>
          </p:grpSpPr>
          <p:pic>
            <p:nvPicPr>
              <p:cNvPr id="4" name="Picture 3" descr="FC_map_CV3.pn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59" r="7225"/>
              <a:stretch/>
            </p:blipFill>
            <p:spPr>
              <a:xfrm rot="10800000">
                <a:off x="1420609" y="802573"/>
                <a:ext cx="6277593" cy="548640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725448" y="814552"/>
                <a:ext cx="5404069" cy="4992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606328" y="5738813"/>
                <a:ext cx="5864775" cy="4992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 rot="5400000">
                <a:off x="4722368" y="3269490"/>
                <a:ext cx="4737210" cy="4992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439923" y="2058275"/>
              <a:ext cx="51310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Q3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39923" y="4750680"/>
              <a:ext cx="51310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Q4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89082" y="2070538"/>
              <a:ext cx="51310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89082" y="4762943"/>
              <a:ext cx="51310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Q2</a:t>
              </a:r>
              <a:endParaRPr lang="en-US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758728" y="5654720"/>
            <a:ext cx="5864775" cy="4992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Dispersion direction ---------------</a:t>
            </a:r>
            <a:r>
              <a:rPr lang="en-US" sz="1600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3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Failed closed shutters (with field stop shadow)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435909" y="794821"/>
            <a:ext cx="6292026" cy="5486400"/>
            <a:chOff x="1435909" y="794821"/>
            <a:chExt cx="6292026" cy="5486400"/>
          </a:xfrm>
        </p:grpSpPr>
        <p:grpSp>
          <p:nvGrpSpPr>
            <p:cNvPr id="7" name="Group 6"/>
            <p:cNvGrpSpPr/>
            <p:nvPr/>
          </p:nvGrpSpPr>
          <p:grpSpPr>
            <a:xfrm>
              <a:off x="1435909" y="794821"/>
              <a:ext cx="6292026" cy="5486400"/>
              <a:chOff x="1435909" y="794821"/>
              <a:chExt cx="6292026" cy="5486400"/>
            </a:xfrm>
          </p:grpSpPr>
          <p:pic>
            <p:nvPicPr>
              <p:cNvPr id="3" name="Picture 2" descr="FC_map_CV3_with fieldstop.pn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9" r="6857"/>
              <a:stretch/>
            </p:blipFill>
            <p:spPr>
              <a:xfrm rot="10800000">
                <a:off x="1435909" y="794821"/>
                <a:ext cx="6292026" cy="5486400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725448" y="814552"/>
                <a:ext cx="5404069" cy="4992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606328" y="5738813"/>
                <a:ext cx="5864775" cy="4992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 rot="5400000">
                <a:off x="4748645" y="3269490"/>
                <a:ext cx="4737210" cy="4992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439923" y="2058275"/>
              <a:ext cx="51310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Q3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39923" y="4750680"/>
              <a:ext cx="51310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Q4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89082" y="2070538"/>
              <a:ext cx="51310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Q1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89082" y="4762943"/>
              <a:ext cx="51310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Q2</a:t>
              </a:r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58728" y="5654720"/>
            <a:ext cx="5864775" cy="4992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Dispersion direction ---------------</a:t>
            </a:r>
            <a:r>
              <a:rPr lang="en-US" sz="1600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2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_map_CV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r="7522"/>
          <a:stretch/>
        </p:blipFill>
        <p:spPr>
          <a:xfrm rot="10800000">
            <a:off x="1480290" y="784089"/>
            <a:ext cx="6248731" cy="54864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rot="10800000">
            <a:off x="2138397" y="1558309"/>
            <a:ext cx="4527123" cy="3727019"/>
            <a:chOff x="1965697" y="1629106"/>
            <a:chExt cx="4527123" cy="3727019"/>
          </a:xfrm>
        </p:grpSpPr>
        <p:sp>
          <p:nvSpPr>
            <p:cNvPr id="5" name="Donut 4"/>
            <p:cNvSpPr>
              <a:spLocks noChangeAspect="1"/>
            </p:cNvSpPr>
            <p:nvPr/>
          </p:nvSpPr>
          <p:spPr>
            <a:xfrm>
              <a:off x="3764820" y="1629106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" name="Donut 5"/>
            <p:cNvSpPr>
              <a:spLocks noChangeAspect="1"/>
            </p:cNvSpPr>
            <p:nvPr/>
          </p:nvSpPr>
          <p:spPr>
            <a:xfrm>
              <a:off x="3730968" y="1815370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Donut 6"/>
            <p:cNvSpPr>
              <a:spLocks noChangeAspect="1"/>
            </p:cNvSpPr>
            <p:nvPr/>
          </p:nvSpPr>
          <p:spPr>
            <a:xfrm>
              <a:off x="2058816" y="2916034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Donut 7"/>
            <p:cNvSpPr>
              <a:spLocks noChangeAspect="1"/>
            </p:cNvSpPr>
            <p:nvPr/>
          </p:nvSpPr>
          <p:spPr>
            <a:xfrm>
              <a:off x="1965697" y="5218965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Donut 8"/>
            <p:cNvSpPr>
              <a:spLocks noChangeAspect="1"/>
            </p:cNvSpPr>
            <p:nvPr/>
          </p:nvSpPr>
          <p:spPr>
            <a:xfrm>
              <a:off x="2621864" y="5011532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Donut 9"/>
            <p:cNvSpPr>
              <a:spLocks noChangeAspect="1"/>
            </p:cNvSpPr>
            <p:nvPr/>
          </p:nvSpPr>
          <p:spPr>
            <a:xfrm>
              <a:off x="3489697" y="4524699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" name="Donut 10"/>
            <p:cNvSpPr>
              <a:spLocks noChangeAspect="1"/>
            </p:cNvSpPr>
            <p:nvPr/>
          </p:nvSpPr>
          <p:spPr>
            <a:xfrm>
              <a:off x="3828363" y="4420553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" name="Donut 11"/>
            <p:cNvSpPr>
              <a:spLocks noChangeAspect="1"/>
            </p:cNvSpPr>
            <p:nvPr/>
          </p:nvSpPr>
          <p:spPr>
            <a:xfrm>
              <a:off x="3582829" y="3753374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" name="Donut 12"/>
            <p:cNvSpPr>
              <a:spLocks noChangeAspect="1"/>
            </p:cNvSpPr>
            <p:nvPr/>
          </p:nvSpPr>
          <p:spPr>
            <a:xfrm>
              <a:off x="4399862" y="3505295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" name="Donut 13"/>
            <p:cNvSpPr>
              <a:spLocks noChangeAspect="1"/>
            </p:cNvSpPr>
            <p:nvPr/>
          </p:nvSpPr>
          <p:spPr>
            <a:xfrm>
              <a:off x="4399861" y="3608583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Donut 14"/>
            <p:cNvSpPr>
              <a:spLocks noChangeAspect="1"/>
            </p:cNvSpPr>
            <p:nvPr/>
          </p:nvSpPr>
          <p:spPr>
            <a:xfrm>
              <a:off x="5098360" y="3563705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Donut 15"/>
            <p:cNvSpPr>
              <a:spLocks noChangeAspect="1"/>
            </p:cNvSpPr>
            <p:nvPr/>
          </p:nvSpPr>
          <p:spPr>
            <a:xfrm>
              <a:off x="6334493" y="2756827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" name="Donut 16"/>
            <p:cNvSpPr>
              <a:spLocks noChangeAspect="1"/>
            </p:cNvSpPr>
            <p:nvPr/>
          </p:nvSpPr>
          <p:spPr>
            <a:xfrm>
              <a:off x="6355660" y="2858427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8" name="Donut 17"/>
            <p:cNvSpPr>
              <a:spLocks noChangeAspect="1"/>
            </p:cNvSpPr>
            <p:nvPr/>
          </p:nvSpPr>
          <p:spPr>
            <a:xfrm>
              <a:off x="6160927" y="3887127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Donut 18"/>
            <p:cNvSpPr>
              <a:spLocks noChangeAspect="1"/>
            </p:cNvSpPr>
            <p:nvPr/>
          </p:nvSpPr>
          <p:spPr>
            <a:xfrm>
              <a:off x="5894227" y="4522127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0" name="Donut 19"/>
            <p:cNvSpPr>
              <a:spLocks noChangeAspect="1"/>
            </p:cNvSpPr>
            <p:nvPr/>
          </p:nvSpPr>
          <p:spPr>
            <a:xfrm>
              <a:off x="6190560" y="4242727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" name="Donut 20"/>
            <p:cNvSpPr>
              <a:spLocks noChangeAspect="1"/>
            </p:cNvSpPr>
            <p:nvPr/>
          </p:nvSpPr>
          <p:spPr>
            <a:xfrm>
              <a:off x="6173627" y="5093627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Donut 21"/>
            <p:cNvSpPr>
              <a:spLocks noChangeAspect="1"/>
            </p:cNvSpPr>
            <p:nvPr/>
          </p:nvSpPr>
          <p:spPr>
            <a:xfrm>
              <a:off x="5017928" y="5013194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" name="Donut 22"/>
            <p:cNvSpPr>
              <a:spLocks noChangeAspect="1"/>
            </p:cNvSpPr>
            <p:nvPr/>
          </p:nvSpPr>
          <p:spPr>
            <a:xfrm>
              <a:off x="5631762" y="4678761"/>
              <a:ext cx="137160" cy="137160"/>
            </a:xfrm>
            <a:prstGeom prst="donut">
              <a:avLst>
                <a:gd name="adj" fmla="val 4422"/>
              </a:avLst>
            </a:prstGeom>
            <a:solidFill>
              <a:srgbClr val="FF0000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Failed open shutters (all 19 of them)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725448" y="814552"/>
            <a:ext cx="5404069" cy="499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06328" y="5738813"/>
            <a:ext cx="5864775" cy="499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Dispersion direction ---------------</a:t>
            </a:r>
            <a:r>
              <a:rPr lang="en-US" sz="1600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5400000">
            <a:off x="4748645" y="3269490"/>
            <a:ext cx="4737210" cy="499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39923" y="2058275"/>
            <a:ext cx="51310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Q3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439923" y="4750680"/>
            <a:ext cx="51310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Q4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189082" y="2070538"/>
            <a:ext cx="51310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189082" y="4762943"/>
            <a:ext cx="51310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2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the MSA is “all closed”…..</a:t>
            </a:r>
            <a:endParaRPr lang="en-US" dirty="0"/>
          </a:p>
        </p:txBody>
      </p:sp>
      <p:pic>
        <p:nvPicPr>
          <p:cNvPr id="4" name="Picture 3" descr="Screen Shot 2016-09-08 at 2.43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886"/>
            <a:ext cx="9144000" cy="4788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6577" y="5992552"/>
            <a:ext cx="4524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Note: effect is highly exaggerated in this figure!</a:t>
            </a:r>
          </a:p>
          <a:p>
            <a:r>
              <a:rPr lang="en-US" sz="1400" dirty="0" smtClean="0"/>
              <a:t>(very bright lamp and narrow color scale)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172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Failed open shutters</a:t>
            </a:r>
            <a:endParaRPr lang="en-US" dirty="0"/>
          </a:p>
        </p:txBody>
      </p:sp>
      <p:pic>
        <p:nvPicPr>
          <p:cNvPr id="4" name="Picture 3" descr="Screen Shot 2016-09-08 at 2.55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317"/>
            <a:ext cx="9144000" cy="47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9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sa_slitl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6" y="1056446"/>
            <a:ext cx="5806326" cy="4752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75368"/>
            <a:ext cx="7174800" cy="427038"/>
          </a:xfrm>
        </p:spPr>
        <p:txBody>
          <a:bodyPr/>
          <a:lstStyle/>
          <a:p>
            <a:r>
              <a:rPr lang="en-US" dirty="0" smtClean="0"/>
              <a:t>“Default” </a:t>
            </a:r>
            <a:r>
              <a:rPr lang="en-US" dirty="0"/>
              <a:t>O</a:t>
            </a:r>
            <a:r>
              <a:rPr lang="en-US" dirty="0" smtClean="0"/>
              <a:t>bserving Strategy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149474" y="2098842"/>
            <a:ext cx="2943945" cy="2616720"/>
            <a:chOff x="6149474" y="2098842"/>
            <a:chExt cx="2943945" cy="2616720"/>
          </a:xfrm>
        </p:grpSpPr>
        <p:grpSp>
          <p:nvGrpSpPr>
            <p:cNvPr id="6" name="Group 5"/>
            <p:cNvGrpSpPr/>
            <p:nvPr/>
          </p:nvGrpSpPr>
          <p:grpSpPr>
            <a:xfrm>
              <a:off x="6149474" y="2464667"/>
              <a:ext cx="2943945" cy="2250895"/>
              <a:chOff x="6149474" y="2464667"/>
              <a:chExt cx="2943945" cy="2250895"/>
            </a:xfrm>
          </p:grpSpPr>
          <p:pic>
            <p:nvPicPr>
              <p:cNvPr id="4" name="Picture 3" descr="background_sub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112" y="2464667"/>
                <a:ext cx="2893307" cy="2250895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149474" y="2593474"/>
                <a:ext cx="307473" cy="159084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510424" y="2098842"/>
              <a:ext cx="2284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          B          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8667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exposures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882" y="741912"/>
            <a:ext cx="43726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100ks exposure:</a:t>
            </a:r>
          </a:p>
          <a:p>
            <a:r>
              <a:rPr lang="en-US" sz="1400" dirty="0" smtClean="0"/>
              <a:t>(created by “nodding” three 33ks exposures)</a:t>
            </a:r>
            <a:endParaRPr lang="en-US" sz="1400" dirty="0"/>
          </a:p>
        </p:txBody>
      </p:sp>
      <p:pic>
        <p:nvPicPr>
          <p:cNvPr id="6" name="Picture 5" descr="cr_dither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71" y="1385609"/>
            <a:ext cx="9205813" cy="4814604"/>
          </a:xfrm>
          <a:prstGeom prst="rect">
            <a:avLst/>
          </a:prstGeom>
        </p:spPr>
      </p:pic>
      <p:pic>
        <p:nvPicPr>
          <p:cNvPr id="7" name="Picture 6" descr="cr_dithr0_scale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/>
          <a:stretch/>
        </p:blipFill>
        <p:spPr>
          <a:xfrm>
            <a:off x="8300" y="1363663"/>
            <a:ext cx="9134521" cy="50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1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931" y="352530"/>
            <a:ext cx="7772400" cy="523220"/>
          </a:xfrm>
        </p:spPr>
        <p:txBody>
          <a:bodyPr anchor="t"/>
          <a:lstStyle/>
          <a:p>
            <a:r>
              <a:rPr lang="en-US" sz="2800" b="0" dirty="0" smtClean="0"/>
              <a:t>Outline…</a:t>
            </a:r>
            <a:endParaRPr lang="en-US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931" y="1077663"/>
            <a:ext cx="8748000" cy="3313362"/>
          </a:xfrm>
        </p:spPr>
        <p:txBody>
          <a:bodyPr>
            <a:normAutofit/>
          </a:bodyPr>
          <a:lstStyle/>
          <a:p>
            <a:pPr marL="636588" indent="-285750">
              <a:buFontTx/>
              <a:buChar char="-"/>
            </a:pPr>
            <a:r>
              <a:rPr lang="en-US" sz="1400" dirty="0" err="1" smtClean="0"/>
              <a:t>NIRSpec</a:t>
            </a:r>
            <a:r>
              <a:rPr lang="en-US" sz="1400" dirty="0" smtClean="0"/>
              <a:t> optical and mechanical design overview</a:t>
            </a:r>
          </a:p>
          <a:p>
            <a:pPr marL="636588" indent="-285750">
              <a:buFontTx/>
              <a:buChar char="-"/>
            </a:pPr>
            <a:r>
              <a:rPr lang="en-US" sz="1400" dirty="0" smtClean="0"/>
              <a:t>The </a:t>
            </a:r>
            <a:r>
              <a:rPr lang="en-US" sz="1400" dirty="0" err="1"/>
              <a:t>M</a:t>
            </a:r>
            <a:r>
              <a:rPr lang="en-US" sz="1400" dirty="0" err="1" smtClean="0"/>
              <a:t>icroshutter</a:t>
            </a:r>
            <a:r>
              <a:rPr lang="en-US" sz="1400" dirty="0" smtClean="0"/>
              <a:t> Array – design and functionality</a:t>
            </a:r>
          </a:p>
          <a:p>
            <a:pPr marL="636588" indent="-285750">
              <a:buFontTx/>
              <a:buChar char="-"/>
            </a:pPr>
            <a:r>
              <a:rPr lang="en-US" sz="1400" dirty="0" smtClean="0"/>
              <a:t>Focal plane(s) layout</a:t>
            </a:r>
          </a:p>
          <a:p>
            <a:pPr marL="636588" indent="-285750">
              <a:buFontTx/>
              <a:buChar char="-"/>
            </a:pPr>
            <a:r>
              <a:rPr lang="en-US" sz="1400" dirty="0" smtClean="0"/>
              <a:t>Example</a:t>
            </a:r>
            <a:r>
              <a:rPr lang="en-US" sz="1400" dirty="0" smtClean="0"/>
              <a:t>: MOS observations of a deep galaxy field </a:t>
            </a:r>
            <a:endParaRPr lang="en-US" sz="1400" dirty="0" smtClean="0"/>
          </a:p>
          <a:p>
            <a:pPr marL="636588" indent="-285750">
              <a:buFontTx/>
              <a:buChar char="-"/>
            </a:pPr>
            <a:r>
              <a:rPr lang="en-US" sz="1400" dirty="0"/>
              <a:t>Wavelength coverage and instrument </a:t>
            </a:r>
            <a:r>
              <a:rPr lang="en-US" sz="1400" dirty="0" smtClean="0"/>
              <a:t>configurations</a:t>
            </a:r>
            <a:endParaRPr lang="en-US" sz="1400" dirty="0" smtClean="0"/>
          </a:p>
          <a:p>
            <a:pPr marL="636588" indent="-285750">
              <a:buFontTx/>
              <a:buChar char="-"/>
            </a:pPr>
            <a:r>
              <a:rPr lang="en-US" sz="1400" dirty="0" smtClean="0"/>
              <a:t>Hardware Constraints: failed shutters</a:t>
            </a:r>
          </a:p>
          <a:p>
            <a:pPr marL="636588" indent="-285750">
              <a:buFontTx/>
              <a:buChar char="-"/>
            </a:pPr>
            <a:r>
              <a:rPr lang="en-US" sz="1400" dirty="0" smtClean="0"/>
              <a:t>Observing Strategy for MOS mode</a:t>
            </a:r>
          </a:p>
          <a:p>
            <a:pPr marL="636588" indent="-285750">
              <a:buFontTx/>
              <a:buChar char="-"/>
            </a:pPr>
            <a:r>
              <a:rPr lang="en-US" sz="1400" dirty="0" smtClean="0"/>
              <a:t>Data products</a:t>
            </a:r>
          </a:p>
          <a:p>
            <a:pPr marL="636588" indent="-285750">
              <a:buFontTx/>
              <a:buChar char="-"/>
            </a:pPr>
            <a:r>
              <a:rPr lang="en-US" sz="1400" dirty="0" smtClean="0"/>
              <a:t>Planning the target acquisition and MSA configuration(s)</a:t>
            </a:r>
          </a:p>
          <a:p>
            <a:pPr marL="636588" indent="-285750">
              <a:buFontTx/>
              <a:buChar char="-"/>
            </a:pPr>
            <a:r>
              <a:rPr lang="en-US" sz="1400" dirty="0" smtClean="0"/>
              <a:t>Sensitivity in MOS mode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623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Products</a:t>
            </a:r>
            <a:endParaRPr lang="en-US" dirty="0"/>
          </a:p>
        </p:txBody>
      </p:sp>
      <p:pic>
        <p:nvPicPr>
          <p:cNvPr id="3" name="Picture 2" descr="2Dspectrum_MOS_1_042_118_CLEAR-PRISM_MOS_PRISM-observation-2-c1e0_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9251" r="9334" b="5910"/>
          <a:stretch/>
        </p:blipFill>
        <p:spPr>
          <a:xfrm>
            <a:off x="4605386" y="1394259"/>
            <a:ext cx="4415472" cy="2635180"/>
          </a:xfrm>
          <a:prstGeom prst="rect">
            <a:avLst/>
          </a:prstGeom>
        </p:spPr>
      </p:pic>
      <p:pic>
        <p:nvPicPr>
          <p:cNvPr id="4" name="Picture 3" descr="Trace_MOS_1_042_118_CLEAR-PRISM_MOS_PRISM-observation-2-c1e0_000_ful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t="9565" r="9405" b="7242"/>
          <a:stretch/>
        </p:blipFill>
        <p:spPr>
          <a:xfrm>
            <a:off x="83090" y="1394259"/>
            <a:ext cx="4306673" cy="2562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609" y="1118992"/>
            <a:ext cx="932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‘Trace’: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12088" y="1118992"/>
            <a:ext cx="2602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‘Rectified’ 2-d spectrum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77231" y="3830242"/>
            <a:ext cx="2260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‘Final’ 1-d spectrum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8040" y="617248"/>
            <a:ext cx="7115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Example: </a:t>
            </a:r>
            <a:r>
              <a:rPr lang="en-US" sz="1400" dirty="0" smtClean="0"/>
              <a:t>CLEAR/PRISM spectrum of XDFV</a:t>
            </a:r>
            <a:r>
              <a:rPr lang="en-US" sz="1400" dirty="0"/>
              <a:t>-</a:t>
            </a:r>
            <a:r>
              <a:rPr lang="en-US" sz="1400" dirty="0" smtClean="0"/>
              <a:t>3953261056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(R.A. </a:t>
            </a:r>
            <a:r>
              <a:rPr lang="en-US" sz="1400" dirty="0"/>
              <a:t>03:32:39.532, </a:t>
            </a:r>
            <a:r>
              <a:rPr lang="en-US" sz="1400" dirty="0" smtClean="0"/>
              <a:t>Dec -</a:t>
            </a:r>
            <a:r>
              <a:rPr lang="en-US" sz="1400" dirty="0"/>
              <a:t>27:46:10.56, </a:t>
            </a:r>
            <a:r>
              <a:rPr lang="en-US" sz="1400" dirty="0" smtClean="0"/>
              <a:t>m(F160W)=27.0</a:t>
            </a:r>
            <a:r>
              <a:rPr lang="en-US" sz="1400" dirty="0"/>
              <a:t>,  </a:t>
            </a:r>
            <a:r>
              <a:rPr lang="en-US" sz="1400" dirty="0" smtClean="0"/>
              <a:t>z=5.1)</a:t>
            </a:r>
            <a:endParaRPr lang="en-US" sz="1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899834" y="4118953"/>
            <a:ext cx="3842067" cy="2374980"/>
            <a:chOff x="2899834" y="4118953"/>
            <a:chExt cx="3842067" cy="2374980"/>
          </a:xfrm>
        </p:grpSpPr>
        <p:pic>
          <p:nvPicPr>
            <p:cNvPr id="5" name="Picture 4" descr="Final_spectrum_MOS_1_042_118_CLEAR-PRISM_MOS_PRISM-observation-2-c1e0_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6" t="9176" r="9020" b="2739"/>
            <a:stretch/>
          </p:blipFill>
          <p:spPr>
            <a:xfrm>
              <a:off x="2912741" y="4118953"/>
              <a:ext cx="3829160" cy="236388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899834" y="6379348"/>
              <a:ext cx="1341580" cy="1145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091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Acquisition</a:t>
            </a:r>
            <a:endParaRPr lang="en-US" dirty="0"/>
          </a:p>
        </p:txBody>
      </p:sp>
      <p:pic>
        <p:nvPicPr>
          <p:cNvPr id="6" name="Picture 5" descr="TA_sce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53" y="1139537"/>
            <a:ext cx="7741619" cy="509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5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eed source catalog (incl. both science targets and reference stars) with 	knowledge of </a:t>
            </a:r>
            <a:r>
              <a:rPr lang="en-US" u="sng" dirty="0" smtClean="0"/>
              <a:t>relative</a:t>
            </a:r>
            <a:r>
              <a:rPr lang="en-US" dirty="0" smtClean="0"/>
              <a:t> source positions to within (ideally) 5 mas </a:t>
            </a:r>
            <a:br>
              <a:rPr lang="en-US" dirty="0" smtClean="0"/>
            </a:br>
            <a:r>
              <a:rPr lang="en-US" dirty="0" smtClean="0"/>
              <a:t>	</a:t>
            </a:r>
          </a:p>
          <a:p>
            <a:r>
              <a:rPr lang="en-US" dirty="0" smtClean="0"/>
              <a:t>Once observations have been scheduled, use the micro-shutter planning </a:t>
            </a:r>
            <a:br>
              <a:rPr lang="en-US" dirty="0" smtClean="0"/>
            </a:br>
            <a:r>
              <a:rPr lang="en-US" dirty="0" smtClean="0"/>
              <a:t>	tool (MPT) to optimize the desired MSA position on the sky </a:t>
            </a:r>
            <a:br>
              <a:rPr lang="en-US" dirty="0" smtClean="0"/>
            </a:br>
            <a:r>
              <a:rPr lang="en-US" dirty="0" smtClean="0"/>
              <a:t>	(i.e. roll angle and RA/Dec of MSA </a:t>
            </a:r>
            <a:r>
              <a:rPr lang="en-US" dirty="0" err="1" smtClean="0"/>
              <a:t>fiducial</a:t>
            </a:r>
            <a:r>
              <a:rPr lang="en-US" dirty="0" smtClean="0"/>
              <a:t> point) and to create the</a:t>
            </a:r>
            <a:br>
              <a:rPr lang="en-US" dirty="0" smtClean="0"/>
            </a:br>
            <a:r>
              <a:rPr lang="en-US" dirty="0" smtClean="0"/>
              <a:t>	required MSA configuration files (see talk by D. </a:t>
            </a:r>
            <a:r>
              <a:rPr lang="en-US" dirty="0" err="1" smtClean="0"/>
              <a:t>Karakla</a:t>
            </a:r>
            <a:r>
              <a:rPr lang="en-US" dirty="0" smtClean="0"/>
              <a:t>).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TA data and MSA configuration files will be attached to the visit files and</a:t>
            </a:r>
            <a:br>
              <a:rPr lang="en-US" dirty="0" smtClean="0"/>
            </a:br>
            <a:r>
              <a:rPr lang="en-US" dirty="0" smtClean="0"/>
              <a:t>	uplinked for autonomous execution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note that roll angle constraints limit </a:t>
            </a:r>
            <a:r>
              <a:rPr lang="en-US" dirty="0" err="1" smtClean="0"/>
              <a:t>schedulability</a:t>
            </a:r>
            <a:r>
              <a:rPr lang="en-US" dirty="0" smtClean="0"/>
              <a:t> of observations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7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0076"/>
            <a:ext cx="7174800" cy="430887"/>
          </a:xfrm>
        </p:spPr>
        <p:txBody>
          <a:bodyPr/>
          <a:lstStyle/>
          <a:p>
            <a:r>
              <a:rPr lang="en-US" dirty="0" smtClean="0"/>
              <a:t>MOS Sensitivity – point source </a:t>
            </a:r>
            <a:r>
              <a:rPr lang="en-US" smtClean="0"/>
              <a:t>continuum flux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3531" y="5367651"/>
            <a:ext cx="8534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Disclaimer: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/>
              <a:t>T</a:t>
            </a:r>
            <a:r>
              <a:rPr lang="en-US" sz="1600" dirty="0" smtClean="0"/>
              <a:t>hese estimates are conservative, and are expected to improve. </a:t>
            </a:r>
          </a:p>
          <a:p>
            <a:pPr algn="ctr"/>
            <a:r>
              <a:rPr lang="en-US" sz="1600" dirty="0" smtClean="0"/>
              <a:t>Always refer to the </a:t>
            </a:r>
            <a:r>
              <a:rPr lang="en-US" sz="1600" dirty="0" err="1" smtClean="0"/>
              <a:t>STScI</a:t>
            </a:r>
            <a:r>
              <a:rPr lang="en-US" sz="1600" dirty="0" smtClean="0"/>
              <a:t> ETC for up-to-date sensitivity estimates.</a:t>
            </a:r>
            <a:endParaRPr lang="en-US" sz="1600" dirty="0"/>
          </a:p>
        </p:txBody>
      </p:sp>
      <p:pic>
        <p:nvPicPr>
          <p:cNvPr id="7" name="Picture 6" descr="ALLSENSITIVITIES_MOS_R1000_PS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3" y="1376947"/>
            <a:ext cx="4547935" cy="3248525"/>
          </a:xfrm>
          <a:prstGeom prst="rect">
            <a:avLst/>
          </a:prstGeom>
        </p:spPr>
      </p:pic>
      <p:pic>
        <p:nvPicPr>
          <p:cNvPr id="9" name="Picture 8" descr="ALLSENSITIVITIES_IFU_R2700_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30" y="1376947"/>
            <a:ext cx="4557370" cy="3255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2058" y="967343"/>
            <a:ext cx="122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R=1000: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52369" y="967343"/>
            <a:ext cx="122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R=2700: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06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91" y="-9201"/>
            <a:ext cx="8077579" cy="769441"/>
          </a:xfrm>
        </p:spPr>
        <p:txBody>
          <a:bodyPr/>
          <a:lstStyle/>
          <a:p>
            <a:r>
              <a:rPr lang="en-US" dirty="0" smtClean="0"/>
              <a:t>MOS Sensitivity – extended source surface brightness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20407"/>
            <a:ext cx="612080" cy="365125"/>
          </a:xfrm>
          <a:prstGeom prst="rect">
            <a:avLst/>
          </a:prstGeom>
        </p:spPr>
        <p:txBody>
          <a:bodyPr/>
          <a:lstStyle/>
          <a:p>
            <a:fld id="{A70A3108-BF15-2848-8476-29B32F385C11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531" y="5367651"/>
            <a:ext cx="8534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Disclaimer: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/>
              <a:t>T</a:t>
            </a:r>
            <a:r>
              <a:rPr lang="en-US" sz="1600" dirty="0" smtClean="0"/>
              <a:t>hese estimates are conservative, and are expected to improve. </a:t>
            </a:r>
          </a:p>
          <a:p>
            <a:pPr algn="ctr"/>
            <a:r>
              <a:rPr lang="en-US" sz="1600" dirty="0" smtClean="0"/>
              <a:t>Always refer to the </a:t>
            </a:r>
            <a:r>
              <a:rPr lang="en-US" sz="1600" dirty="0" err="1" smtClean="0"/>
              <a:t>STScI</a:t>
            </a:r>
            <a:r>
              <a:rPr lang="en-US" sz="1600" dirty="0" smtClean="0"/>
              <a:t> ETC for up-to-date sensitivity estimates.</a:t>
            </a:r>
            <a:endParaRPr lang="en-US" sz="1600" dirty="0"/>
          </a:p>
        </p:txBody>
      </p:sp>
      <p:pic>
        <p:nvPicPr>
          <p:cNvPr id="5" name="Picture 4" descr="ALLSENSITIVITIES_MOS_R1000_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069"/>
            <a:ext cx="4557370" cy="3255264"/>
          </a:xfrm>
          <a:prstGeom prst="rect">
            <a:avLst/>
          </a:prstGeom>
        </p:spPr>
      </p:pic>
      <p:pic>
        <p:nvPicPr>
          <p:cNvPr id="6" name="Picture 5" descr="ALLSENSITIVITIES_MOS_R2700_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30" y="1564069"/>
            <a:ext cx="4557370" cy="3255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2058" y="1141127"/>
            <a:ext cx="122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R=1000: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52369" y="1141127"/>
            <a:ext cx="122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R=2700: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79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NIRSpec</a:t>
            </a:r>
            <a:r>
              <a:rPr lang="en-US" dirty="0" smtClean="0"/>
              <a:t> MOS </a:t>
            </a:r>
            <a:r>
              <a:rPr lang="en-US" dirty="0"/>
              <a:t>s</a:t>
            </a:r>
            <a:r>
              <a:rPr lang="en-US" dirty="0" smtClean="0"/>
              <a:t>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End-of-life (EOL) Sensitivity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20407"/>
            <a:ext cx="612080" cy="365125"/>
          </a:xfrm>
          <a:prstGeom prst="rect">
            <a:avLst/>
          </a:prstGeom>
        </p:spPr>
        <p:txBody>
          <a:bodyPr/>
          <a:lstStyle/>
          <a:p>
            <a:fld id="{A70A3108-BF15-2848-8476-29B32F385C11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234461"/>
              </p:ext>
            </p:extLst>
          </p:nvPr>
        </p:nvGraphicFramePr>
        <p:xfrm>
          <a:off x="484451" y="1763633"/>
          <a:ext cx="8157094" cy="3200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66277"/>
                <a:gridCol w="1666914"/>
                <a:gridCol w="1370041"/>
                <a:gridCol w="984302"/>
                <a:gridCol w="1569560"/>
              </a:tblGrid>
              <a:tr h="2528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ISIM-153 (JWST-RQMT-000835)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Requirement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Computed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Margin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Compliance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8652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CLEAR/PRISM at 3 microns S/N=10 in 10,000 seconds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Point-source, continuum spectrum </a:t>
                      </a: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132 </a:t>
                      </a:r>
                      <a:r>
                        <a:rPr lang="en-US" sz="1600" dirty="0" err="1" smtClean="0"/>
                        <a:t>nJy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120 </a:t>
                      </a:r>
                      <a:r>
                        <a:rPr lang="en-US" sz="1600" dirty="0" err="1" smtClean="0"/>
                        <a:t>nJy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8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F170LP/G235M at 2 microns S/N=10 in 100,000 seconds</a:t>
                      </a:r>
                      <a:b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Point source, emission-line spectrum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5.7 x 10</a:t>
                      </a:r>
                      <a:r>
                        <a:rPr lang="en-US" sz="1600" baseline="30000" dirty="0" smtClean="0"/>
                        <a:t>-22</a:t>
                      </a:r>
                      <a:r>
                        <a:rPr lang="en-US" sz="1600" dirty="0" smtClean="0"/>
                        <a:t> Wm</a:t>
                      </a:r>
                      <a:r>
                        <a:rPr lang="en-US" sz="1600" baseline="30000" dirty="0" smtClean="0"/>
                        <a:t>-2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4.76 x10</a:t>
                      </a:r>
                      <a:r>
                        <a:rPr lang="en-US" sz="1600" baseline="30000" dirty="0" smtClean="0"/>
                        <a:t>-22</a:t>
                      </a:r>
                      <a:r>
                        <a:rPr lang="en-US" sz="1600" dirty="0" smtClean="0"/>
                        <a:t> Wm</a:t>
                      </a:r>
                      <a:r>
                        <a:rPr lang="en-US" sz="1600" baseline="30000" dirty="0" smtClean="0"/>
                        <a:t>-2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82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905" y="416075"/>
            <a:ext cx="6771192" cy="461665"/>
          </a:xfrm>
        </p:spPr>
        <p:txBody>
          <a:bodyPr/>
          <a:lstStyle/>
          <a:p>
            <a:pPr eaLnBrk="1" hangingPunct="1"/>
            <a:r>
              <a:rPr lang="it-IT" sz="2400" dirty="0" err="1" smtClean="0">
                <a:ea typeface="ＭＳ Ｐゴシック" charset="-128"/>
                <a:cs typeface="ＭＳ Ｐゴシック" charset="-128"/>
              </a:rPr>
              <a:t>NIRSpec</a:t>
            </a:r>
            <a:r>
              <a:rPr lang="it-IT" sz="24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it-IT" sz="2400" dirty="0" err="1" smtClean="0">
                <a:ea typeface="ＭＳ Ｐゴシック" charset="-128"/>
                <a:cs typeface="ＭＳ Ｐゴシック" charset="-128"/>
              </a:rPr>
              <a:t>Optical</a:t>
            </a:r>
            <a:r>
              <a:rPr lang="it-IT" sz="2400" dirty="0" smtClean="0">
                <a:ea typeface="ＭＳ Ｐゴシック" charset="-128"/>
                <a:cs typeface="ＭＳ Ｐゴシック" charset="-128"/>
              </a:rPr>
              <a:t> Design</a:t>
            </a:r>
          </a:p>
        </p:txBody>
      </p:sp>
      <p:grpSp>
        <p:nvGrpSpPr>
          <p:cNvPr id="2" name="Group 105"/>
          <p:cNvGrpSpPr/>
          <p:nvPr/>
        </p:nvGrpSpPr>
        <p:grpSpPr>
          <a:xfrm>
            <a:off x="402867" y="4400712"/>
            <a:ext cx="8437685" cy="1213982"/>
            <a:chOff x="491657" y="4334007"/>
            <a:chExt cx="9140825" cy="1213982"/>
          </a:xfrm>
        </p:grpSpPr>
        <p:pic>
          <p:nvPicPr>
            <p:cNvPr id="94" name="Picture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141195" y="4343532"/>
              <a:ext cx="1004888" cy="10033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95" name="Picture 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6112995" y="4345120"/>
              <a:ext cx="1004888" cy="1001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96" name="Picture 6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8630770" y="4351470"/>
              <a:ext cx="1009650" cy="993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97" name="Picture 7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1657" y="4334007"/>
              <a:ext cx="1001713" cy="1001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98" name="Picture 8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4179420" y="4349882"/>
              <a:ext cx="987425" cy="990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99" name="Picture 9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5400000">
              <a:off x="1523532" y="4345120"/>
              <a:ext cx="990600" cy="993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00" name="Picture 10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5400000">
              <a:off x="7605245" y="4346707"/>
              <a:ext cx="1008063" cy="1001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1" name="Rectangle 11"/>
            <p:cNvSpPr>
              <a:spLocks/>
            </p:cNvSpPr>
            <p:nvPr/>
          </p:nvSpPr>
          <p:spPr bwMode="auto">
            <a:xfrm>
              <a:off x="748832" y="5332545"/>
              <a:ext cx="1508888" cy="21544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/>
              <a:r>
                <a:rPr lang="en-US" sz="1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Telescope Focus</a:t>
              </a:r>
            </a:p>
          </p:txBody>
        </p:sp>
        <p:sp>
          <p:nvSpPr>
            <p:cNvPr id="102" name="Rectangle 12"/>
            <p:cNvSpPr>
              <a:spLocks/>
            </p:cNvSpPr>
            <p:nvPr/>
          </p:nvSpPr>
          <p:spPr bwMode="auto">
            <a:xfrm>
              <a:off x="3744445" y="5332545"/>
              <a:ext cx="841279" cy="21544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/>
              <a:r>
                <a:rPr lang="en-US" sz="14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Slit Mask</a:t>
              </a:r>
            </a:p>
          </p:txBody>
        </p:sp>
        <p:sp>
          <p:nvSpPr>
            <p:cNvPr id="103" name="Rectangle 13"/>
            <p:cNvSpPr>
              <a:spLocks/>
            </p:cNvSpPr>
            <p:nvPr/>
          </p:nvSpPr>
          <p:spPr bwMode="auto">
            <a:xfrm>
              <a:off x="5805020" y="5332545"/>
              <a:ext cx="1591485" cy="21544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/>
              <a:r>
                <a:rPr lang="en-US" sz="14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Pupil at Disperser</a:t>
              </a:r>
            </a:p>
          </p:txBody>
        </p:sp>
        <p:sp>
          <p:nvSpPr>
            <p:cNvPr id="104" name="Rectangle 14"/>
            <p:cNvSpPr>
              <a:spLocks/>
            </p:cNvSpPr>
            <p:nvPr/>
          </p:nvSpPr>
          <p:spPr bwMode="auto">
            <a:xfrm>
              <a:off x="7967195" y="5332545"/>
              <a:ext cx="1292548" cy="21544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/>
              <a:r>
                <a:rPr lang="en-US" sz="14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Detector Array</a:t>
              </a:r>
            </a:p>
          </p:txBody>
        </p:sp>
      </p:grpSp>
      <p:grpSp>
        <p:nvGrpSpPr>
          <p:cNvPr id="3" name="Group 114"/>
          <p:cNvGrpSpPr/>
          <p:nvPr/>
        </p:nvGrpSpPr>
        <p:grpSpPr>
          <a:xfrm>
            <a:off x="396294" y="1600956"/>
            <a:ext cx="8312710" cy="2338623"/>
            <a:chOff x="585769" y="2077184"/>
            <a:chExt cx="9005436" cy="2338623"/>
          </a:xfrm>
        </p:grpSpPr>
        <p:grpSp>
          <p:nvGrpSpPr>
            <p:cNvPr id="4" name="Group 91"/>
            <p:cNvGrpSpPr/>
            <p:nvPr/>
          </p:nvGrpSpPr>
          <p:grpSpPr>
            <a:xfrm>
              <a:off x="773062" y="2484615"/>
              <a:ext cx="8439252" cy="1598282"/>
              <a:chOff x="340516" y="1766838"/>
              <a:chExt cx="8439252" cy="159828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124556" y="1766838"/>
                <a:ext cx="64422" cy="1564388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>
                <a:off x="6221298" y="1766838"/>
                <a:ext cx="147250" cy="1564388"/>
              </a:xfrm>
              <a:prstGeom prst="triangl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17"/>
              <p:cNvGrpSpPr/>
              <p:nvPr/>
            </p:nvGrpSpPr>
            <p:grpSpPr>
              <a:xfrm>
                <a:off x="2107514" y="1799608"/>
                <a:ext cx="170807" cy="1545983"/>
                <a:chOff x="2107514" y="1799608"/>
                <a:chExt cx="170807" cy="1545983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 rot="16200000" flipH="1">
                  <a:off x="1343725" y="2563397"/>
                  <a:ext cx="1545983" cy="18406"/>
                </a:xfrm>
                <a:prstGeom prst="line">
                  <a:avLst/>
                </a:prstGeom>
                <a:ln w="127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rot="16200000" flipH="1">
                  <a:off x="1496126" y="2563397"/>
                  <a:ext cx="1545983" cy="18406"/>
                </a:xfrm>
                <a:prstGeom prst="line">
                  <a:avLst/>
                </a:prstGeom>
                <a:ln w="127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18"/>
              <p:cNvGrpSpPr/>
              <p:nvPr/>
            </p:nvGrpSpPr>
            <p:grpSpPr>
              <a:xfrm>
                <a:off x="7257200" y="1804771"/>
                <a:ext cx="170807" cy="1545983"/>
                <a:chOff x="2107514" y="1799608"/>
                <a:chExt cx="170807" cy="1545983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 rot="16200000" flipH="1">
                  <a:off x="1343725" y="2563397"/>
                  <a:ext cx="1545983" cy="18406"/>
                </a:xfrm>
                <a:prstGeom prst="line">
                  <a:avLst/>
                </a:prstGeom>
                <a:ln w="127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rot="16200000" flipH="1">
                  <a:off x="1496126" y="2563397"/>
                  <a:ext cx="1545983" cy="18406"/>
                </a:xfrm>
                <a:prstGeom prst="line">
                  <a:avLst/>
                </a:prstGeom>
                <a:ln w="127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21"/>
              <p:cNvGrpSpPr/>
              <p:nvPr/>
            </p:nvGrpSpPr>
            <p:grpSpPr>
              <a:xfrm>
                <a:off x="5283685" y="1819137"/>
                <a:ext cx="170807" cy="1545983"/>
                <a:chOff x="2107514" y="1799608"/>
                <a:chExt cx="170807" cy="1545983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 rot="16200000" flipH="1">
                  <a:off x="1343725" y="2563397"/>
                  <a:ext cx="1545983" cy="18406"/>
                </a:xfrm>
                <a:prstGeom prst="line">
                  <a:avLst/>
                </a:prstGeom>
                <a:ln w="127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rot="16200000" flipH="1">
                  <a:off x="1496126" y="2563397"/>
                  <a:ext cx="1545983" cy="18406"/>
                </a:xfrm>
                <a:prstGeom prst="line">
                  <a:avLst/>
                </a:prstGeom>
                <a:ln w="127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340516" y="2567436"/>
                <a:ext cx="975530" cy="736182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6200000" flipH="1">
                <a:off x="8186221" y="2618048"/>
                <a:ext cx="1177892" cy="920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16200000" flipH="1">
                <a:off x="3192057" y="2614010"/>
                <a:ext cx="1177892" cy="9203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416561" y="2195367"/>
                <a:ext cx="867875" cy="342096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671827" y="2079716"/>
                <a:ext cx="1444889" cy="726982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278319" y="2094084"/>
                <a:ext cx="3013471" cy="1016287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2286000" y="2107323"/>
                <a:ext cx="2995943" cy="1010527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451168" y="2459215"/>
                <a:ext cx="1115520" cy="6205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10800000">
                <a:off x="971550" y="3041652"/>
                <a:ext cx="1136650" cy="76198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0800000">
                <a:off x="5444193" y="2103285"/>
                <a:ext cx="832331" cy="1324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0800000">
                <a:off x="5449346" y="3111498"/>
                <a:ext cx="811755" cy="19052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2"/>
              <p:cNvGrpSpPr/>
              <p:nvPr/>
            </p:nvGrpSpPr>
            <p:grpSpPr>
              <a:xfrm>
                <a:off x="6308543" y="2025650"/>
                <a:ext cx="955857" cy="120794"/>
                <a:chOff x="6308543" y="2025650"/>
                <a:chExt cx="955857" cy="120794"/>
              </a:xfrm>
            </p:grpSpPr>
            <p:cxnSp>
              <p:nvCxnSpPr>
                <p:cNvPr id="62" name="Straight Connector 61"/>
                <p:cNvCxnSpPr/>
                <p:nvPr/>
              </p:nvCxnSpPr>
              <p:spPr>
                <a:xfrm rot="10800000">
                  <a:off x="6308543" y="2116410"/>
                  <a:ext cx="949299" cy="30034"/>
                </a:xfrm>
                <a:prstGeom prst="line">
                  <a:avLst/>
                </a:prstGeom>
                <a:ln w="12700" cap="flat" cmpd="sng" algn="ctr">
                  <a:solidFill>
                    <a:srgbClr val="0098D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rot="10800000" flipV="1">
                  <a:off x="6312066" y="2025650"/>
                  <a:ext cx="952334" cy="84803"/>
                </a:xfrm>
                <a:prstGeom prst="line">
                  <a:avLst/>
                </a:prstGeom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73"/>
              <p:cNvGrpSpPr/>
              <p:nvPr/>
            </p:nvGrpSpPr>
            <p:grpSpPr>
              <a:xfrm>
                <a:off x="6308543" y="3041650"/>
                <a:ext cx="955857" cy="120794"/>
                <a:chOff x="6308543" y="2025650"/>
                <a:chExt cx="955857" cy="120794"/>
              </a:xfrm>
            </p:grpSpPr>
            <p:cxnSp>
              <p:nvCxnSpPr>
                <p:cNvPr id="75" name="Straight Connector 74"/>
                <p:cNvCxnSpPr/>
                <p:nvPr/>
              </p:nvCxnSpPr>
              <p:spPr>
                <a:xfrm rot="10800000">
                  <a:off x="6308543" y="2116410"/>
                  <a:ext cx="949299" cy="30034"/>
                </a:xfrm>
                <a:prstGeom prst="line">
                  <a:avLst/>
                </a:prstGeom>
                <a:ln w="12700" cap="flat" cmpd="sng" algn="ctr">
                  <a:solidFill>
                    <a:srgbClr val="0098D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rot="10800000" flipV="1">
                  <a:off x="6312066" y="2025650"/>
                  <a:ext cx="952334" cy="84803"/>
                </a:xfrm>
                <a:prstGeom prst="line">
                  <a:avLst/>
                </a:prstGeom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8" name="Straight Connector 77"/>
              <p:cNvCxnSpPr/>
              <p:nvPr/>
            </p:nvCxnSpPr>
            <p:spPr>
              <a:xfrm>
                <a:off x="7432701" y="2140094"/>
                <a:ext cx="1330299" cy="387206"/>
              </a:xfrm>
              <a:prstGeom prst="line">
                <a:avLst/>
              </a:prstGeom>
              <a:ln w="12700" cap="flat" cmpd="sng" algn="ctr">
                <a:solidFill>
                  <a:srgbClr val="0098D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7426143" y="2019300"/>
                <a:ext cx="1336857" cy="387350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7429500" y="2406650"/>
                <a:ext cx="1339850" cy="622300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7445401" y="2520950"/>
                <a:ext cx="1311249" cy="647844"/>
              </a:xfrm>
              <a:prstGeom prst="line">
                <a:avLst/>
              </a:prstGeom>
              <a:ln w="12700" cap="flat" cmpd="sng" algn="ctr">
                <a:solidFill>
                  <a:srgbClr val="0098D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Rectangle 11"/>
            <p:cNvSpPr>
              <a:spLocks/>
            </p:cNvSpPr>
            <p:nvPr/>
          </p:nvSpPr>
          <p:spPr bwMode="auto">
            <a:xfrm>
              <a:off x="920344" y="2190527"/>
              <a:ext cx="93879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 algn="ctr"/>
              <a:r>
                <a:rPr lang="en-US" sz="12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Telescope</a:t>
              </a:r>
              <a:r>
                <a:rPr lang="en-US" sz="12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</a:t>
              </a:r>
            </a:p>
            <a:p>
              <a:pPr marL="44450" algn="ctr"/>
              <a:r>
                <a:rPr lang="en-US" sz="12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Focus (f/20)</a:t>
              </a:r>
              <a:endPara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7" name="Rectangle 11"/>
            <p:cNvSpPr>
              <a:spLocks/>
            </p:cNvSpPr>
            <p:nvPr/>
          </p:nvSpPr>
          <p:spPr bwMode="auto">
            <a:xfrm>
              <a:off x="585769" y="3723270"/>
              <a:ext cx="678963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 algn="ctr"/>
              <a:r>
                <a:rPr lang="en-US" sz="12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Pick-off </a:t>
              </a:r>
            </a:p>
            <a:p>
              <a:pPr marL="44450" algn="ctr"/>
              <a:r>
                <a:rPr lang="en-US" sz="1200" dirty="0" err="1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Mirror(s</a:t>
              </a:r>
              <a:r>
                <a:rPr lang="en-US" sz="12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)</a:t>
              </a:r>
              <a:endPara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8" name="Rectangle 11"/>
            <p:cNvSpPr>
              <a:spLocks/>
            </p:cNvSpPr>
            <p:nvPr/>
          </p:nvSpPr>
          <p:spPr bwMode="auto">
            <a:xfrm>
              <a:off x="2155375" y="2077184"/>
              <a:ext cx="920158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 algn="ctr"/>
              <a:r>
                <a:rPr lang="en-US" sz="12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Fore-</a:t>
              </a:r>
              <a:r>
                <a:rPr lang="en-US" sz="1200" dirty="0" smtClean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Optics </a:t>
              </a:r>
            </a:p>
            <a:p>
              <a:pPr marL="44450" algn="ctr"/>
              <a:r>
                <a:rPr lang="en-US" sz="1200" dirty="0" smtClean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TMA</a:t>
              </a:r>
              <a:endPara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9" name="Rectangle 11"/>
            <p:cNvSpPr>
              <a:spLocks/>
            </p:cNvSpPr>
            <p:nvPr/>
          </p:nvSpPr>
          <p:spPr bwMode="auto">
            <a:xfrm>
              <a:off x="3362778" y="2077184"/>
              <a:ext cx="521937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 algn="ctr"/>
              <a:r>
                <a:rPr lang="en-US" sz="12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Filter</a:t>
              </a:r>
            </a:p>
            <a:p>
              <a:pPr marL="44450" algn="ctr"/>
              <a:r>
                <a:rPr lang="en-US" sz="12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Wheel</a:t>
              </a:r>
              <a:endPara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0" name="Rectangle 11"/>
            <p:cNvSpPr>
              <a:spLocks/>
            </p:cNvSpPr>
            <p:nvPr/>
          </p:nvSpPr>
          <p:spPr bwMode="auto">
            <a:xfrm>
              <a:off x="3746176" y="4046475"/>
              <a:ext cx="1049914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 algn="ctr"/>
              <a:r>
                <a:rPr lang="en-US" sz="12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Micro-Shutter</a:t>
              </a:r>
            </a:p>
            <a:p>
              <a:pPr marL="44450" algn="ctr"/>
              <a:r>
                <a:rPr lang="en-US" sz="1200" dirty="0" smtClean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Array (f/12.5)</a:t>
              </a:r>
              <a:endPara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1" name="Rectangle 11"/>
            <p:cNvSpPr>
              <a:spLocks/>
            </p:cNvSpPr>
            <p:nvPr/>
          </p:nvSpPr>
          <p:spPr bwMode="auto">
            <a:xfrm>
              <a:off x="8661442" y="4046475"/>
              <a:ext cx="929763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 algn="ctr"/>
              <a:r>
                <a:rPr lang="en-US" sz="12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Focal Plane</a:t>
              </a:r>
            </a:p>
            <a:p>
              <a:pPr marL="44450" algn="ctr"/>
              <a:r>
                <a:rPr lang="en-US" sz="1200" dirty="0" smtClean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Array (f/5.7)</a:t>
              </a:r>
              <a:endPara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2" name="Rectangle 11"/>
            <p:cNvSpPr>
              <a:spLocks/>
            </p:cNvSpPr>
            <p:nvPr/>
          </p:nvSpPr>
          <p:spPr bwMode="auto">
            <a:xfrm>
              <a:off x="5405000" y="2077184"/>
              <a:ext cx="799763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 algn="ctr"/>
              <a:r>
                <a:rPr lang="en-US" sz="12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Collimator</a:t>
              </a:r>
              <a:endParaRPr lang="en-US" sz="1200" dirty="0" smtClean="0"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  <a:p>
              <a:pPr marL="44450" algn="ctr"/>
              <a:r>
                <a:rPr lang="en-US" sz="1200" dirty="0" smtClean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TMA</a:t>
              </a:r>
              <a:endPara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3" name="Rectangle 11"/>
            <p:cNvSpPr>
              <a:spLocks/>
            </p:cNvSpPr>
            <p:nvPr/>
          </p:nvSpPr>
          <p:spPr bwMode="auto">
            <a:xfrm>
              <a:off x="7449483" y="2077184"/>
              <a:ext cx="64233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 algn="ctr"/>
              <a:r>
                <a:rPr lang="en-US" sz="12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Camera</a:t>
              </a:r>
              <a:endParaRPr lang="en-US" sz="1200" dirty="0" smtClean="0"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  <a:p>
              <a:pPr marL="44450" algn="ctr"/>
              <a:r>
                <a:rPr lang="en-US" sz="1200" dirty="0" smtClean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TMA</a:t>
              </a:r>
              <a:endPara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4" name="Rectangle 11"/>
            <p:cNvSpPr>
              <a:spLocks/>
            </p:cNvSpPr>
            <p:nvPr/>
          </p:nvSpPr>
          <p:spPr bwMode="auto">
            <a:xfrm>
              <a:off x="6441502" y="4046475"/>
              <a:ext cx="596094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 algn="ctr"/>
              <a:r>
                <a:rPr lang="en-US" sz="12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Grating</a:t>
              </a:r>
            </a:p>
            <a:p>
              <a:pPr marL="44450" algn="ctr"/>
              <a:r>
                <a:rPr lang="en-US" sz="12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Wheel</a:t>
              </a:r>
              <a:endPara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905" y="416075"/>
            <a:ext cx="6771192" cy="461665"/>
          </a:xfrm>
        </p:spPr>
        <p:txBody>
          <a:bodyPr/>
          <a:lstStyle/>
          <a:p>
            <a:pPr eaLnBrk="1" hangingPunct="1"/>
            <a:r>
              <a:rPr lang="it-IT" sz="2400" dirty="0" err="1" smtClean="0">
                <a:ea typeface="ＭＳ Ｐゴシック" charset="-128"/>
                <a:cs typeface="ＭＳ Ｐゴシック" charset="-128"/>
              </a:rPr>
              <a:t>NIRSpec</a:t>
            </a:r>
            <a:r>
              <a:rPr lang="it-IT" sz="24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it-IT" sz="2400" dirty="0" err="1" smtClean="0">
                <a:ea typeface="ＭＳ Ｐゴシック" charset="-128"/>
                <a:cs typeface="ＭＳ Ｐゴシック" charset="-128"/>
              </a:rPr>
              <a:t>Mechanical</a:t>
            </a:r>
            <a:r>
              <a:rPr lang="it-IT" sz="2400" dirty="0" smtClean="0">
                <a:ea typeface="ＭＳ Ｐゴシック" charset="-128"/>
                <a:cs typeface="ＭＳ Ｐゴシック" charset="-128"/>
              </a:rPr>
              <a:t> Design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01" t="1200" b="3600"/>
          <a:stretch>
            <a:fillRect/>
          </a:stretch>
        </p:blipFill>
        <p:spPr bwMode="auto">
          <a:xfrm>
            <a:off x="1240295" y="997628"/>
            <a:ext cx="6159006" cy="518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2380" y="1858713"/>
            <a:ext cx="1648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Camera housing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236556" y="5636813"/>
            <a:ext cx="1437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Grating wheel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40677" y="4974248"/>
            <a:ext cx="1513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Detector (FPA)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747387" y="6007144"/>
            <a:ext cx="178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Cal. Lamps (CAA)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094569" y="1376156"/>
            <a:ext cx="1227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Filter wheel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746186" y="5062232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FORE optics TMA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011859" y="1018392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Pick-off mirrors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826167" y="5601128"/>
            <a:ext cx="1396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Integral-Field</a:t>
            </a:r>
          </a:p>
          <a:p>
            <a:r>
              <a:rPr lang="en-US" sz="1400" dirty="0" smtClean="0"/>
              <a:t>Unit (IFU)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764189" y="2091021"/>
            <a:ext cx="1932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ReFoc</a:t>
            </a:r>
            <a:r>
              <a:rPr lang="en-US" sz="1400" dirty="0" smtClean="0"/>
              <a:t> Mech. (RMA)</a:t>
            </a:r>
            <a:endParaRPr lang="en-US" sz="1400" dirty="0"/>
          </a:p>
        </p:txBody>
      </p:sp>
      <p:cxnSp>
        <p:nvCxnSpPr>
          <p:cNvPr id="17" name="Straight Connector 16"/>
          <p:cNvCxnSpPr>
            <a:stCxn id="5" idx="2"/>
          </p:cNvCxnSpPr>
          <p:nvPr/>
        </p:nvCxnSpPr>
        <p:spPr>
          <a:xfrm>
            <a:off x="1036534" y="2166490"/>
            <a:ext cx="993815" cy="92532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2985765" y="1786819"/>
            <a:ext cx="1334329" cy="103641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3" idx="1"/>
          </p:cNvCxnSpPr>
          <p:nvPr/>
        </p:nvCxnSpPr>
        <p:spPr>
          <a:xfrm flipH="1">
            <a:off x="4782792" y="1172281"/>
            <a:ext cx="1229067" cy="5147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 flipV="1">
            <a:off x="5071623" y="2401647"/>
            <a:ext cx="1800980" cy="99384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92987" y="4766633"/>
            <a:ext cx="769322" cy="318042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4562947" y="5527983"/>
            <a:ext cx="636082" cy="38329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196619" y="4113272"/>
            <a:ext cx="2208748" cy="1573591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169527" y="5652305"/>
            <a:ext cx="1512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Micro-Shutters</a:t>
            </a:r>
            <a:endParaRPr lang="en-US" sz="1400" dirty="0"/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3048864" y="4796007"/>
            <a:ext cx="1349821" cy="3340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1847279" y="4948188"/>
            <a:ext cx="894871" cy="66059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9" idx="3"/>
          </p:cNvCxnSpPr>
          <p:nvPr/>
        </p:nvCxnSpPr>
        <p:spPr>
          <a:xfrm flipH="1">
            <a:off x="1654157" y="4306520"/>
            <a:ext cx="265754" cy="82161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3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 smtClean="0"/>
              <a:t>NIRSpec</a:t>
            </a:r>
            <a:r>
              <a:rPr lang="en-US" sz="3200" dirty="0" smtClean="0"/>
              <a:t> – the first MOS in space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Wingdings" charset="2"/>
              <a:buChar char="v"/>
            </a:pPr>
            <a:r>
              <a:rPr lang="en-US" dirty="0" smtClean="0">
                <a:solidFill>
                  <a:srgbClr val="4D4F53"/>
                </a:solidFill>
              </a:rPr>
              <a:t>“traditional” slit masks not an option at L2</a:t>
            </a:r>
            <a:endParaRPr lang="en-US" dirty="0">
              <a:solidFill>
                <a:srgbClr val="4D4F53"/>
              </a:solidFill>
            </a:endParaRPr>
          </a:p>
          <a:p>
            <a:pPr marL="342900" lvl="0" indent="-342900">
              <a:buFont typeface="Wingdings" charset="2"/>
              <a:buChar char="v"/>
            </a:pPr>
            <a:r>
              <a:rPr lang="en-US" dirty="0" smtClean="0">
                <a:solidFill>
                  <a:srgbClr val="4D4F53"/>
                </a:solidFill>
              </a:rPr>
              <a:t>Instead, use MEMS technology to configure slit mask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64240" y="1757566"/>
            <a:ext cx="5949412" cy="4464268"/>
            <a:chOff x="183482" y="1883314"/>
            <a:chExt cx="5949412" cy="44642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44" y="1894644"/>
              <a:ext cx="5937250" cy="445293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482" y="1883314"/>
              <a:ext cx="773062" cy="643078"/>
            </a:xfrm>
            <a:prstGeom prst="rect">
              <a:avLst/>
            </a:prstGeom>
          </p:spPr>
        </p:pic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4644" y="2386917"/>
            <a:ext cx="5335841" cy="370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13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</a:rPr>
              <a:t>How the MSA works</a:t>
            </a:r>
            <a:endParaRPr lang="en-US" dirty="0">
              <a:latin typeface="Verda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382"/>
          <a:stretch/>
        </p:blipFill>
        <p:spPr>
          <a:xfrm>
            <a:off x="1483692" y="1028700"/>
            <a:ext cx="611682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MSA hardware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63" y="2020508"/>
            <a:ext cx="4852088" cy="38389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572" y="2022234"/>
            <a:ext cx="3463151" cy="384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9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</a:rPr>
              <a:t>Apertures in the MSA Plane</a:t>
            </a:r>
            <a:endParaRPr lang="en-US" dirty="0">
              <a:latin typeface="Verdana" charset="0"/>
            </a:endParaRPr>
          </a:p>
        </p:txBody>
      </p:sp>
      <p:pic>
        <p:nvPicPr>
          <p:cNvPr id="3" name="Picture 2" descr="fig_3.2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49" y="776095"/>
            <a:ext cx="4421656" cy="5453767"/>
          </a:xfrm>
          <a:prstGeom prst="rect">
            <a:avLst/>
          </a:prstGeom>
        </p:spPr>
      </p:pic>
      <p:pic>
        <p:nvPicPr>
          <p:cNvPr id="6" name="Picture 5" descr="IF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854" y="3420467"/>
            <a:ext cx="2222711" cy="177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V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t="13328" r="17704" b="32324"/>
          <a:stretch/>
        </p:blipFill>
        <p:spPr>
          <a:xfrm>
            <a:off x="0" y="647185"/>
            <a:ext cx="8911581" cy="5371186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Verdana" charset="0"/>
              </a:rPr>
              <a:t>NIRSpec</a:t>
            </a:r>
            <a:r>
              <a:rPr lang="en-US" dirty="0" smtClean="0">
                <a:latin typeface="Verdana" charset="0"/>
              </a:rPr>
              <a:t> Focal Plane(s)</a:t>
            </a:r>
            <a:endParaRPr lang="en-US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0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.potx" id="{25DD4EE8-CEC2-4097-877B-2881619AB218}" vid="{3EAF496E-73B5-4530-AD30-F997BCCE29B7}"/>
    </a:ext>
  </a:extLst>
</a:theme>
</file>

<file path=ppt/theme/theme2.xml><?xml version="1.0" encoding="utf-8"?>
<a:theme xmlns:a="http://schemas.openxmlformats.org/drawingml/2006/main" name="1_NEW 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A Presentation.potx" id="{25DD4EE8-CEC2-4097-877B-2881619AB218}" vid="{3EAF496E-73B5-4530-AD30-F997BCCE29B7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DE67DC-0345-49EC-B880-0A483B7BB2AD}">
  <ds:schemaRefs>
    <ds:schemaRef ds:uri="http://schemas.microsoft.com/office/infopath/2007/PartnerControls"/>
    <ds:schemaRef ds:uri="http://schemas.microsoft.com/office/2006/metadata/properties"/>
    <ds:schemaRef ds:uri="http://purl.org/dc/terms/"/>
    <ds:schemaRef ds:uri="f2760952-b3bb-408f-ace6-eb1e07642b8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582352-888A-4727-9B6A-670345A54E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E3F8D4-779E-482B-9027-84EA9EAEE0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Presentation.potx</Template>
  <TotalTime>32829</TotalTime>
  <Words>677</Words>
  <Application>Microsoft Macintosh PowerPoint</Application>
  <PresentationFormat>On-screen Show (4:3)</PresentationFormat>
  <Paragraphs>149</Paragraphs>
  <Slides>25</Slides>
  <Notes>5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NEW ESA Presentation</vt:lpstr>
      <vt:lpstr>1_NEW ESA Presentation</vt:lpstr>
      <vt:lpstr>The NIRSpec Multi-Object Spectroscopy (MOS) mode</vt:lpstr>
      <vt:lpstr>Outline…</vt:lpstr>
      <vt:lpstr>NIRSpec Optical Design</vt:lpstr>
      <vt:lpstr>NIRSpec Mechanical Design</vt:lpstr>
      <vt:lpstr>NIRSpec – the first MOS in space</vt:lpstr>
      <vt:lpstr>How the MSA works</vt:lpstr>
      <vt:lpstr>MSA hardware</vt:lpstr>
      <vt:lpstr>Apertures in the MSA Plane</vt:lpstr>
      <vt:lpstr>NIRSpec Focal Plane(s)</vt:lpstr>
      <vt:lpstr>Example: a deep galaxy field</vt:lpstr>
      <vt:lpstr>Available filter/grating combinations</vt:lpstr>
      <vt:lpstr>MSA cosmetics</vt:lpstr>
      <vt:lpstr>Failed closed shutters</vt:lpstr>
      <vt:lpstr>Failed closed shutters (with field stop shadow)</vt:lpstr>
      <vt:lpstr>Failed open shutters (all 19 of them)</vt:lpstr>
      <vt:lpstr>When the MSA is “all closed”…..</vt:lpstr>
      <vt:lpstr>Failed open shutters</vt:lpstr>
      <vt:lpstr>“Default” Observing Strategy</vt:lpstr>
      <vt:lpstr>Example exposures</vt:lpstr>
      <vt:lpstr>Data Products</vt:lpstr>
      <vt:lpstr>Target Acquisition</vt:lpstr>
      <vt:lpstr>TA planning</vt:lpstr>
      <vt:lpstr>MOS Sensitivity – point source continuum flux</vt:lpstr>
      <vt:lpstr>MOS Sensitivity – extended source surface brightness</vt:lpstr>
      <vt:lpstr>NIRSpec MOS sensitivity</vt:lpstr>
    </vt:vector>
  </TitlesOfParts>
  <Manager/>
  <Company>ESA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/>
  <cp:keywords/>
  <dc:description/>
  <cp:lastModifiedBy>Torsten Böker</cp:lastModifiedBy>
  <cp:revision>544</cp:revision>
  <cp:lastPrinted>2016-09-22T19:17:28Z</cp:lastPrinted>
  <dcterms:created xsi:type="dcterms:W3CDTF">2009-03-03T09:28:14Z</dcterms:created>
  <dcterms:modified xsi:type="dcterms:W3CDTF">2016-09-27T07:34:44Z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