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1" r:id="rId4"/>
    <p:sldId id="259" r:id="rId5"/>
    <p:sldId id="260" r:id="rId6"/>
    <p:sldId id="269" r:id="rId7"/>
    <p:sldId id="270" r:id="rId8"/>
    <p:sldId id="273" r:id="rId9"/>
    <p:sldId id="271" r:id="rId10"/>
    <p:sldId id="258" r:id="rId11"/>
    <p:sldId id="266" r:id="rId12"/>
    <p:sldId id="272" r:id="rId13"/>
    <p:sldId id="26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6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D20F-6CE3-504E-98D9-B37754D7E2D5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13DA-24BE-9A4D-ADF0-7C4E5F542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6" Type="http://schemas.openxmlformats.org/officeDocument/2006/relationships/image" Target="../media/image17.tiff"/><Relationship Id="rId7" Type="http://schemas.openxmlformats.org/officeDocument/2006/relationships/image" Target="../media/image18.tiff"/><Relationship Id="rId8" Type="http://schemas.openxmlformats.org/officeDocument/2006/relationships/image" Target="../media/image19.tiff"/><Relationship Id="rId9" Type="http://schemas.openxmlformats.org/officeDocument/2006/relationships/image" Target="../media/image20.tiff"/><Relationship Id="rId10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Introduction to the MSA Planning Tool (MPT)</a:t>
            </a:r>
            <a:br>
              <a:rPr lang="en-US" b="1" dirty="0" smtClean="0"/>
            </a:br>
            <a:r>
              <a:rPr lang="en-US" dirty="0" smtClean="0"/>
              <a:t>A tool to specify MOS observations with </a:t>
            </a:r>
            <a:r>
              <a:rPr lang="en-US" dirty="0" err="1" smtClean="0"/>
              <a:t>NIRSpec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688" y="5424685"/>
            <a:ext cx="4342213" cy="11879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Diane Karakla</a:t>
            </a:r>
          </a:p>
          <a:p>
            <a:r>
              <a:rPr lang="en-US" dirty="0" smtClean="0"/>
              <a:t>ESAC “On Your Mark” Workshop</a:t>
            </a:r>
          </a:p>
          <a:p>
            <a:r>
              <a:rPr lang="en-US" dirty="0" smtClean="0"/>
              <a:t>Madrid, Sept </a:t>
            </a:r>
            <a:r>
              <a:rPr lang="en-US" dirty="0" smtClean="0"/>
              <a:t>27 2016</a:t>
            </a:r>
            <a:endParaRPr lang="en-US" dirty="0"/>
          </a:p>
        </p:txBody>
      </p:sp>
      <p:pic>
        <p:nvPicPr>
          <p:cNvPr id="6" name="Picture 5" descr="NIRSpe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01261" cy="15075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01261" y="103638"/>
            <a:ext cx="3500581" cy="0"/>
          </a:xfrm>
          <a:prstGeom prst="line">
            <a:avLst/>
          </a:prstGeom>
          <a:ln w="101600">
            <a:solidFill>
              <a:srgbClr val="B8B1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01261" y="265275"/>
            <a:ext cx="296372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1261" y="418826"/>
            <a:ext cx="2392578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17129"/>
            <a:ext cx="2032000" cy="1391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679" y="198598"/>
            <a:ext cx="997042" cy="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565" y="923672"/>
            <a:ext cx="8905859" cy="58149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03" y="11214"/>
            <a:ext cx="7606671" cy="7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MSA Planning Tool </a:t>
            </a:r>
            <a:r>
              <a:rPr lang="en-US" b="1" dirty="0" smtClean="0"/>
              <a:t>inputs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98" y="1078701"/>
            <a:ext cx="8229600" cy="5512956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Catalog</a:t>
            </a:r>
            <a:r>
              <a:rPr lang="en-US" sz="1800" dirty="0" smtClean="0"/>
              <a:t> of sources (minimum: ID, RA, Dec … at proposal submission). For </a:t>
            </a:r>
            <a:r>
              <a:rPr lang="en-US" sz="1800" dirty="0"/>
              <a:t>detailed program </a:t>
            </a:r>
            <a:r>
              <a:rPr lang="en-US" sz="1800" dirty="0" smtClean="0"/>
              <a:t>submission: </a:t>
            </a:r>
            <a:r>
              <a:rPr lang="en-US" sz="1800" dirty="0" err="1" smtClean="0"/>
              <a:t>Stellarity</a:t>
            </a:r>
            <a:r>
              <a:rPr lang="en-US" sz="1800" dirty="0" smtClean="0"/>
              <a:t>, Reference (Y/N), 3 </a:t>
            </a:r>
            <a:r>
              <a:rPr lang="en-US" sz="1800" dirty="0" err="1" smtClean="0"/>
              <a:t>NIRSpec</a:t>
            </a:r>
            <a:r>
              <a:rPr lang="en-US" sz="1800" dirty="0" smtClean="0"/>
              <a:t> filter band </a:t>
            </a:r>
            <a:r>
              <a:rPr lang="en-US" sz="1800" dirty="0" err="1" smtClean="0"/>
              <a:t>brightnesses</a:t>
            </a:r>
            <a:r>
              <a:rPr lang="en-US" sz="1800" dirty="0" smtClean="0"/>
              <a:t> are also required.  Optional columns in catalog: Weights, Redshift, size, etc.</a:t>
            </a:r>
          </a:p>
          <a:p>
            <a:r>
              <a:rPr lang="en-US" sz="1800" dirty="0" smtClean="0"/>
              <a:t>The user must </a:t>
            </a:r>
            <a:r>
              <a:rPr lang="en-US" sz="1800" i="1" dirty="0" smtClean="0"/>
              <a:t>filter the catalog within MPT </a:t>
            </a:r>
            <a:r>
              <a:rPr lang="en-US" sz="1800" dirty="0" smtClean="0"/>
              <a:t>to define a set of </a:t>
            </a:r>
            <a:r>
              <a:rPr lang="en-US" sz="1800" b="1" dirty="0"/>
              <a:t>P</a:t>
            </a:r>
            <a:r>
              <a:rPr lang="en-US" sz="1800" b="1" dirty="0" smtClean="0"/>
              <a:t>rimary candidates</a:t>
            </a:r>
            <a:r>
              <a:rPr lang="en-US" sz="1800" dirty="0" smtClean="0"/>
              <a:t>, and </a:t>
            </a:r>
            <a:r>
              <a:rPr lang="en-US" sz="1800" b="1" dirty="0"/>
              <a:t>F</a:t>
            </a:r>
            <a:r>
              <a:rPr lang="en-US" sz="1800" b="1" dirty="0" smtClean="0"/>
              <a:t>iller candidates </a:t>
            </a:r>
            <a:r>
              <a:rPr lang="en-US" sz="1800" dirty="0" smtClean="0"/>
              <a:t>(optional).</a:t>
            </a:r>
          </a:p>
          <a:p>
            <a:r>
              <a:rPr lang="en-US" sz="1800" dirty="0"/>
              <a:t>Select a </a:t>
            </a:r>
            <a:r>
              <a:rPr lang="en-US" sz="1800" b="1" dirty="0"/>
              <a:t>feasible Aperture Position Angle </a:t>
            </a:r>
            <a:r>
              <a:rPr lang="en-US" sz="1800" dirty="0"/>
              <a:t>(MSA orientation </a:t>
            </a:r>
            <a:r>
              <a:rPr lang="en-US" sz="1800" dirty="0" err="1"/>
              <a:t>wrt</a:t>
            </a:r>
            <a:r>
              <a:rPr lang="en-US" sz="1800" dirty="0"/>
              <a:t> N ecliptic pole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 smtClean="0"/>
              <a:t>Select a </a:t>
            </a:r>
            <a:r>
              <a:rPr lang="en-US" sz="1800" b="1" dirty="0" smtClean="0"/>
              <a:t>slit shape (1, 2, 3, or 5 shutters)</a:t>
            </a:r>
          </a:p>
          <a:p>
            <a:r>
              <a:rPr lang="en-US" sz="1800" dirty="0" smtClean="0"/>
              <a:t>Select </a:t>
            </a:r>
            <a:r>
              <a:rPr lang="en-US" sz="1800" b="1" dirty="0" smtClean="0"/>
              <a:t>slit margin </a:t>
            </a:r>
            <a:r>
              <a:rPr lang="en-US" sz="1800" dirty="0" smtClean="0"/>
              <a:t>to limit slit losses</a:t>
            </a:r>
          </a:p>
          <a:p>
            <a:r>
              <a:rPr lang="en-US" sz="1800" dirty="0" smtClean="0"/>
              <a:t>A list of </a:t>
            </a:r>
            <a:r>
              <a:rPr lang="en-US" sz="1800" b="1" dirty="0" smtClean="0"/>
              <a:t>gratings &amp; filters</a:t>
            </a:r>
            <a:r>
              <a:rPr lang="en-US" sz="1800" dirty="0" smtClean="0"/>
              <a:t>. Use ETC to determine exposure parameters needed to achieve desired S/N. (See ETC Demo tomorrow.)</a:t>
            </a:r>
          </a:p>
          <a:p>
            <a:r>
              <a:rPr lang="en-US" sz="1800" dirty="0" smtClean="0"/>
              <a:t>Specify </a:t>
            </a:r>
            <a:r>
              <a:rPr lang="en-US" sz="1800" b="1" dirty="0" smtClean="0"/>
              <a:t>dithers </a:t>
            </a:r>
            <a:r>
              <a:rPr lang="en-US" sz="1800" dirty="0" smtClean="0"/>
              <a:t>(nodding in </a:t>
            </a:r>
            <a:r>
              <a:rPr lang="en-US" sz="1800" dirty="0" err="1" smtClean="0"/>
              <a:t>slitlet</a:t>
            </a:r>
            <a:r>
              <a:rPr lang="en-US" sz="1800" dirty="0" smtClean="0"/>
              <a:t>, primary dither type and constraints). Dithers </a:t>
            </a:r>
            <a:r>
              <a:rPr lang="en-US" sz="1800" dirty="0"/>
              <a:t>are optional, but </a:t>
            </a:r>
            <a:r>
              <a:rPr lang="en-US" sz="1800" dirty="0" smtClean="0"/>
              <a:t>recommended.</a:t>
            </a:r>
          </a:p>
          <a:p>
            <a:r>
              <a:rPr lang="en-US" sz="1800" b="1" dirty="0" smtClean="0"/>
              <a:t>Search grid </a:t>
            </a:r>
            <a:r>
              <a:rPr lang="en-US" sz="1800" dirty="0" smtClean="0"/>
              <a:t>parameters (location, </a:t>
            </a:r>
            <a:r>
              <a:rPr lang="en-US" sz="1800" dirty="0" smtClean="0"/>
              <a:t>widths </a:t>
            </a:r>
            <a:r>
              <a:rPr lang="en-US" sz="1800" dirty="0" smtClean="0"/>
              <a:t>and step size)</a:t>
            </a:r>
          </a:p>
          <a:p>
            <a:r>
              <a:rPr lang="en-US" sz="1800" dirty="0" smtClean="0"/>
              <a:t>Select whether to </a:t>
            </a:r>
            <a:r>
              <a:rPr lang="en-US" sz="1800" b="1" dirty="0" smtClean="0"/>
              <a:t>use source weights, or enable MC shuffling.</a:t>
            </a:r>
            <a:endParaRPr lang="en-US" sz="1800" i="1" dirty="0" smtClean="0"/>
          </a:p>
          <a:p>
            <a:r>
              <a:rPr lang="en-US" sz="1800" b="1" dirty="0" smtClean="0"/>
              <a:t>Number of MSA configurations </a:t>
            </a:r>
            <a:r>
              <a:rPr lang="en-US" sz="1800" dirty="0" smtClean="0"/>
              <a:t>desired (it will display the number of configurations needed per target set).</a:t>
            </a:r>
          </a:p>
          <a:p>
            <a:r>
              <a:rPr lang="en-US" sz="1800" dirty="0" smtClean="0"/>
              <a:t>Generate a </a:t>
            </a:r>
            <a:r>
              <a:rPr lang="en-US" sz="1800" b="1" dirty="0" smtClean="0"/>
              <a:t>Plan</a:t>
            </a:r>
            <a:r>
              <a:rPr lang="en-US" sz="1800" dirty="0" smtClean="0"/>
              <a:t>!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565" y="2718273"/>
            <a:ext cx="877727" cy="36933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2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565" y="1278463"/>
            <a:ext cx="8926850" cy="2216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03" y="103077"/>
            <a:ext cx="7606671" cy="7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MSA Planning Tool </a:t>
            </a:r>
            <a:r>
              <a:rPr lang="en-US" b="1" dirty="0" smtClean="0"/>
              <a:t>outputs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44" y="1042134"/>
            <a:ext cx="8564136" cy="5243235"/>
          </a:xfrm>
        </p:spPr>
        <p:txBody>
          <a:bodyPr>
            <a:normAutofit fontScale="92500"/>
          </a:bodyPr>
          <a:lstStyle/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/>
              <a:t>Plan</a:t>
            </a:r>
            <a:r>
              <a:rPr lang="en-US" sz="2400" dirty="0" smtClean="0"/>
              <a:t> with:</a:t>
            </a:r>
          </a:p>
          <a:p>
            <a:r>
              <a:rPr lang="en-US" sz="2400" dirty="0" smtClean="0"/>
              <a:t>A list of preferred </a:t>
            </a:r>
            <a:r>
              <a:rPr lang="en-US" sz="2400" b="1" dirty="0" err="1" smtClean="0"/>
              <a:t>pointings</a:t>
            </a:r>
            <a:r>
              <a:rPr lang="en-US" sz="2400" dirty="0" smtClean="0"/>
              <a:t>, associated </a:t>
            </a:r>
            <a:r>
              <a:rPr lang="en-US" sz="2400" b="1" dirty="0" smtClean="0"/>
              <a:t>sources that will be observed,</a:t>
            </a:r>
            <a:r>
              <a:rPr lang="en-US" sz="2400" dirty="0" smtClean="0"/>
              <a:t> and the </a:t>
            </a:r>
            <a:r>
              <a:rPr lang="en-US" sz="2400" b="1" dirty="0" smtClean="0"/>
              <a:t>MSA configurations </a:t>
            </a:r>
            <a:r>
              <a:rPr lang="en-US" sz="2400" dirty="0" smtClean="0"/>
              <a:t>required</a:t>
            </a:r>
            <a:r>
              <a:rPr lang="en-US" sz="2400" b="1" dirty="0" smtClean="0"/>
              <a:t> </a:t>
            </a:r>
            <a:r>
              <a:rPr lang="en-US" sz="2400" dirty="0" smtClean="0"/>
              <a:t>for each pointing.</a:t>
            </a:r>
          </a:p>
          <a:p>
            <a:pPr marL="0" indent="0">
              <a:buNone/>
            </a:pPr>
            <a:r>
              <a:rPr lang="en-US" sz="2400" dirty="0" smtClean="0"/>
              <a:t>After assessing plans, select a plan and </a:t>
            </a:r>
            <a:r>
              <a:rPr lang="en-US" sz="2400" b="1" dirty="0" smtClean="0"/>
              <a:t>create an Observation</a:t>
            </a:r>
            <a:r>
              <a:rPr lang="en-US" sz="2400" dirty="0" smtClean="0"/>
              <a:t>. APT will break an observation into Visits based on </a:t>
            </a:r>
            <a:r>
              <a:rPr lang="en-US" sz="2400" dirty="0" err="1" smtClean="0"/>
              <a:t>pointings</a:t>
            </a:r>
            <a:r>
              <a:rPr lang="en-US" sz="2400" dirty="0" smtClean="0"/>
              <a:t> (and duration.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NOTE: There are </a:t>
            </a:r>
            <a:r>
              <a:rPr lang="en-US" sz="2400" b="1" dirty="0">
                <a:solidFill>
                  <a:srgbClr val="FF6600"/>
                </a:solidFill>
              </a:rPr>
              <a:t>practical limits </a:t>
            </a:r>
            <a:r>
              <a:rPr lang="en-US" sz="2400" b="1" dirty="0" smtClean="0">
                <a:solidFill>
                  <a:srgbClr val="FF6600"/>
                </a:solidFill>
              </a:rPr>
              <a:t>(affecting memory and run time) </a:t>
            </a:r>
            <a:r>
              <a:rPr lang="en-US" sz="2400" dirty="0" smtClean="0">
                <a:solidFill>
                  <a:srgbClr val="FF6600"/>
                </a:solidFill>
              </a:rPr>
              <a:t>on </a:t>
            </a:r>
            <a:r>
              <a:rPr lang="en-US" sz="2400" dirty="0">
                <a:solidFill>
                  <a:srgbClr val="FF6600"/>
                </a:solidFill>
              </a:rPr>
              <a:t>the combination of key parameters: 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FF6600"/>
                </a:solidFill>
              </a:rPr>
              <a:t>Number of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sources </a:t>
            </a:r>
            <a:r>
              <a:rPr lang="en-US" sz="2400" dirty="0">
                <a:solidFill>
                  <a:srgbClr val="FF6600"/>
                </a:solidFill>
              </a:rPr>
              <a:t>in primary list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>
                <a:solidFill>
                  <a:srgbClr val="FF6600"/>
                </a:solidFill>
              </a:rPr>
              <a:t>Number </a:t>
            </a:r>
            <a:r>
              <a:rPr lang="en-US" sz="2400" b="1" dirty="0" smtClean="0">
                <a:solidFill>
                  <a:srgbClr val="FF6600"/>
                </a:solidFill>
              </a:rPr>
              <a:t>of  </a:t>
            </a:r>
            <a:r>
              <a:rPr lang="en-US" sz="2400" b="1" dirty="0" err="1" smtClean="0">
                <a:solidFill>
                  <a:srgbClr val="FF6600"/>
                </a:solidFill>
              </a:rPr>
              <a:t>pointings</a:t>
            </a:r>
            <a:r>
              <a:rPr lang="en-US" sz="2400" b="1" dirty="0" smtClean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rgbClr val="FF6600"/>
                </a:solidFill>
              </a:rPr>
              <a:t>to test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>
                <a:solidFill>
                  <a:srgbClr val="FF6600"/>
                </a:solidFill>
              </a:rPr>
              <a:t>Number of </a:t>
            </a:r>
            <a:r>
              <a:rPr lang="en-US" sz="2400" b="1" dirty="0" smtClean="0">
                <a:solidFill>
                  <a:srgbClr val="FF6600"/>
                </a:solidFill>
              </a:rPr>
              <a:t>dither </a:t>
            </a:r>
            <a:r>
              <a:rPr lang="en-US" sz="2400" b="1" dirty="0" smtClean="0">
                <a:solidFill>
                  <a:srgbClr val="FF6600"/>
                </a:solidFill>
              </a:rPr>
              <a:t>points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65" y="2718273"/>
            <a:ext cx="877727" cy="36933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44" y="5930485"/>
            <a:ext cx="838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MPT is still under development.  Users </a:t>
            </a:r>
            <a:r>
              <a:rPr lang="en-US" b="1" i="1" dirty="0">
                <a:solidFill>
                  <a:srgbClr val="FF0000"/>
                </a:solidFill>
              </a:rPr>
              <a:t>should expect results to change. Users should not base any scientific decision on the numbers reported by the development versions.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5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022" y="212738"/>
            <a:ext cx="7138534" cy="534389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Plan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4" y="747127"/>
            <a:ext cx="2077457" cy="2917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Ability </a:t>
            </a:r>
            <a:r>
              <a:rPr lang="en-US" sz="1900" b="1" dirty="0" smtClean="0"/>
              <a:t>to </a:t>
            </a:r>
          </a:p>
          <a:p>
            <a:pPr marL="0" indent="0">
              <a:buNone/>
            </a:pPr>
            <a:r>
              <a:rPr lang="en-US" sz="1900" b="1" dirty="0" smtClean="0"/>
              <a:t>select one or more exposures</a:t>
            </a:r>
            <a:r>
              <a:rPr lang="en-US" sz="1900" dirty="0" smtClean="0"/>
              <a:t> and  </a:t>
            </a:r>
          </a:p>
          <a:p>
            <a:pPr marL="0" indent="0">
              <a:buNone/>
            </a:pPr>
            <a:r>
              <a:rPr lang="en-US" sz="1900" b="1" dirty="0" smtClean="0"/>
              <a:t>filter plan results </a:t>
            </a:r>
            <a:r>
              <a:rPr lang="en-US" sz="1900" dirty="0" smtClean="0"/>
              <a:t>to </a:t>
            </a:r>
            <a:r>
              <a:rPr lang="en-US" sz="1900" dirty="0" smtClean="0"/>
              <a:t>display only: </a:t>
            </a:r>
          </a:p>
          <a:p>
            <a:pPr>
              <a:buFontTx/>
              <a:buChar char="-"/>
            </a:pPr>
            <a:r>
              <a:rPr lang="en-US" sz="1600" dirty="0" smtClean="0"/>
              <a:t>Primaries</a:t>
            </a:r>
          </a:p>
          <a:p>
            <a:pPr>
              <a:buFontTx/>
              <a:buChar char="-"/>
            </a:pPr>
            <a:r>
              <a:rPr lang="en-US" sz="1600" dirty="0" smtClean="0"/>
              <a:t>Fillers</a:t>
            </a:r>
          </a:p>
          <a:p>
            <a:pPr>
              <a:buFontTx/>
              <a:buChar char="-"/>
            </a:pPr>
            <a:r>
              <a:rPr lang="en-US" sz="1600" dirty="0" smtClean="0"/>
              <a:t>Contaminants</a:t>
            </a:r>
          </a:p>
          <a:p>
            <a:pPr>
              <a:buFontTx/>
              <a:buChar char="-"/>
            </a:pPr>
            <a:r>
              <a:rPr lang="en-US" sz="1600" dirty="0" smtClean="0"/>
              <a:t>All targets</a:t>
            </a:r>
            <a:endParaRPr lang="en-US" sz="1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58" y="3664272"/>
            <a:ext cx="2253704" cy="1316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View target success through all selected exposures</a:t>
            </a:r>
          </a:p>
          <a:p>
            <a:pPr marL="0" indent="0">
              <a:buFont typeface="Arial"/>
              <a:buNone/>
            </a:pPr>
            <a:endParaRPr lang="en-US" sz="1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166" y="5180831"/>
            <a:ext cx="2170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Histogram</a:t>
            </a:r>
            <a:r>
              <a:rPr lang="en-US" dirty="0"/>
              <a:t> of targets from the </a:t>
            </a:r>
            <a:r>
              <a:rPr lang="en-US" dirty="0" smtClean="0"/>
              <a:t>selected and filtered </a:t>
            </a:r>
            <a:r>
              <a:rPr lang="en-US" dirty="0"/>
              <a:t>results.</a:t>
            </a:r>
          </a:p>
          <a:p>
            <a:endParaRPr lang="en-US" dirty="0"/>
          </a:p>
        </p:txBody>
      </p:sp>
      <p:pic>
        <p:nvPicPr>
          <p:cNvPr id="5" name="Picture 4" descr="Screen Shot 2016-09-26 at 10.5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41" y="1335285"/>
            <a:ext cx="6973959" cy="4867846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2170040" y="3896111"/>
            <a:ext cx="2300013" cy="30179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6207" y="5420228"/>
            <a:ext cx="2337735" cy="30179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57991" y="2057617"/>
            <a:ext cx="3897434" cy="950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09-26 at 11.0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38" y="3356361"/>
            <a:ext cx="1841500" cy="107950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7084849" y="2702108"/>
            <a:ext cx="311285" cy="654253"/>
          </a:xfrm>
          <a:prstGeom prst="upArrow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3" grpId="0" animBg="1"/>
      <p:bldP spid="1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0346"/>
            <a:ext cx="8229600" cy="854319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22" y="2394665"/>
            <a:ext cx="5373278" cy="37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851378" y="1277104"/>
            <a:ext cx="7835421" cy="11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900" kern="12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MSA </a:t>
            </a:r>
            <a:r>
              <a:rPr lang="en-US" sz="2400" kern="12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slitlets</a:t>
            </a:r>
            <a:r>
              <a:rPr lang="en-US" sz="24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from a single pointing can be displayed </a:t>
            </a:r>
            <a:r>
              <a:rPr lang="en-US" sz="24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on an image of the </a:t>
            </a:r>
            <a:r>
              <a:rPr lang="en-US" sz="24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field </a:t>
            </a:r>
            <a:r>
              <a:rPr lang="en-US" sz="24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in </a:t>
            </a:r>
            <a:r>
              <a:rPr lang="en-US" sz="2400" kern="12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Aladin</a:t>
            </a:r>
            <a:r>
              <a:rPr lang="en-US" sz="24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164" y="2417173"/>
            <a:ext cx="2476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Catalogs</a:t>
            </a:r>
            <a:r>
              <a:rPr lang="en-US" sz="2000" dirty="0" smtClean="0"/>
              <a:t> or </a:t>
            </a:r>
            <a:r>
              <a:rPr lang="en-US" sz="2000" b="1" dirty="0" smtClean="0"/>
              <a:t>candidate</a:t>
            </a:r>
            <a:r>
              <a:rPr lang="en-US" sz="2000" dirty="0" smtClean="0"/>
              <a:t> </a:t>
            </a:r>
            <a:r>
              <a:rPr lang="en-US" sz="2000" b="1" dirty="0" smtClean="0"/>
              <a:t>source </a:t>
            </a:r>
            <a:r>
              <a:rPr lang="en-US" sz="2000" b="1" dirty="0" smtClean="0"/>
              <a:t>positions </a:t>
            </a:r>
            <a:r>
              <a:rPr lang="en-US" sz="2000" dirty="0" smtClean="0"/>
              <a:t>can be plotted in </a:t>
            </a:r>
            <a:r>
              <a:rPr lang="en-US" sz="2000" dirty="0" err="1" smtClean="0"/>
              <a:t>Aladin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Target positions </a:t>
            </a:r>
            <a:r>
              <a:rPr lang="en-US" sz="2000" dirty="0" smtClean="0"/>
              <a:t>(observed MSA sources)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 be plotted, also.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894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35"/>
            <a:ext cx="8229600" cy="687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889"/>
            <a:ext cx="8229600" cy="852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 addition, there </a:t>
            </a:r>
            <a:r>
              <a:rPr lang="en-US" sz="2000" dirty="0" smtClean="0"/>
              <a:t>are some nice built-in tools to assess </a:t>
            </a:r>
            <a:r>
              <a:rPr lang="en-US" sz="2000" dirty="0" smtClean="0"/>
              <a:t>plans. </a:t>
            </a:r>
            <a:endParaRPr lang="en-US" sz="2000" dirty="0" smtClean="0"/>
          </a:p>
          <a:p>
            <a:r>
              <a:rPr lang="en-US" sz="2000" b="1" dirty="0" smtClean="0"/>
              <a:t>Exposure</a:t>
            </a:r>
            <a:r>
              <a:rPr lang="en-US" sz="2000" dirty="0" smtClean="0"/>
              <a:t> </a:t>
            </a:r>
            <a:r>
              <a:rPr lang="en-US" sz="2000" dirty="0" smtClean="0"/>
              <a:t>views:</a:t>
            </a:r>
            <a:endParaRPr lang="en-US" sz="2000" dirty="0" smtClean="0"/>
          </a:p>
        </p:txBody>
      </p:sp>
      <p:pic>
        <p:nvPicPr>
          <p:cNvPr id="4" name="Picture 3" descr="MSATool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61" y="2193493"/>
            <a:ext cx="4633241" cy="4204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6537" y="5659631"/>
            <a:ext cx="21906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reen=Primaries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Blue=Fillers</a:t>
            </a:r>
          </a:p>
          <a:p>
            <a:r>
              <a:rPr lang="en-US" dirty="0" smtClean="0"/>
              <a:t>Black=contaminants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2602" y="2795874"/>
            <a:ext cx="2099029" cy="2614596"/>
            <a:chOff x="5426375" y="3148403"/>
            <a:chExt cx="2099029" cy="2614596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5290956" y="4123901"/>
              <a:ext cx="5170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venir Black"/>
                  <a:cs typeface="Avenir Black"/>
                </a:rPr>
                <a:t>0.”46</a:t>
              </a:r>
              <a:endParaRPr lang="en-US" sz="1000" dirty="0">
                <a:latin typeface="Avenir Black"/>
                <a:cs typeface="Avenir Blac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8260" y="5516778"/>
              <a:ext cx="4411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venir Black"/>
                  <a:cs typeface="Avenir Black"/>
                </a:rPr>
                <a:t>0.”2</a:t>
              </a:r>
              <a:endParaRPr lang="en-US" sz="1000" dirty="0">
                <a:latin typeface="Avenir Black"/>
                <a:cs typeface="Avenir Black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8344" y="4990453"/>
              <a:ext cx="5170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venir Black"/>
                  <a:cs typeface="Avenir Black"/>
                </a:rPr>
                <a:t>0.”06</a:t>
              </a:r>
              <a:endParaRPr lang="en-US" sz="1000" dirty="0">
                <a:latin typeface="Avenir Black"/>
                <a:cs typeface="Avenir Black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745977" y="3148403"/>
              <a:ext cx="1317004" cy="2362421"/>
              <a:chOff x="5766862" y="3133593"/>
              <a:chExt cx="1317004" cy="2362421"/>
            </a:xfrm>
          </p:grpSpPr>
          <p:pic>
            <p:nvPicPr>
              <p:cNvPr id="6" name="Picture 5" descr="MPT_collapsed-shutter-view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56" t="31776" r="37640" b="31856"/>
              <a:stretch>
                <a:fillRect/>
              </a:stretch>
            </p:blipFill>
            <p:spPr bwMode="auto">
              <a:xfrm>
                <a:off x="5869392" y="3133593"/>
                <a:ext cx="1214474" cy="2312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5766862" y="3275097"/>
                <a:ext cx="0" cy="2141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833594" y="5496014"/>
                <a:ext cx="12144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855744" y="5260542"/>
                <a:ext cx="0" cy="1033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6916780" y="4940377"/>
                <a:ext cx="1206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13"/>
          <p:cNvSpPr>
            <a:spLocks/>
          </p:cNvSpPr>
          <p:nvPr/>
        </p:nvSpPr>
        <p:spPr bwMode="auto">
          <a:xfrm>
            <a:off x="7818973" y="2873051"/>
            <a:ext cx="1298210" cy="18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10" bIns="0"/>
          <a:lstStyle/>
          <a:p>
            <a:pPr marL="39663" algn="l">
              <a:defRPr/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rPr>
              <a:t>Left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rPr>
              <a:t>: 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rPr>
              <a:t>Collapsed shutter view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rPr>
              <a:t>showing target centering results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0" y="2360956"/>
            <a:ext cx="1290918" cy="3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600" b="1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Right</a:t>
            </a:r>
            <a:r>
              <a:rPr lang="en-US" sz="16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: </a:t>
            </a:r>
            <a:r>
              <a:rPr lang="en-US" sz="1600" i="1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MSA shutter view</a:t>
            </a:r>
            <a:r>
              <a:rPr lang="en-US" sz="16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. </a:t>
            </a:r>
            <a:r>
              <a:rPr lang="en-US" sz="16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Targets are </a:t>
            </a:r>
            <a:r>
              <a:rPr lang="en-US" sz="16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shown on a sketch of the MSA for one exposure. Users can </a:t>
            </a:r>
            <a:r>
              <a:rPr lang="en-US" sz="16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click on or highlight targets </a:t>
            </a:r>
            <a:r>
              <a:rPr lang="en-US" sz="1600" kern="12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for cross-examination with other views</a:t>
            </a:r>
            <a:r>
              <a:rPr lang="en-US" sz="16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.</a:t>
            </a:r>
            <a:endParaRPr lang="en-US" sz="1600" kern="12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178" y="174664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MSA Shutter View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24979" y="1750914"/>
            <a:ext cx="240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Collapsed Shutter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508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093669"/>
            <a:ext cx="9144000" cy="2409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1456"/>
          </a:xfrm>
        </p:spPr>
        <p:txBody>
          <a:bodyPr/>
          <a:lstStyle/>
          <a:p>
            <a:r>
              <a:rPr lang="en-US" dirty="0" smtClean="0"/>
              <a:t>Timeline for MSA Observations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602" y="1041399"/>
            <a:ext cx="8825477" cy="2367033"/>
            <a:chOff x="8140700" y="7389813"/>
            <a:chExt cx="20066000" cy="470058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6638" y="8213244"/>
              <a:ext cx="1630362" cy="96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0500" y="9994900"/>
              <a:ext cx="22987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9600" y="10223500"/>
              <a:ext cx="34671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9589" y="10013083"/>
              <a:ext cx="149701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501" y="7389813"/>
              <a:ext cx="1993900" cy="156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00" y="9994901"/>
              <a:ext cx="2349500" cy="140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499" y="8213242"/>
              <a:ext cx="1701800" cy="98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8534400" y="8280400"/>
              <a:ext cx="1383615" cy="128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10" bIns="0">
              <a:spAutoFit/>
            </a:bodyPr>
            <a:lstStyle/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Idea for </a:t>
              </a:r>
            </a:p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MOS </a:t>
              </a:r>
            </a:p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Survey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25138064" y="8953500"/>
              <a:ext cx="2412690" cy="85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10" bIns="0">
              <a:spAutoFit/>
            </a:bodyPr>
            <a:lstStyle/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MSA</a:t>
              </a:r>
            </a:p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Observations!</a:t>
              </a: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18189842" y="8391246"/>
              <a:ext cx="2298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10" bIns="0"/>
            <a:lstStyle/>
            <a:p>
              <a:pPr marL="38100"/>
              <a:r>
                <a:rPr lang="en-US" sz="1400" kern="1200" dirty="0" err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NIRCam</a:t>
              </a:r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</a:t>
              </a:r>
            </a:p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Pre-</a:t>
              </a:r>
              <a:r>
                <a:rPr lang="en-US" sz="1400" kern="1200" dirty="0" smtClean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Imaging</a:t>
              </a:r>
              <a:endParaRPr lang="en-US" sz="1400" kern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1126787" y="10058401"/>
              <a:ext cx="1745632" cy="73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10" bIns="0">
              <a:spAutoFit/>
            </a:bodyPr>
            <a:lstStyle/>
            <a:p>
              <a:pPr marL="38100"/>
              <a:r>
                <a:rPr lang="en-US" sz="1200" b="1" kern="1200" dirty="0">
                  <a:solidFill>
                    <a:srgbClr val="A40800"/>
                  </a:solidFill>
                  <a:ea typeface="ＭＳ Ｐゴシック" charset="0"/>
                  <a:cs typeface="ＭＳ Ｐゴシック" charset="0"/>
                </a:rPr>
                <a:t>Proposal</a:t>
              </a:r>
            </a:p>
            <a:p>
              <a:pPr marL="38100"/>
              <a:r>
                <a:rPr lang="en-US" sz="1200" b="1" kern="1200" dirty="0">
                  <a:solidFill>
                    <a:srgbClr val="A40800"/>
                  </a:solidFill>
                  <a:ea typeface="ＭＳ Ｐゴシック" charset="0"/>
                  <a:cs typeface="ＭＳ Ｐゴシック" charset="0"/>
                </a:rPr>
                <a:t>Submission</a:t>
              </a: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13030200" y="8225523"/>
              <a:ext cx="1988457" cy="85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10" bIns="0" anchor="t" anchorCtr="1">
              <a:spAutoFit/>
            </a:bodyPr>
            <a:lstStyle/>
            <a:p>
              <a:pPr marL="38100"/>
              <a:r>
                <a:rPr lang="en-US" sz="1400" kern="1200" dirty="0" smtClean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      TAC</a:t>
              </a:r>
              <a:endParaRPr lang="en-US" sz="1400" kern="1200" dirty="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acceptance</a:t>
              </a: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15346244" y="10005771"/>
              <a:ext cx="2121686" cy="85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10" bIns="0">
              <a:spAutoFit/>
            </a:bodyPr>
            <a:lstStyle/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Fixed Orient</a:t>
              </a:r>
            </a:p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assigned</a:t>
              </a: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 bwMode="auto">
            <a:xfrm>
              <a:off x="21150266" y="10018473"/>
              <a:ext cx="1703776" cy="73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10" bIns="0">
              <a:spAutoFit/>
            </a:bodyPr>
            <a:lstStyle/>
            <a:p>
              <a:pPr marL="38100"/>
              <a:r>
                <a:rPr lang="en-US" sz="1200" kern="1200" dirty="0">
                  <a:solidFill>
                    <a:srgbClr val="A40800"/>
                  </a:solidFill>
                  <a:ea typeface="ＭＳ Ｐゴシック" charset="0"/>
                  <a:cs typeface="ＭＳ Ｐゴシック" charset="0"/>
                </a:rPr>
                <a:t>Program</a:t>
              </a:r>
            </a:p>
            <a:p>
              <a:pPr marL="38100"/>
              <a:r>
                <a:rPr lang="en-US" sz="1200" kern="1200" dirty="0">
                  <a:solidFill>
                    <a:srgbClr val="A40800"/>
                  </a:solidFill>
                  <a:ea typeface="ＭＳ Ｐゴシック" charset="0"/>
                  <a:cs typeface="ＭＳ Ｐゴシック" charset="0"/>
                </a:rPr>
                <a:t>Submission</a:t>
              </a: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15346244" y="8407805"/>
              <a:ext cx="2177515" cy="76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10" bIns="0"/>
            <a:lstStyle/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Long </a:t>
              </a:r>
              <a:r>
                <a:rPr lang="en-US" sz="1400" kern="1200" dirty="0" smtClean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Range</a:t>
              </a:r>
            </a:p>
            <a:p>
              <a:pPr marL="38100"/>
              <a:r>
                <a:rPr lang="en-US" sz="1400" dirty="0"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1400" dirty="0" smtClean="0">
                  <a:ea typeface="ＭＳ Ｐゴシック" charset="0"/>
                  <a:cs typeface="ＭＳ Ｐゴシック" charset="0"/>
                </a:rPr>
                <a:t>    </a:t>
              </a:r>
              <a:r>
                <a:rPr lang="en-US" sz="1400" kern="1200" dirty="0" smtClean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Plan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0245725" y="9245600"/>
              <a:ext cx="14663738" cy="547688"/>
              <a:chOff x="10245725" y="9245600"/>
              <a:chExt cx="14663738" cy="547688"/>
            </a:xfrm>
          </p:grpSpPr>
          <p:sp>
            <p:nvSpPr>
              <p:cNvPr id="23" name="Line 70"/>
              <p:cNvSpPr>
                <a:spLocks noChangeShapeType="1"/>
              </p:cNvSpPr>
              <p:nvPr/>
            </p:nvSpPr>
            <p:spPr bwMode="auto">
              <a:xfrm flipH="1">
                <a:off x="10245725" y="9531350"/>
                <a:ext cx="1466373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kern="1200" dirty="0" smtClean="0"/>
                  <a:t> </a:t>
                </a:r>
                <a:endParaRPr lang="en-US" kern="1200" dirty="0"/>
              </a:p>
            </p:txBody>
          </p:sp>
          <p:sp>
            <p:nvSpPr>
              <p:cNvPr id="24" name="Line 71"/>
              <p:cNvSpPr>
                <a:spLocks noChangeShapeType="1"/>
              </p:cNvSpPr>
              <p:nvPr/>
            </p:nvSpPr>
            <p:spPr bwMode="auto">
              <a:xfrm flipH="1">
                <a:off x="12006263" y="9275763"/>
                <a:ext cx="3175" cy="4968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25" name="Line 72"/>
              <p:cNvSpPr>
                <a:spLocks noChangeShapeType="1"/>
              </p:cNvSpPr>
              <p:nvPr/>
            </p:nvSpPr>
            <p:spPr bwMode="auto">
              <a:xfrm flipH="1">
                <a:off x="21907500" y="9271000"/>
                <a:ext cx="1588" cy="4968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26" name="Line 73"/>
              <p:cNvSpPr>
                <a:spLocks noChangeShapeType="1"/>
              </p:cNvSpPr>
              <p:nvPr/>
            </p:nvSpPr>
            <p:spPr bwMode="auto">
              <a:xfrm flipH="1">
                <a:off x="19126200" y="9296400"/>
                <a:ext cx="1588" cy="4968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27" name="Line 74"/>
              <p:cNvSpPr>
                <a:spLocks noChangeShapeType="1"/>
              </p:cNvSpPr>
              <p:nvPr/>
            </p:nvSpPr>
            <p:spPr bwMode="auto">
              <a:xfrm flipH="1">
                <a:off x="16154400" y="9296400"/>
                <a:ext cx="1588" cy="4968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28" name="Line 75"/>
              <p:cNvSpPr>
                <a:spLocks noChangeShapeType="1"/>
              </p:cNvSpPr>
              <p:nvPr/>
            </p:nvSpPr>
            <p:spPr bwMode="auto">
              <a:xfrm flipH="1">
                <a:off x="13944600" y="9296400"/>
                <a:ext cx="1588" cy="4968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  <p:sp>
            <p:nvSpPr>
              <p:cNvPr id="29" name="Line 87"/>
              <p:cNvSpPr>
                <a:spLocks noChangeShapeType="1"/>
              </p:cNvSpPr>
              <p:nvPr/>
            </p:nvSpPr>
            <p:spPr bwMode="auto">
              <a:xfrm flipH="1">
                <a:off x="23609300" y="9245600"/>
                <a:ext cx="1588" cy="4968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kern="1200"/>
              </a:p>
            </p:txBody>
          </p:sp>
        </p:grpSp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22847310" y="8606944"/>
              <a:ext cx="2054220" cy="58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10" bIns="0"/>
            <a:lstStyle/>
            <a:p>
              <a:pPr marL="38100"/>
              <a:r>
                <a:rPr lang="en-US" sz="1400" kern="1200" dirty="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Scheduling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66410" y="736790"/>
            <a:ext cx="505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 Spectroscopy will </a:t>
            </a:r>
            <a:r>
              <a:rPr lang="en-US" dirty="0" smtClean="0"/>
              <a:t>require a </a:t>
            </a:r>
            <a:r>
              <a:rPr lang="en-US" b="1" dirty="0" smtClean="0"/>
              <a:t>2-phase approach</a:t>
            </a:r>
            <a:r>
              <a:rPr lang="en-US" dirty="0" smtClean="0"/>
              <a:t>:  </a:t>
            </a:r>
          </a:p>
        </p:txBody>
      </p:sp>
      <p:sp>
        <p:nvSpPr>
          <p:cNvPr id="3" name="Oval 2"/>
          <p:cNvSpPr/>
          <p:nvPr/>
        </p:nvSpPr>
        <p:spPr>
          <a:xfrm>
            <a:off x="1365231" y="2289051"/>
            <a:ext cx="924248" cy="666665"/>
          </a:xfrm>
          <a:prstGeom prst="ellipse">
            <a:avLst/>
          </a:prstGeom>
          <a:noFill/>
          <a:ln w="4445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9270" y="5106725"/>
            <a:ext cx="870350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700" dirty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For </a:t>
            </a:r>
            <a:r>
              <a:rPr lang="en-US" sz="1700" b="1" i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Proposal </a:t>
            </a:r>
            <a:r>
              <a:rPr lang="en-US" sz="1700" b="1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Submission</a:t>
            </a:r>
            <a:r>
              <a:rPr lang="en-US" sz="1700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:</a:t>
            </a:r>
            <a:r>
              <a:rPr lang="en-US" sz="800" b="1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To estimate observing time (</a:t>
            </a:r>
            <a:r>
              <a:rPr lang="en-US" sz="1700" b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inc.</a:t>
            </a:r>
            <a:r>
              <a:rPr lang="en-US" sz="17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overheads), </a:t>
            </a:r>
            <a:r>
              <a:rPr lang="en-US" sz="17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MPT</a:t>
            </a:r>
            <a:r>
              <a:rPr lang="en-US" sz="1700" b="1" dirty="0" smtClean="0">
                <a:solidFill>
                  <a:srgbClr val="003DCC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can be used with simulated or existing</a:t>
            </a:r>
            <a:r>
              <a:rPr lang="en-US" sz="17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catalogs</a:t>
            </a:r>
            <a:r>
              <a:rPr lang="en-US" sz="17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to explore the effects of planning choices </a:t>
            </a:r>
            <a:r>
              <a:rPr lang="en-US" sz="1700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and observing strategies(e.g. dithering!) on target success rates</a:t>
            </a:r>
            <a:r>
              <a:rPr lang="en-US" sz="1700" b="1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. </a:t>
            </a:r>
            <a:r>
              <a:rPr lang="en-US" sz="17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1700" b="1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It </a:t>
            </a:r>
            <a:r>
              <a:rPr lang="en-US" sz="1700" b="1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is highly recommended that you do </a:t>
            </a:r>
            <a:r>
              <a:rPr lang="en-US" sz="1700" b="1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this!</a:t>
            </a:r>
          </a:p>
          <a:p>
            <a:endParaRPr lang="en-US" sz="800" b="1" i="1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1700" b="1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At </a:t>
            </a:r>
            <a:r>
              <a:rPr lang="en-US" sz="1700" b="1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Program Submission </a:t>
            </a:r>
            <a:r>
              <a:rPr lang="en-US" sz="17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MPT is used</a:t>
            </a:r>
            <a:r>
              <a:rPr lang="en-US" sz="1700" b="1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1700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to prepare </a:t>
            </a:r>
            <a:r>
              <a:rPr lang="en-US" sz="1700" b="1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detailed observing programs </a:t>
            </a:r>
            <a:r>
              <a:rPr lang="en-US" sz="1700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at the assigned orient.</a:t>
            </a:r>
          </a:p>
          <a:p>
            <a:endParaRPr lang="en-US" sz="800" dirty="0" smtClean="0"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cxnSp>
        <p:nvCxnSpPr>
          <p:cNvPr id="31" name="Straight Connector 30"/>
          <p:cNvCxnSpPr>
            <a:stCxn id="23" idx="1"/>
          </p:cNvCxnSpPr>
          <p:nvPr/>
        </p:nvCxnSpPr>
        <p:spPr>
          <a:xfrm flipV="1">
            <a:off x="1076439" y="2114341"/>
            <a:ext cx="775720" cy="5453"/>
          </a:xfrm>
          <a:prstGeom prst="line">
            <a:avLst/>
          </a:prstGeom>
          <a:ln w="508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0488" y="3569488"/>
            <a:ext cx="8685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Factors: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MOS programs won’t need a particular orientation. To allow </a:t>
            </a:r>
            <a:r>
              <a:rPr lang="en-US" b="1" dirty="0" smtClean="0"/>
              <a:t>scheduling </a:t>
            </a:r>
            <a:r>
              <a:rPr lang="en-US" b="1" dirty="0"/>
              <a:t>flexibility</a:t>
            </a:r>
            <a:r>
              <a:rPr lang="en-US" dirty="0"/>
              <a:t>, </a:t>
            </a:r>
            <a:r>
              <a:rPr lang="en-US" dirty="0" smtClean="0">
                <a:solidFill>
                  <a:srgbClr val="0000FF"/>
                </a:solidFill>
              </a:rPr>
              <a:t>they will </a:t>
            </a:r>
            <a:r>
              <a:rPr lang="en-US" dirty="0">
                <a:solidFill>
                  <a:srgbClr val="0000FF"/>
                </a:solidFill>
              </a:rPr>
              <a:t>be </a:t>
            </a:r>
            <a:r>
              <a:rPr lang="en-US" b="1" dirty="0">
                <a:solidFill>
                  <a:srgbClr val="0000FF"/>
                </a:solidFill>
              </a:rPr>
              <a:t>assigned an </a:t>
            </a:r>
            <a:r>
              <a:rPr lang="en-US" b="1" dirty="0" smtClean="0">
                <a:solidFill>
                  <a:srgbClr val="0000FF"/>
                </a:solidFill>
              </a:rPr>
              <a:t>orient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  <a:sym typeface="Calibri" charset="0"/>
              </a:rPr>
              <a:t>Most science with the MSA will </a:t>
            </a:r>
            <a:r>
              <a:rPr lang="en-US" dirty="0">
                <a:ea typeface="ＭＳ Ｐゴシック" charset="0"/>
                <a:cs typeface="ＭＳ Ｐゴシック" charset="0"/>
                <a:sym typeface="Calibri" charset="0"/>
              </a:rPr>
              <a:t>require </a:t>
            </a:r>
            <a:r>
              <a:rPr lang="en-US" b="1" dirty="0">
                <a:ea typeface="ＭＳ Ｐゴシック" charset="0"/>
                <a:cs typeface="ＭＳ Ｐゴシック" charset="0"/>
                <a:sym typeface="Calibri" charset="0"/>
              </a:rPr>
              <a:t>very</a:t>
            </a:r>
            <a:r>
              <a:rPr lang="en-US" dirty="0"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  <a:sym typeface="Calibri" charset="0"/>
              </a:rPr>
              <a:t>accurate relative astrometry</a:t>
            </a:r>
            <a:r>
              <a:rPr lang="en-US" dirty="0">
                <a:ea typeface="ＭＳ Ｐゴシック" charset="0"/>
                <a:cs typeface="ＭＳ Ｐゴシック" charset="0"/>
                <a:sym typeface="Calibri" charset="0"/>
              </a:rPr>
              <a:t> (~5 mas). 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  <a:sym typeface="Calibri" charset="0"/>
              </a:rPr>
              <a:t>Pre-imaging </a:t>
            </a:r>
            <a:r>
              <a:rPr lang="en-US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  <a:sym typeface="Calibri" charset="0"/>
              </a:rPr>
              <a:t>with </a:t>
            </a:r>
            <a:r>
              <a:rPr lang="en-US" b="1" dirty="0" err="1" smtClean="0">
                <a:solidFill>
                  <a:srgbClr val="0000FF"/>
                </a:solidFill>
                <a:ea typeface="ＭＳ Ｐゴシック" charset="0"/>
                <a:cs typeface="ＭＳ Ｐゴシック" charset="0"/>
                <a:sym typeface="Calibri" charset="0"/>
              </a:rPr>
              <a:t>NIRCam</a:t>
            </a:r>
            <a:r>
              <a:rPr lang="en-US" b="1" dirty="0" smtClean="0"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  <a:sym typeface="Calibri" charset="0"/>
              </a:rPr>
              <a:t>will be needed.</a:t>
            </a:r>
          </a:p>
          <a:p>
            <a:endParaRPr lang="en-US" sz="1000" dirty="0"/>
          </a:p>
        </p:txBody>
      </p:sp>
      <p:sp>
        <p:nvSpPr>
          <p:cNvPr id="34" name="Oval 33"/>
          <p:cNvSpPr/>
          <p:nvPr/>
        </p:nvSpPr>
        <p:spPr>
          <a:xfrm>
            <a:off x="5744124" y="2251589"/>
            <a:ext cx="924248" cy="666665"/>
          </a:xfrm>
          <a:prstGeom prst="ellipse">
            <a:avLst/>
          </a:prstGeom>
          <a:noFill/>
          <a:ln w="4445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982970" y="2116623"/>
            <a:ext cx="1222580" cy="6018"/>
          </a:xfrm>
          <a:prstGeom prst="line">
            <a:avLst/>
          </a:prstGeom>
          <a:ln w="508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6"/>
            <a:ext cx="8229600" cy="786355"/>
          </a:xfrm>
        </p:spPr>
        <p:txBody>
          <a:bodyPr/>
          <a:lstStyle/>
          <a:p>
            <a:r>
              <a:rPr lang="en-US" dirty="0" smtClean="0"/>
              <a:t>Observing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552"/>
            <a:ext cx="8229600" cy="483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Does </a:t>
            </a:r>
            <a:r>
              <a:rPr lang="en-US" sz="2200" dirty="0" smtClean="0"/>
              <a:t>your </a:t>
            </a:r>
            <a:r>
              <a:rPr lang="en-US" sz="2200" b="1" dirty="0" smtClean="0"/>
              <a:t>science require precise positioning</a:t>
            </a:r>
            <a:r>
              <a:rPr lang="en-US" sz="2200" dirty="0" smtClean="0"/>
              <a:t> delivered </a:t>
            </a:r>
            <a:r>
              <a:rPr lang="en-US" sz="2200" dirty="0" smtClean="0">
                <a:solidFill>
                  <a:srgbClr val="000000"/>
                </a:solidFill>
              </a:rPr>
              <a:t>by MSA TA with reference stars</a:t>
            </a:r>
            <a:r>
              <a:rPr lang="en-US" sz="2200" dirty="0" smtClean="0"/>
              <a:t>? </a:t>
            </a:r>
          </a:p>
          <a:p>
            <a:pPr lvl="1"/>
            <a:endParaRPr lang="en-US" sz="8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42636"/>
              </p:ext>
            </p:extLst>
          </p:nvPr>
        </p:nvGraphicFramePr>
        <p:xfrm>
          <a:off x="626534" y="1891706"/>
          <a:ext cx="6781800" cy="35140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72356"/>
                <a:gridCol w="1354666"/>
                <a:gridCol w="1735667"/>
                <a:gridCol w="1919111"/>
              </a:tblGrid>
              <a:tr h="892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 Delivered TA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Catalog</a:t>
                      </a:r>
                      <a:r>
                        <a:rPr lang="en-US" baseline="0" dirty="0" smtClean="0"/>
                        <a:t> relative </a:t>
                      </a:r>
                      <a:r>
                        <a:rPr lang="en-US" baseline="0" dirty="0" err="1" smtClean="0"/>
                        <a:t>astrometric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Goal</a:t>
                      </a:r>
                      <a:endParaRPr lang="en-US" dirty="0"/>
                    </a:p>
                  </a:txBody>
                  <a:tcPr/>
                </a:tc>
              </a:tr>
              <a:tr h="9543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Optimal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5-20 ref. stars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&lt;20 mas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(0.1 shutter width)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~ </a:t>
                      </a:r>
                      <a:r>
                        <a:rPr lang="en-US" baseline="0" dirty="0" smtClean="0"/>
                        <a:t>5 mas </a:t>
                      </a:r>
                    </a:p>
                    <a:p>
                      <a:pPr algn="ctr"/>
                      <a:r>
                        <a:rPr lang="en-US" baseline="0" dirty="0" smtClean="0"/>
                        <a:t>       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possible photometric accuracy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9304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Relaxed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5-20 ref. stars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&lt;~ 50 mas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4</a:t>
                      </a:r>
                      <a:r>
                        <a:rPr lang="en-US" dirty="0" smtClean="0"/>
                        <a:t>0 mas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Extended sources, or reduced </a:t>
                      </a:r>
                      <a:r>
                        <a:rPr lang="en-US" baseline="0" dirty="0" smtClean="0"/>
                        <a:t>flux accuracy w/ MSA</a:t>
                      </a:r>
                      <a:endParaRPr lang="en-US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71486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Verify Only </a:t>
                      </a:r>
                      <a:r>
                        <a:rPr lang="en-US" dirty="0" smtClean="0"/>
                        <a:t>– no TA, just GS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acq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~100 mas </a:t>
                      </a:r>
                      <a:r>
                        <a:rPr lang="en-US" b="1" dirty="0" smtClean="0"/>
                        <a:t>TBD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reference</a:t>
                      </a:r>
                      <a:r>
                        <a:rPr lang="en-US" baseline="0" dirty="0" smtClean="0"/>
                        <a:t> stars </a:t>
                      </a:r>
                      <a:r>
                        <a:rPr lang="en-US" dirty="0" smtClean="0"/>
                        <a:t>required.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MSA science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7010" y="1242828"/>
            <a:ext cx="5446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 you need </a:t>
            </a:r>
            <a:r>
              <a:rPr lang="en-US" sz="2200" dirty="0" err="1">
                <a:solidFill>
                  <a:srgbClr val="000000"/>
                </a:solidFill>
              </a:rPr>
              <a:t>NIRCam</a:t>
            </a:r>
            <a:r>
              <a:rPr lang="en-US" sz="2200" dirty="0">
                <a:solidFill>
                  <a:srgbClr val="000000"/>
                </a:solidFill>
              </a:rPr>
              <a:t> pre-imaging</a:t>
            </a:r>
            <a:r>
              <a:rPr lang="en-US" sz="2200" dirty="0" smtClean="0">
                <a:solidFill>
                  <a:srgbClr val="000000"/>
                </a:solidFill>
              </a:rPr>
              <a:t>?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0445" y="1817924"/>
            <a:ext cx="145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Possible with existing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 imaging</a:t>
            </a:r>
          </a:p>
          <a:p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w/ HST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0445" y="2999189"/>
            <a:ext cx="150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Pre-imaging with NIRCAM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Possible in same cycle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04687" y="3128433"/>
            <a:ext cx="2337712" cy="53775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2399" y="4386298"/>
            <a:ext cx="1502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Imaging </a:t>
            </a:r>
            <a:r>
              <a:rPr lang="en-US" dirty="0">
                <a:solidFill>
                  <a:srgbClr val="FF6600"/>
                </a:solidFill>
              </a:rPr>
              <a:t>should</a:t>
            </a:r>
            <a:r>
              <a:rPr lang="en-US" b="1" dirty="0">
                <a:solidFill>
                  <a:srgbClr val="FF6600"/>
                </a:solidFill>
              </a:rPr>
              <a:t> cover a min of ~5 </a:t>
            </a:r>
            <a:r>
              <a:rPr lang="en-US" b="1" dirty="0" err="1">
                <a:solidFill>
                  <a:srgbClr val="FF6600"/>
                </a:solidFill>
              </a:rPr>
              <a:t>arcmin</a:t>
            </a:r>
            <a:r>
              <a:rPr lang="en-US" b="1" dirty="0">
                <a:solidFill>
                  <a:srgbClr val="FF6600"/>
                </a:solidFill>
              </a:rPr>
              <a:t> square </a:t>
            </a:r>
            <a:r>
              <a:rPr lang="en-US" dirty="0" smtClean="0">
                <a:solidFill>
                  <a:srgbClr val="FF6600"/>
                </a:solidFill>
              </a:rPr>
              <a:t>for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Planning flexibility.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7276" y="3528594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2000" dirty="0" smtClean="0"/>
              <a:t>MSA TA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14866" y="2807469"/>
            <a:ext cx="1" cy="421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4867" y="4249325"/>
            <a:ext cx="0" cy="423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2062" y="5795914"/>
            <a:ext cx="692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MSA TA can be used for IFU and FS science as well.  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Wide Aperture TA coming soon for </a:t>
            </a:r>
            <a:r>
              <a:rPr lang="en-US" dirty="0" err="1" smtClean="0"/>
              <a:t>NIRspec</a:t>
            </a:r>
            <a:r>
              <a:rPr lang="en-US" dirty="0"/>
              <a:t> </a:t>
            </a:r>
            <a:r>
              <a:rPr lang="en-US" dirty="0" smtClean="0"/>
              <a:t>science modes.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3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 Planning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60825" y="5299237"/>
            <a:ext cx="6900795" cy="122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Solution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 use MPT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!</a:t>
            </a:r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sz="1800" dirty="0"/>
              <a:t>Download </a:t>
            </a:r>
            <a:r>
              <a:rPr lang="en-US" sz="1800" dirty="0" smtClean="0"/>
              <a:t>Astronomer’s Proposal Tool (APT, including </a:t>
            </a:r>
            <a:r>
              <a:rPr lang="en-US" sz="1800" dirty="0" smtClean="0"/>
              <a:t>MPT) here</a:t>
            </a:r>
            <a:endParaRPr lang="en-US" sz="1800" dirty="0"/>
          </a:p>
          <a:p>
            <a:pPr marL="0" indent="0">
              <a:buNone/>
            </a:pPr>
            <a:r>
              <a:rPr lang="en-US" sz="1700" dirty="0"/>
              <a:t>	</a:t>
            </a:r>
            <a:r>
              <a:rPr lang="en-US" sz="1700" dirty="0">
                <a:solidFill>
                  <a:srgbClr val="0000FF"/>
                </a:solidFill>
              </a:rPr>
              <a:t>http://</a:t>
            </a:r>
            <a:r>
              <a:rPr lang="en-US" sz="1700" dirty="0" err="1">
                <a:solidFill>
                  <a:srgbClr val="0000FF"/>
                </a:solidFill>
              </a:rPr>
              <a:t>apst.stsci.edu</a:t>
            </a:r>
            <a:r>
              <a:rPr lang="en-US" sz="1700" dirty="0">
                <a:solidFill>
                  <a:srgbClr val="0000FF"/>
                </a:solidFill>
              </a:rPr>
              <a:t>/apt/external/downloads/installers/</a:t>
            </a:r>
            <a:r>
              <a:rPr lang="en-US" sz="1700" dirty="0" err="1">
                <a:solidFill>
                  <a:srgbClr val="0000FF"/>
                </a:solidFill>
              </a:rPr>
              <a:t>install.html</a:t>
            </a:r>
            <a:endParaRPr lang="en-US" sz="1700" dirty="0"/>
          </a:p>
        </p:txBody>
      </p:sp>
      <p:pic>
        <p:nvPicPr>
          <p:cNvPr id="6" name="Picture 5" descr="NIRSpec_focal_plan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78" r="5840" b="34"/>
          <a:stretch/>
        </p:blipFill>
        <p:spPr>
          <a:xfrm>
            <a:off x="74701" y="938879"/>
            <a:ext cx="4401427" cy="35115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228" y="1126963"/>
            <a:ext cx="4213883" cy="273319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1800" dirty="0" smtClean="0"/>
              <a:t>The </a:t>
            </a:r>
            <a:r>
              <a:rPr lang="en-US" sz="1800" b="1" dirty="0" smtClean="0"/>
              <a:t>MSA is a fixed grid </a:t>
            </a:r>
            <a:r>
              <a:rPr lang="en-US" sz="1800" dirty="0" smtClean="0"/>
              <a:t>(with shutter bars that vignette light from sources)</a:t>
            </a:r>
          </a:p>
          <a:p>
            <a:pPr>
              <a:buFont typeface="Wingdings" charset="2"/>
              <a:buChar char="Ø"/>
            </a:pPr>
            <a:r>
              <a:rPr lang="en-US" sz="1800" b="1" dirty="0" smtClean="0"/>
              <a:t>Gap</a:t>
            </a:r>
            <a:r>
              <a:rPr lang="en-US" sz="1800" dirty="0" smtClean="0"/>
              <a:t> </a:t>
            </a:r>
            <a:r>
              <a:rPr lang="en-US" sz="1800" b="1" dirty="0" smtClean="0"/>
              <a:t>between the 2 detectors </a:t>
            </a:r>
            <a:r>
              <a:rPr lang="en-US" sz="1800" dirty="0" smtClean="0"/>
              <a:t>means missing wavelengths.</a:t>
            </a:r>
          </a:p>
          <a:p>
            <a:pPr>
              <a:buFont typeface="Wingdings" charset="2"/>
              <a:buChar char="Ø"/>
            </a:pPr>
            <a:r>
              <a:rPr lang="en-US" sz="1800" b="1" dirty="0"/>
              <a:t>Dither</a:t>
            </a:r>
            <a:r>
              <a:rPr lang="en-US" sz="1800" dirty="0"/>
              <a:t> to cover gap, mitigate detector artifacts, improve resolution, observe sources behind bars or mounting plate.  </a:t>
            </a:r>
            <a:r>
              <a:rPr lang="en-US" sz="1800" b="1" dirty="0"/>
              <a:t>But </a:t>
            </a:r>
            <a:r>
              <a:rPr lang="en-US" sz="1800" b="1" dirty="0" smtClean="0"/>
              <a:t>also </a:t>
            </a:r>
            <a:r>
              <a:rPr lang="en-US" sz="1800" b="1" dirty="0"/>
              <a:t>want to observe as many sources as possible at all dithers</a:t>
            </a:r>
            <a:r>
              <a:rPr lang="en-US" sz="1800" b="1" dirty="0" smtClean="0"/>
              <a:t>!</a:t>
            </a:r>
          </a:p>
          <a:p>
            <a:pPr>
              <a:buFont typeface="Wingdings" charset="2"/>
              <a:buChar char="Ø"/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64" y="134410"/>
            <a:ext cx="857147" cy="58983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573877" y="1663335"/>
            <a:ext cx="1763558" cy="192049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0447" y="1626849"/>
            <a:ext cx="1654213" cy="19569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37435" y="1533735"/>
            <a:ext cx="180413" cy="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0493" y="1262364"/>
            <a:ext cx="748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Gap (~20”)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9" descr="Screen Shot 2016-03-29 at 16.30.1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7" b="5865"/>
          <a:stretch/>
        </p:blipFill>
        <p:spPr>
          <a:xfrm>
            <a:off x="226321" y="1533735"/>
            <a:ext cx="4510907" cy="222582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4701" y="2569175"/>
            <a:ext cx="1400103" cy="16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000" kern="1200" dirty="0" smtClean="0">
                <a:solidFill>
                  <a:schemeClr val="bg1"/>
                </a:solidFill>
                <a:latin typeface="Avenir Black"/>
                <a:cs typeface="Avenir Black"/>
              </a:rPr>
              <a:t>Failed Closed Shutters</a:t>
            </a:r>
            <a:endParaRPr lang="en-US" sz="1000" kern="12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60825" y="1861075"/>
            <a:ext cx="616450" cy="7081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0825" y="3044230"/>
            <a:ext cx="2245390" cy="262951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77275" y="2389286"/>
            <a:ext cx="1881146" cy="564307"/>
            <a:chOff x="1264482" y="2502541"/>
            <a:chExt cx="1881146" cy="564307"/>
          </a:xfrm>
        </p:grpSpPr>
        <p:grpSp>
          <p:nvGrpSpPr>
            <p:cNvPr id="23" name="Group 22"/>
            <p:cNvGrpSpPr/>
            <p:nvPr/>
          </p:nvGrpSpPr>
          <p:grpSpPr>
            <a:xfrm>
              <a:off x="1264482" y="2743389"/>
              <a:ext cx="1881146" cy="323459"/>
              <a:chOff x="1264482" y="2743389"/>
              <a:chExt cx="1881146" cy="323459"/>
            </a:xfrm>
          </p:grpSpPr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264482" y="2746222"/>
                <a:ext cx="892540" cy="320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>
                  <a:buNone/>
                </a:pPr>
                <a:r>
                  <a:rPr lang="en-US" sz="1000" kern="1200" dirty="0" smtClean="0">
                    <a:solidFill>
                      <a:srgbClr val="FFFF00"/>
                    </a:solidFill>
                    <a:latin typeface="Avenir Black"/>
                    <a:cs typeface="Avenir Black"/>
                  </a:rPr>
                  <a:t>Quad </a:t>
                </a:r>
                <a:r>
                  <a:rPr lang="en-US" sz="1000" dirty="0">
                    <a:solidFill>
                      <a:srgbClr val="FFFF00"/>
                    </a:solidFill>
                    <a:latin typeface="Avenir Black"/>
                    <a:cs typeface="Avenir Black"/>
                  </a:rPr>
                  <a:t>4</a:t>
                </a:r>
                <a:endParaRPr lang="en-US" sz="1000" kern="1200" dirty="0">
                  <a:solidFill>
                    <a:srgbClr val="FFFF00"/>
                  </a:solidFill>
                  <a:latin typeface="Avenir Black"/>
                  <a:cs typeface="Avenir Black"/>
                </a:endParaRPr>
              </a:p>
            </p:txBody>
          </p:sp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2253088" y="2743389"/>
                <a:ext cx="892540" cy="320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>
                  <a:buNone/>
                </a:pPr>
                <a:r>
                  <a:rPr lang="en-US" sz="1000" kern="1200" dirty="0" smtClean="0">
                    <a:solidFill>
                      <a:srgbClr val="FFFF00"/>
                    </a:solidFill>
                    <a:latin typeface="Avenir Black"/>
                    <a:cs typeface="Avenir Black"/>
                  </a:rPr>
                  <a:t>Quad 2</a:t>
                </a:r>
                <a:endParaRPr lang="en-US" sz="1000" kern="1200" dirty="0">
                  <a:solidFill>
                    <a:srgbClr val="FFFF00"/>
                  </a:solidFill>
                  <a:latin typeface="Avenir Black"/>
                  <a:cs typeface="Avenir Black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64482" y="2502541"/>
              <a:ext cx="1881146" cy="320626"/>
              <a:chOff x="1264482" y="2502541"/>
              <a:chExt cx="1881146" cy="320626"/>
            </a:xfrm>
          </p:grpSpPr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264482" y="2502541"/>
                <a:ext cx="892540" cy="320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>
                  <a:buNone/>
                </a:pPr>
                <a:r>
                  <a:rPr lang="en-US" sz="1000" kern="1200" dirty="0" smtClean="0">
                    <a:solidFill>
                      <a:srgbClr val="FFFF00"/>
                    </a:solidFill>
                    <a:latin typeface="Avenir Black"/>
                    <a:cs typeface="Avenir Black"/>
                  </a:rPr>
                  <a:t>Quad 3</a:t>
                </a:r>
                <a:endParaRPr lang="en-US" sz="1000" kern="1200" dirty="0">
                  <a:solidFill>
                    <a:srgbClr val="FFFF00"/>
                  </a:solidFill>
                  <a:latin typeface="Avenir Black"/>
                  <a:cs typeface="Avenir Black"/>
                </a:endParaRPr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253088" y="2502541"/>
                <a:ext cx="892540" cy="320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>
                  <a:buNone/>
                </a:pPr>
                <a:r>
                  <a:rPr lang="en-US" sz="1000" kern="1200" dirty="0" smtClean="0">
                    <a:solidFill>
                      <a:srgbClr val="FFFF00"/>
                    </a:solidFill>
                    <a:latin typeface="Avenir Black"/>
                    <a:cs typeface="Avenir Black"/>
                  </a:rPr>
                  <a:t>Quad 1</a:t>
                </a:r>
                <a:endParaRPr lang="en-US" sz="1000" kern="1200" dirty="0">
                  <a:solidFill>
                    <a:srgbClr val="FFFF00"/>
                  </a:solidFill>
                  <a:latin typeface="Avenir Black"/>
                  <a:cs typeface="Avenir Black"/>
                </a:endParaRPr>
              </a:p>
            </p:txBody>
          </p:sp>
        </p:grp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57589" y="4563198"/>
            <a:ext cx="8502362" cy="70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1900" dirty="0" smtClean="0"/>
              <a:t>Accurate source </a:t>
            </a:r>
            <a:r>
              <a:rPr lang="en-US" sz="1900" dirty="0" smtClean="0"/>
              <a:t>positions in MSA require knowledge of </a:t>
            </a:r>
            <a:r>
              <a:rPr lang="en-US" sz="1900" b="1" dirty="0" smtClean="0"/>
              <a:t>optical </a:t>
            </a:r>
            <a:r>
              <a:rPr lang="en-US" sz="1900" b="1" dirty="0" smtClean="0"/>
              <a:t>distortions from </a:t>
            </a:r>
            <a:r>
              <a:rPr lang="en-US" sz="1900" b="1" dirty="0" smtClean="0"/>
              <a:t>telescope </a:t>
            </a:r>
            <a:r>
              <a:rPr lang="en-US" sz="1900" b="1" dirty="0" smtClean="0"/>
              <a:t>and instrument fore-optics, and </a:t>
            </a:r>
            <a:r>
              <a:rPr lang="en-US" sz="1900" b="1" dirty="0" smtClean="0"/>
              <a:t>velocity </a:t>
            </a:r>
            <a:r>
              <a:rPr lang="en-US" sz="1900" b="1" dirty="0" smtClean="0"/>
              <a:t>aberrations</a:t>
            </a:r>
            <a:r>
              <a:rPr lang="en-US" sz="1900" dirty="0" smtClean="0"/>
              <a:t>.</a:t>
            </a:r>
            <a:endParaRPr lang="en-US" sz="1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63720" y="3759555"/>
            <a:ext cx="439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The MSA has </a:t>
            </a:r>
            <a:r>
              <a:rPr lang="en-US" b="1" dirty="0"/>
              <a:t>Failed shutters, shorted rows &amp; columns</a:t>
            </a:r>
            <a:r>
              <a:rPr lang="en-US" dirty="0"/>
              <a:t>. They do evolve</a:t>
            </a:r>
            <a:r>
              <a:rPr lang="en-US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62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shut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09" y="2057703"/>
            <a:ext cx="503488" cy="1085850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"/>
            <a:ext cx="8229600" cy="691979"/>
          </a:xfrm>
        </p:spPr>
        <p:txBody>
          <a:bodyPr>
            <a:normAutofit fontScale="90000"/>
          </a:bodyPr>
          <a:lstStyle/>
          <a:p>
            <a:r>
              <a:rPr lang="en-US" smtClean="0"/>
              <a:t>MPT Planning </a:t>
            </a:r>
            <a:r>
              <a:rPr lang="en-US" dirty="0" smtClean="0"/>
              <a:t>Selections </a:t>
            </a:r>
            <a:r>
              <a:rPr lang="en-US" dirty="0" smtClean="0"/>
              <a:t>- </a:t>
            </a:r>
            <a:r>
              <a:rPr lang="en-US" dirty="0" err="1" smtClean="0"/>
              <a:t>Slitlet</a:t>
            </a:r>
            <a:r>
              <a:rPr lang="en-US" dirty="0" smtClean="0"/>
              <a:t>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34" y="880637"/>
            <a:ext cx="5432777" cy="13493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Selectable </a:t>
            </a:r>
            <a:r>
              <a:rPr lang="en-US" sz="2000" b="1" dirty="0" err="1" smtClean="0"/>
              <a:t>slitlet</a:t>
            </a:r>
            <a:r>
              <a:rPr lang="en-US" sz="2000" b="1" dirty="0" smtClean="0"/>
              <a:t> shape </a:t>
            </a:r>
            <a:r>
              <a:rPr lang="en-US" sz="2000" dirty="0" smtClean="0"/>
              <a:t>(1, 2, 3, or 5 shutters) </a:t>
            </a:r>
            <a:endParaRPr lang="en-US" sz="2000" dirty="0"/>
          </a:p>
          <a:p>
            <a:r>
              <a:rPr lang="en-US" sz="2000" dirty="0" smtClean="0"/>
              <a:t>5 choices of </a:t>
            </a:r>
            <a:r>
              <a:rPr lang="en-US" sz="2000" b="1" dirty="0" smtClean="0"/>
              <a:t>shutter margin </a:t>
            </a:r>
            <a:r>
              <a:rPr lang="en-US" sz="2000" dirty="0" smtClean="0"/>
              <a:t>to limit slit losses.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0579" y="1764571"/>
            <a:ext cx="287970" cy="1156165"/>
            <a:chOff x="8086137" y="-459544"/>
            <a:chExt cx="635000" cy="29845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137" y="-459544"/>
              <a:ext cx="635000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8598" y="679054"/>
              <a:ext cx="4826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msaslitlos_presentati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2653" y="1183989"/>
            <a:ext cx="4814312" cy="6533709"/>
          </a:xfrm>
          <a:prstGeom prst="rect">
            <a:avLst/>
          </a:prstGeom>
        </p:spPr>
      </p:pic>
      <p:pic>
        <p:nvPicPr>
          <p:cNvPr id="8" name="Picture 7" descr="unconstrain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5" y="3551568"/>
            <a:ext cx="711666" cy="1260475"/>
          </a:xfrm>
          <a:prstGeom prst="rect">
            <a:avLst/>
          </a:prstGeom>
        </p:spPr>
      </p:pic>
      <p:pic>
        <p:nvPicPr>
          <p:cNvPr id="9" name="Picture 8" descr="tightlyconstrain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63" y="5180199"/>
            <a:ext cx="711791" cy="1293959"/>
          </a:xfrm>
          <a:prstGeom prst="rect">
            <a:avLst/>
          </a:prstGeom>
        </p:spPr>
      </p:pic>
      <p:pic>
        <p:nvPicPr>
          <p:cNvPr id="11" name="Picture 10" descr="openarea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04" y="3551568"/>
            <a:ext cx="709717" cy="1260475"/>
          </a:xfrm>
          <a:prstGeom prst="rect">
            <a:avLst/>
          </a:prstGeom>
        </p:spPr>
      </p:pic>
      <p:pic>
        <p:nvPicPr>
          <p:cNvPr id="12" name="Picture 11" descr="constrained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58" y="5182507"/>
            <a:ext cx="774105" cy="1293959"/>
          </a:xfrm>
          <a:prstGeom prst="rect">
            <a:avLst/>
          </a:prstGeom>
        </p:spPr>
      </p:pic>
      <p:pic>
        <p:nvPicPr>
          <p:cNvPr id="13" name="Picture 12" descr="midpoint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6" y="5180199"/>
            <a:ext cx="742302" cy="12916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80129" y="2397614"/>
            <a:ext cx="2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79370" y="1627752"/>
            <a:ext cx="81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Perfectly centered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2756" y="3206401"/>
            <a:ext cx="968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EF00FF"/>
                </a:solidFill>
              </a:rPr>
              <a:t>Unconstrained</a:t>
            </a:r>
            <a:endParaRPr lang="en-US" sz="1000" b="1" dirty="0">
              <a:solidFill>
                <a:srgbClr val="E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6861" y="3206401"/>
            <a:ext cx="96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E0D3"/>
                </a:solidFill>
              </a:rPr>
              <a:t>Open Shutter Area</a:t>
            </a:r>
            <a:endParaRPr lang="en-US" sz="1000" b="1" dirty="0">
              <a:solidFill>
                <a:srgbClr val="00E0D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933" y="4859748"/>
            <a:ext cx="968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66FF"/>
                </a:solidFill>
              </a:rPr>
              <a:t>Midpoint</a:t>
            </a:r>
            <a:endParaRPr lang="en-US" sz="1000" b="1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8589" y="4838245"/>
            <a:ext cx="968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4DD14"/>
                </a:solidFill>
              </a:rPr>
              <a:t>Constrained</a:t>
            </a:r>
            <a:endParaRPr lang="en-US" sz="1000" b="1" dirty="0">
              <a:solidFill>
                <a:srgbClr val="04DD1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1719" y="4846843"/>
            <a:ext cx="96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Tightly Constrained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943" y="6476466"/>
            <a:ext cx="2310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Shutter Planning Constraints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09781" y="1828243"/>
            <a:ext cx="434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200" dirty="0" smtClean="0">
                <a:latin typeface="Avenir Black"/>
                <a:cs typeface="Avenir Black"/>
              </a:rPr>
              <a:t>NIRSpec MSA Slit Throughput vs</a:t>
            </a:r>
            <a:r>
              <a:rPr lang="en-US" sz="1400" dirty="0" smtClean="0">
                <a:latin typeface="Avenir Black"/>
                <a:cs typeface="Avenir Black"/>
              </a:rPr>
              <a:t>. </a:t>
            </a:r>
            <a:r>
              <a:rPr lang="en-US" sz="1400" kern="1200" dirty="0" smtClean="0">
                <a:latin typeface="Avenir Black"/>
                <a:cs typeface="Avenir Black"/>
              </a:rPr>
              <a:t>Wavelength</a:t>
            </a:r>
            <a:endParaRPr lang="en-US" sz="1400" kern="1200" dirty="0">
              <a:latin typeface="Avenir Black"/>
              <a:cs typeface="Avenir Blac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49709" y="2043687"/>
            <a:ext cx="503488" cy="1085850"/>
          </a:xfrm>
          <a:prstGeom prst="rect">
            <a:avLst/>
          </a:prstGeom>
          <a:noFill/>
          <a:ln w="603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06928" y="787221"/>
            <a:ext cx="348482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You’ll need a catalog relative accuracy of </a:t>
            </a:r>
            <a:r>
              <a:rPr lang="en-US" dirty="0" smtClean="0">
                <a:solidFill>
                  <a:srgbClr val="0000FF"/>
                </a:solidFill>
              </a:rPr>
              <a:t>&lt;15 </a:t>
            </a:r>
            <a:r>
              <a:rPr lang="en-US" dirty="0" smtClean="0">
                <a:solidFill>
                  <a:srgbClr val="0000FF"/>
                </a:solidFill>
              </a:rPr>
              <a:t>mas to effectively constrain source centering.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6441" y="5611230"/>
            <a:ext cx="2841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T. Beck</a:t>
            </a:r>
          </a:p>
          <a:p>
            <a:r>
              <a:rPr lang="en-US" dirty="0"/>
              <a:t>Proc. SPIE </a:t>
            </a:r>
            <a:r>
              <a:rPr lang="en-US" dirty="0" smtClean="0"/>
              <a:t>9910 July 15 2016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250855" y="2505772"/>
            <a:ext cx="517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venir Black"/>
                <a:cs typeface="Avenir Black"/>
              </a:rPr>
              <a:t>0.”46</a:t>
            </a:r>
            <a:endParaRPr lang="en-US" sz="1000" dirty="0">
              <a:latin typeface="Avenir Black"/>
              <a:cs typeface="Avenir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6021" y="2995793"/>
            <a:ext cx="441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venir Black"/>
                <a:cs typeface="Avenir Black"/>
              </a:rPr>
              <a:t>0.”2</a:t>
            </a:r>
            <a:endParaRPr lang="en-US" sz="1000" dirty="0">
              <a:latin typeface="Avenir Black"/>
              <a:cs typeface="Avenir Black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25316" y="2118874"/>
            <a:ext cx="0" cy="10106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63910" y="3238435"/>
            <a:ext cx="485953" cy="35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1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"/>
            <a:ext cx="8229600" cy="943518"/>
          </a:xfrm>
        </p:spPr>
        <p:txBody>
          <a:bodyPr/>
          <a:lstStyle/>
          <a:p>
            <a:r>
              <a:rPr lang="en-US" dirty="0" smtClean="0"/>
              <a:t>Target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60" y="862434"/>
            <a:ext cx="8020573" cy="9563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use </a:t>
            </a:r>
            <a:r>
              <a:rPr lang="en-US" sz="2000" b="1" dirty="0" smtClean="0"/>
              <a:t>Target Weights </a:t>
            </a:r>
            <a:r>
              <a:rPr lang="en-US" sz="2000" dirty="0" smtClean="0"/>
              <a:t>(provided in input Catalog)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70360" y="3356441"/>
            <a:ext cx="1277172" cy="148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smtClean="0">
                <a:ea typeface="ＭＳ Ｐゴシック" charset="0"/>
              </a:rPr>
              <a:t>Targets of large weight much more likely to be  observed</a:t>
            </a:r>
            <a:endParaRPr lang="en-US" kern="120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4995921" y="1637363"/>
            <a:ext cx="2850041" cy="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600" dirty="0" smtClean="0">
                <a:ea typeface="ＭＳ Ｐゴシック" charset="0"/>
              </a:rPr>
              <a:t>O</a:t>
            </a:r>
            <a:r>
              <a:rPr lang="en-US" sz="1600" kern="1200" dirty="0" smtClean="0">
                <a:solidFill>
                  <a:schemeClr val="tx1"/>
                </a:solidFill>
                <a:ea typeface="ＭＳ Ｐゴシック" charset="0"/>
              </a:rPr>
              <a:t>bserved </a:t>
            </a:r>
            <a:r>
              <a:rPr lang="en-US" sz="1600" kern="1200" dirty="0">
                <a:solidFill>
                  <a:schemeClr val="tx1"/>
                </a:solidFill>
                <a:ea typeface="ＭＳ Ｐゴシック" charset="0"/>
              </a:rPr>
              <a:t>targets shown in 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8028" y="6463764"/>
            <a:ext cx="564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Generally, ordering the catalog by Weights is also advised.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3" name="Picture 12" descr="Screen Shot 2016-09-26 at 10.1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8" y="1315157"/>
            <a:ext cx="7196912" cy="5118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1285" y="2042145"/>
            <a:ext cx="136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weight from catalog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1680868" y="3710729"/>
            <a:ext cx="2664672" cy="348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73946" y="3573755"/>
            <a:ext cx="385994" cy="21417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6422941" y="2142057"/>
            <a:ext cx="1549475" cy="3818498"/>
            <a:chOff x="119959" y="2465913"/>
            <a:chExt cx="1549475" cy="3818498"/>
          </a:xfrm>
        </p:grpSpPr>
        <p:grpSp>
          <p:nvGrpSpPr>
            <p:cNvPr id="135" name="Group 134"/>
            <p:cNvGrpSpPr/>
            <p:nvPr/>
          </p:nvGrpSpPr>
          <p:grpSpPr>
            <a:xfrm>
              <a:off x="628196" y="5364146"/>
              <a:ext cx="252913" cy="471160"/>
              <a:chOff x="3107267" y="2595032"/>
              <a:chExt cx="252913" cy="47116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3107267" y="2595032"/>
                <a:ext cx="252913" cy="471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145365" y="2661364"/>
                <a:ext cx="176715" cy="33992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177662" y="2692402"/>
                <a:ext cx="112669" cy="27079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1083223" y="4117488"/>
              <a:ext cx="338225" cy="1346741"/>
              <a:chOff x="2272670" y="4099729"/>
              <a:chExt cx="338225" cy="1346741"/>
            </a:xfrm>
          </p:grpSpPr>
          <p:pic>
            <p:nvPicPr>
              <p:cNvPr id="193" name="Picture 19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670" y="4099729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94" name="TextBox 193"/>
              <p:cNvSpPr txBox="1"/>
              <p:nvPr/>
            </p:nvSpPr>
            <p:spPr>
              <a:xfrm>
                <a:off x="2309235" y="437641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19959" y="2465913"/>
              <a:ext cx="1549475" cy="3818498"/>
              <a:chOff x="1307882" y="2453905"/>
              <a:chExt cx="1549475" cy="3818498"/>
            </a:xfrm>
          </p:grpSpPr>
          <p:pic>
            <p:nvPicPr>
              <p:cNvPr id="138" name="Picture 1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38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9" name="Picture 1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38" y="3693900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1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802" y="4103892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1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802" y="286299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073" y="3693900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1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073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1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146" y="286299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1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951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1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951" y="3693900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14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992" y="4925662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14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119" y="3001290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1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174" y="3447106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14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336" y="4621502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1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541" y="4213514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1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38" y="4925662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" name="Picture 1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34" y="3702783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1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34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1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7882" y="4924917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156" name="Group 155"/>
              <p:cNvGrpSpPr/>
              <p:nvPr/>
            </p:nvGrpSpPr>
            <p:grpSpPr>
              <a:xfrm>
                <a:off x="2302040" y="2466444"/>
                <a:ext cx="252913" cy="471160"/>
                <a:chOff x="3107267" y="2595032"/>
                <a:chExt cx="252913" cy="471160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1816119" y="2465913"/>
                <a:ext cx="252913" cy="471160"/>
                <a:chOff x="3107267" y="2595032"/>
                <a:chExt cx="252913" cy="471160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542253" y="4947749"/>
                <a:ext cx="252913" cy="471160"/>
                <a:chOff x="3107267" y="2595032"/>
                <a:chExt cx="252913" cy="471160"/>
              </a:xfrm>
            </p:grpSpPr>
            <p:sp>
              <p:nvSpPr>
                <p:cNvPr id="184" name="Rectangle 183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1819294" y="5770747"/>
                <a:ext cx="252913" cy="471160"/>
                <a:chOff x="3107267" y="2595032"/>
                <a:chExt cx="252913" cy="471160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299444" y="5354851"/>
                <a:ext cx="252913" cy="471160"/>
                <a:chOff x="3107267" y="2595032"/>
                <a:chExt cx="252913" cy="471160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299444" y="5766615"/>
                <a:ext cx="252913" cy="471160"/>
                <a:chOff x="3107267" y="2595032"/>
                <a:chExt cx="252913" cy="471160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38735" y="5354851"/>
                <a:ext cx="252913" cy="471160"/>
                <a:chOff x="3107267" y="2595032"/>
                <a:chExt cx="252913" cy="47116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2537023" y="5766615"/>
                <a:ext cx="252913" cy="471160"/>
                <a:chOff x="3107267" y="2595032"/>
                <a:chExt cx="252913" cy="471160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4" name="Picture 1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687" y="5421183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65" name="TextBox 164"/>
              <p:cNvSpPr txBox="1"/>
              <p:nvPr/>
            </p:nvSpPr>
            <p:spPr>
              <a:xfrm>
                <a:off x="1367774" y="33245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962520" y="402507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026014" y="28166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2555697" y="52402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5" y="170390"/>
            <a:ext cx="8484766" cy="842913"/>
          </a:xfrm>
        </p:spPr>
        <p:txBody>
          <a:bodyPr>
            <a:noAutofit/>
          </a:bodyPr>
          <a:lstStyle/>
          <a:p>
            <a:r>
              <a:rPr lang="en-US" sz="3200" dirty="0" smtClean="0"/>
              <a:t>Monte Carlo optimization of the MSA configuration</a:t>
            </a:r>
            <a:endParaRPr lang="en-US" sz="3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400290" y="2355250"/>
            <a:ext cx="131816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Source ID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1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2 successful sources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850815" y="2169080"/>
            <a:ext cx="1549475" cy="3818498"/>
            <a:chOff x="119959" y="2465913"/>
            <a:chExt cx="1549475" cy="3818498"/>
          </a:xfrm>
        </p:grpSpPr>
        <p:grpSp>
          <p:nvGrpSpPr>
            <p:cNvPr id="80" name="Group 79"/>
            <p:cNvGrpSpPr/>
            <p:nvPr/>
          </p:nvGrpSpPr>
          <p:grpSpPr>
            <a:xfrm>
              <a:off x="628196" y="5364146"/>
              <a:ext cx="252913" cy="471160"/>
              <a:chOff x="3107267" y="2595032"/>
              <a:chExt cx="252913" cy="47116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107267" y="2595032"/>
                <a:ext cx="252913" cy="471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145365" y="2661364"/>
                <a:ext cx="176715" cy="33992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177662" y="2692402"/>
                <a:ext cx="112669" cy="27079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083223" y="4117488"/>
              <a:ext cx="313903" cy="1346741"/>
              <a:chOff x="2272670" y="4099729"/>
              <a:chExt cx="313903" cy="1346741"/>
            </a:xfrm>
          </p:grpSpPr>
          <p:pic>
            <p:nvPicPr>
              <p:cNvPr id="56" name="Picture 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670" y="4099729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2284913" y="437338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19959" y="2465913"/>
              <a:ext cx="1549475" cy="3818498"/>
              <a:chOff x="1307882" y="2453905"/>
              <a:chExt cx="1549475" cy="3818498"/>
            </a:xfrm>
          </p:grpSpPr>
          <p:pic>
            <p:nvPicPr>
              <p:cNvPr id="49" name="Picture 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38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38" y="3693900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802" y="4103892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802" y="286299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073" y="3693900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073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146" y="286299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951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951" y="3693900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992" y="4925662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4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119" y="3001290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174" y="3447106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6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336" y="4621502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541" y="4213514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338" y="4925662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6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34" y="3702783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6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34" y="2453905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7882" y="4924917"/>
                <a:ext cx="313903" cy="1346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71" name="Group 70"/>
              <p:cNvGrpSpPr/>
              <p:nvPr/>
            </p:nvGrpSpPr>
            <p:grpSpPr>
              <a:xfrm>
                <a:off x="2302040" y="2466444"/>
                <a:ext cx="252913" cy="471160"/>
                <a:chOff x="3107267" y="2595032"/>
                <a:chExt cx="252913" cy="47116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1816119" y="2465913"/>
                <a:ext cx="252913" cy="471160"/>
                <a:chOff x="3107267" y="2595032"/>
                <a:chExt cx="252913" cy="47116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542253" y="4947749"/>
                <a:ext cx="252913" cy="471160"/>
                <a:chOff x="3107267" y="2595032"/>
                <a:chExt cx="252913" cy="471160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1819294" y="5770747"/>
                <a:ext cx="252913" cy="471160"/>
                <a:chOff x="3107267" y="2595032"/>
                <a:chExt cx="252913" cy="47116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299444" y="5354851"/>
                <a:ext cx="252913" cy="471160"/>
                <a:chOff x="3107267" y="2595032"/>
                <a:chExt cx="252913" cy="471160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2299444" y="5766615"/>
                <a:ext cx="252913" cy="471160"/>
                <a:chOff x="3107267" y="2595032"/>
                <a:chExt cx="252913" cy="47116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538735" y="5354851"/>
                <a:ext cx="252913" cy="471160"/>
                <a:chOff x="3107267" y="2595032"/>
                <a:chExt cx="252913" cy="471160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2537023" y="5766615"/>
                <a:ext cx="252913" cy="471160"/>
                <a:chOff x="3107267" y="2595032"/>
                <a:chExt cx="252913" cy="47116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107267" y="2595032"/>
                  <a:ext cx="252913" cy="4711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3145365" y="2661364"/>
                  <a:ext cx="176715" cy="33992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3177662" y="2692402"/>
                  <a:ext cx="112669" cy="27079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3" name="Picture 6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687" y="5421183"/>
                <a:ext cx="238566" cy="21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1367774" y="33245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962520" y="402507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026014" y="28166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555697" y="52402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113" name="Content Placeholder 2"/>
          <p:cNvSpPr txBox="1">
            <a:spLocks/>
          </p:cNvSpPr>
          <p:nvPr/>
        </p:nvSpPr>
        <p:spPr>
          <a:xfrm>
            <a:off x="438827" y="1170132"/>
            <a:ext cx="8114813" cy="86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Re-ordering the </a:t>
            </a:r>
            <a:r>
              <a:rPr lang="en-US" sz="2000" dirty="0"/>
              <a:t>P</a:t>
            </a:r>
            <a:r>
              <a:rPr lang="en-US" sz="2000" dirty="0" smtClean="0"/>
              <a:t>rimary candidate list at a given pointing can increase the number of targets observed at that pointing.  Example: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  <p:grpSp>
        <p:nvGrpSpPr>
          <p:cNvPr id="117" name="Group 116"/>
          <p:cNvGrpSpPr/>
          <p:nvPr/>
        </p:nvGrpSpPr>
        <p:grpSpPr>
          <a:xfrm>
            <a:off x="2134107" y="2648529"/>
            <a:ext cx="238566" cy="1170538"/>
            <a:chOff x="850464" y="2530812"/>
            <a:chExt cx="238566" cy="1170538"/>
          </a:xfrm>
        </p:grpSpPr>
        <p:sp>
          <p:nvSpPr>
            <p:cNvPr id="115" name="Rectangle 114"/>
            <p:cNvSpPr/>
            <p:nvPr/>
          </p:nvSpPr>
          <p:spPr>
            <a:xfrm>
              <a:off x="880855" y="2530812"/>
              <a:ext cx="172894" cy="117053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64" y="3068261"/>
              <a:ext cx="238566" cy="21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7415228" y="4690487"/>
            <a:ext cx="238566" cy="1170538"/>
            <a:chOff x="850464" y="2530812"/>
            <a:chExt cx="238566" cy="1170538"/>
          </a:xfrm>
        </p:grpSpPr>
        <p:sp>
          <p:nvSpPr>
            <p:cNvPr id="119" name="Rectangle 118"/>
            <p:cNvSpPr/>
            <p:nvPr/>
          </p:nvSpPr>
          <p:spPr>
            <a:xfrm>
              <a:off x="891098" y="2530812"/>
              <a:ext cx="172894" cy="117053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64" y="2955599"/>
              <a:ext cx="238566" cy="21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4" name="TextBox 123"/>
          <p:cNvSpPr txBox="1"/>
          <p:nvPr/>
        </p:nvSpPr>
        <p:spPr>
          <a:xfrm>
            <a:off x="4932613" y="2328227"/>
            <a:ext cx="14903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Source </a:t>
            </a:r>
            <a:r>
              <a:rPr lang="en-US" dirty="0" smtClean="0"/>
              <a:t>ID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3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2</a:t>
            </a:r>
          </a:p>
          <a:p>
            <a:pPr algn="ctr"/>
            <a:endParaRPr lang="en-US" b="1" dirty="0">
              <a:solidFill>
                <a:srgbClr val="008000"/>
              </a:solidFill>
            </a:endParaRP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3 successful sources!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912877" y="3458989"/>
            <a:ext cx="238566" cy="1170538"/>
            <a:chOff x="829978" y="2530812"/>
            <a:chExt cx="238566" cy="1170538"/>
          </a:xfrm>
        </p:grpSpPr>
        <p:sp>
          <p:nvSpPr>
            <p:cNvPr id="126" name="Rectangle 125"/>
            <p:cNvSpPr/>
            <p:nvPr/>
          </p:nvSpPr>
          <p:spPr>
            <a:xfrm>
              <a:off x="880855" y="2530812"/>
              <a:ext cx="172894" cy="117053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978" y="3017051"/>
              <a:ext cx="238566" cy="21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31" name="Group 130"/>
          <p:cNvGrpSpPr/>
          <p:nvPr/>
        </p:nvGrpSpPr>
        <p:grpSpPr>
          <a:xfrm>
            <a:off x="2839311" y="4706149"/>
            <a:ext cx="238566" cy="1170538"/>
            <a:chOff x="840221" y="2530812"/>
            <a:chExt cx="238566" cy="1170538"/>
          </a:xfrm>
        </p:grpSpPr>
        <p:sp>
          <p:nvSpPr>
            <p:cNvPr id="132" name="Rectangle 131"/>
            <p:cNvSpPr/>
            <p:nvPr/>
          </p:nvSpPr>
          <p:spPr>
            <a:xfrm>
              <a:off x="880855" y="2530812"/>
              <a:ext cx="172894" cy="117053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1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21" y="2955599"/>
              <a:ext cx="238566" cy="21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6931178" y="2213771"/>
            <a:ext cx="238566" cy="1170538"/>
            <a:chOff x="840221" y="2530812"/>
            <a:chExt cx="238566" cy="1170538"/>
          </a:xfrm>
        </p:grpSpPr>
        <p:sp>
          <p:nvSpPr>
            <p:cNvPr id="129" name="Rectangle 128"/>
            <p:cNvSpPr/>
            <p:nvPr/>
          </p:nvSpPr>
          <p:spPr>
            <a:xfrm>
              <a:off x="880855" y="2530812"/>
              <a:ext cx="172894" cy="117053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21" y="3006809"/>
              <a:ext cx="238566" cy="21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98" name="TextBox 197"/>
          <p:cNvSpPr txBox="1"/>
          <p:nvPr/>
        </p:nvSpPr>
        <p:spPr>
          <a:xfrm>
            <a:off x="1857075" y="1881947"/>
            <a:ext cx="143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MSA </a:t>
            </a:r>
            <a:r>
              <a:rPr lang="en-US" dirty="0" err="1" smtClean="0"/>
              <a:t>Config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6428677" y="1849681"/>
            <a:ext cx="143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MSA </a:t>
            </a:r>
            <a:r>
              <a:rPr lang="en-US" dirty="0" err="1" smtClean="0"/>
              <a:t>Config</a:t>
            </a:r>
            <a:r>
              <a:rPr lang="en-US" dirty="0" smtClean="0"/>
              <a:t> 2</a:t>
            </a:r>
            <a:endParaRPr lang="en-US" dirty="0"/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4871458" y="3012720"/>
            <a:ext cx="0" cy="13820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517564" y="5987578"/>
            <a:ext cx="6596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Can </a:t>
            </a:r>
            <a:r>
              <a:rPr lang="en-US" sz="2000" b="1" dirty="0"/>
              <a:t>customize</a:t>
            </a:r>
            <a:r>
              <a:rPr lang="en-US" sz="2000" dirty="0"/>
              <a:t> MSA configurations in the </a:t>
            </a:r>
            <a:r>
              <a:rPr lang="en-US" sz="2000" b="1" dirty="0"/>
              <a:t>manual planner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n-US" sz="2000" dirty="0" smtClean="0"/>
              <a:t>It’s tedious</a:t>
            </a:r>
            <a:r>
              <a:rPr lang="en-US" sz="2000" dirty="0"/>
              <a:t>!  We’r</a:t>
            </a:r>
            <a:r>
              <a:rPr lang="en-US" dirty="0"/>
              <a:t>e working on usability </a:t>
            </a:r>
            <a:r>
              <a:rPr lang="en-US" dirty="0" smtClean="0"/>
              <a:t>issues.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77658" y="1982246"/>
            <a:ext cx="137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After 1 MC </a:t>
            </a:r>
            <a:r>
              <a:rPr lang="en-US" dirty="0" smtClean="0">
                <a:solidFill>
                  <a:srgbClr val="0000FF"/>
                </a:solidFill>
              </a:rPr>
              <a:t>shuffle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2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2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791594" y="2999284"/>
            <a:ext cx="2959087" cy="270215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3" tIns="47896" rIns="95793" bIns="47896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1200"/>
          </a:p>
        </p:txBody>
      </p:sp>
      <p:sp>
        <p:nvSpPr>
          <p:cNvPr id="149" name="Rectangle 148"/>
          <p:cNvSpPr/>
          <p:nvPr/>
        </p:nvSpPr>
        <p:spPr bwMode="auto">
          <a:xfrm>
            <a:off x="1932266" y="4362838"/>
            <a:ext cx="110963" cy="764055"/>
          </a:xfrm>
          <a:prstGeom prst="rect">
            <a:avLst/>
          </a:prstGeom>
          <a:solidFill>
            <a:srgbClr val="18FF04"/>
          </a:solidFill>
          <a:ln>
            <a:solidFill>
              <a:srgbClr val="18FF04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1200"/>
          </a:p>
        </p:txBody>
      </p:sp>
      <p:sp>
        <p:nvSpPr>
          <p:cNvPr id="148" name="Rectangle 147"/>
          <p:cNvSpPr/>
          <p:nvPr/>
        </p:nvSpPr>
        <p:spPr bwMode="auto">
          <a:xfrm>
            <a:off x="2602277" y="4357382"/>
            <a:ext cx="110963" cy="764055"/>
          </a:xfrm>
          <a:prstGeom prst="rect">
            <a:avLst/>
          </a:prstGeom>
          <a:solidFill>
            <a:srgbClr val="18FF04"/>
          </a:solidFill>
          <a:ln>
            <a:solidFill>
              <a:srgbClr val="18FF04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1200"/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775104" y="3233947"/>
            <a:ext cx="2986375" cy="2341342"/>
            <a:chOff x="-935865" y="998801"/>
            <a:chExt cx="5914445" cy="4608560"/>
          </a:xfrm>
        </p:grpSpPr>
        <p:grpSp>
          <p:nvGrpSpPr>
            <p:cNvPr id="115" name="Group 114"/>
            <p:cNvGrpSpPr>
              <a:grpSpLocks/>
            </p:cNvGrpSpPr>
            <p:nvPr/>
          </p:nvGrpSpPr>
          <p:grpSpPr bwMode="auto">
            <a:xfrm>
              <a:off x="-935865" y="998801"/>
              <a:ext cx="5914445" cy="4608560"/>
              <a:chOff x="-935865" y="998801"/>
              <a:chExt cx="5914445" cy="4608560"/>
            </a:xfrm>
          </p:grpSpPr>
          <p:sp>
            <p:nvSpPr>
              <p:cNvPr id="118" name="TextBox 117"/>
              <p:cNvSpPr txBox="1">
                <a:spLocks noChangeArrowheads="1"/>
              </p:cNvSpPr>
              <p:nvPr/>
            </p:nvSpPr>
            <p:spPr bwMode="auto">
              <a:xfrm>
                <a:off x="-935865" y="998801"/>
                <a:ext cx="1690077" cy="102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 kern="1200" dirty="0">
                    <a:latin typeface="Arial" charset="0"/>
                    <a:cs typeface="Arial" charset="0"/>
                  </a:rPr>
                  <a:t>MSA </a:t>
                </a:r>
              </a:p>
              <a:p>
                <a:pPr algn="ctr" eaLnBrk="1" hangingPunct="1"/>
                <a:r>
                  <a:rPr lang="en-US" sz="1400" kern="1200" dirty="0" err="1">
                    <a:latin typeface="Arial" charset="0"/>
                    <a:cs typeface="Arial" charset="0"/>
                  </a:rPr>
                  <a:t>Config</a:t>
                </a:r>
                <a:r>
                  <a:rPr lang="en-US" sz="1400" kern="1200" dirty="0">
                    <a:latin typeface="Arial" charset="0"/>
                    <a:cs typeface="Arial" charset="0"/>
                  </a:rPr>
                  <a:t> 1</a:t>
                </a:r>
              </a:p>
            </p:txBody>
          </p:sp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3288503" y="3625413"/>
                <a:ext cx="1690077" cy="60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kern="1200" dirty="0" err="1">
                    <a:latin typeface="Arial" charset="0"/>
                    <a:cs typeface="Arial" charset="0"/>
                  </a:rPr>
                  <a:t>Config</a:t>
                </a:r>
                <a:r>
                  <a:rPr lang="en-US" sz="1400" kern="1200" dirty="0">
                    <a:latin typeface="Arial" charset="0"/>
                    <a:cs typeface="Arial" charset="0"/>
                  </a:rPr>
                  <a:t> 3</a:t>
                </a:r>
              </a:p>
            </p:txBody>
          </p:sp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-935865" y="3381232"/>
                <a:ext cx="1690077" cy="60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kern="1200" dirty="0" err="1">
                    <a:latin typeface="Arial" charset="0"/>
                    <a:cs typeface="Arial" charset="0"/>
                  </a:rPr>
                  <a:t>Config</a:t>
                </a:r>
                <a:r>
                  <a:rPr lang="en-US" sz="1400" kern="1200" dirty="0">
                    <a:latin typeface="Arial" charset="0"/>
                    <a:cs typeface="Arial" charset="0"/>
                  </a:rPr>
                  <a:t> 2</a:t>
                </a:r>
              </a:p>
            </p:txBody>
          </p:sp>
          <p:sp>
            <p:nvSpPr>
              <p:cNvPr id="121" name="TextBox 120"/>
              <p:cNvSpPr txBox="1">
                <a:spLocks noChangeArrowheads="1"/>
              </p:cNvSpPr>
              <p:nvPr/>
            </p:nvSpPr>
            <p:spPr bwMode="auto">
              <a:xfrm>
                <a:off x="-671010" y="1831996"/>
                <a:ext cx="1259005" cy="60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400" kern="1200" dirty="0"/>
                  <a:t>(0,0)</a:t>
                </a: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-695669" y="3809325"/>
                <a:ext cx="1259005" cy="60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1400" kern="1200" dirty="0"/>
                  <a:t>(0,-4)</a:t>
                </a:r>
              </a:p>
            </p:txBody>
          </p:sp>
          <p:grpSp>
            <p:nvGrpSpPr>
              <p:cNvPr id="123" name="Group 122"/>
              <p:cNvGrpSpPr>
                <a:grpSpLocks/>
              </p:cNvGrpSpPr>
              <p:nvPr/>
            </p:nvGrpSpPr>
            <p:grpSpPr bwMode="auto">
              <a:xfrm>
                <a:off x="294855" y="1011068"/>
                <a:ext cx="3306781" cy="4596293"/>
                <a:chOff x="294855" y="1011068"/>
                <a:chExt cx="3306781" cy="4596293"/>
              </a:xfrm>
            </p:grpSpPr>
            <p:grpSp>
              <p:nvGrpSpPr>
                <p:cNvPr id="125" name="Group 124"/>
                <p:cNvGrpSpPr>
                  <a:grpSpLocks/>
                </p:cNvGrpSpPr>
                <p:nvPr/>
              </p:nvGrpSpPr>
              <p:grpSpPr bwMode="auto">
                <a:xfrm>
                  <a:off x="1332195" y="1011068"/>
                  <a:ext cx="1842601" cy="3941154"/>
                  <a:chOff x="1332195" y="1011068"/>
                  <a:chExt cx="1842601" cy="3941154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922635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174796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1847785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2130937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2385915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647936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1332195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1584355" y="1011068"/>
                    <a:ext cx="0" cy="39411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" name="Group 125"/>
                <p:cNvGrpSpPr>
                  <a:grpSpLocks/>
                </p:cNvGrpSpPr>
                <p:nvPr/>
              </p:nvGrpSpPr>
              <p:grpSpPr bwMode="auto">
                <a:xfrm>
                  <a:off x="1012415" y="1112746"/>
                  <a:ext cx="2589221" cy="3623979"/>
                  <a:chOff x="1012415" y="1112746"/>
                  <a:chExt cx="2589221" cy="3623979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1344873" y="1112746"/>
                    <a:ext cx="219760" cy="1503921"/>
                  </a:xfrm>
                  <a:prstGeom prst="rect">
                    <a:avLst/>
                  </a:prstGeom>
                  <a:solidFill>
                    <a:srgbClr val="18FF04"/>
                  </a:solidFill>
                  <a:ln>
                    <a:solidFill>
                      <a:srgbClr val="18FF04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 kern="1200"/>
                  </a:p>
                </p:txBody>
              </p:sp>
              <p:grpSp>
                <p:nvGrpSpPr>
                  <p:cNvPr id="13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012415" y="1117298"/>
                    <a:ext cx="2589221" cy="3619427"/>
                    <a:chOff x="1012415" y="1117298"/>
                    <a:chExt cx="2589221" cy="3619427"/>
                  </a:xfrm>
                </p:grpSpPr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1012415" y="1605959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>
                      <a:off x="1012415" y="2146217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1012415" y="2634878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>
                      <a:off x="1012415" y="1117298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>
                      <a:off x="1012415" y="3170584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>
                      <a:off x="1012415" y="3656209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>
                      <a:off x="1012415" y="4213160"/>
                      <a:ext cx="2577952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flipV="1">
                      <a:off x="1012415" y="4736725"/>
                      <a:ext cx="2589221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7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1607594" y="5001551"/>
                  <a:ext cx="1893034" cy="605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1" kern="1200" dirty="0">
                      <a:solidFill>
                        <a:srgbClr val="761EBC"/>
                      </a:solidFill>
                    </a:rPr>
                    <a:t>dispersion</a:t>
                  </a: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94855" y="2871477"/>
                  <a:ext cx="1344925" cy="6058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perspectiveFront" fov="2700000">
                      <a:rot lat="0" lon="0" rev="5400000"/>
                    </a:camera>
                    <a:lightRig rig="threePt" dir="t"/>
                  </a:scene3d>
                </a:bodyPr>
                <a:lstStyle/>
                <a:p>
                  <a:pPr>
                    <a:defRPr/>
                  </a:pPr>
                  <a:r>
                    <a:rPr lang="en-US" sz="1400" b="1" kern="1200" dirty="0">
                      <a:solidFill>
                        <a:srgbClr val="761EBC"/>
                      </a:solidFill>
                    </a:rPr>
                    <a:t>spatial</a:t>
                  </a:r>
                </a:p>
              </p:txBody>
            </p:sp>
          </p:grpSp>
          <p:sp>
            <p:nvSpPr>
              <p:cNvPr id="124" name="TextBox 123"/>
              <p:cNvSpPr txBox="1">
                <a:spLocks noChangeArrowheads="1"/>
              </p:cNvSpPr>
              <p:nvPr/>
            </p:nvSpPr>
            <p:spPr bwMode="auto">
              <a:xfrm>
                <a:off x="3500628" y="4005403"/>
                <a:ext cx="1139364" cy="60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kern="1200" dirty="0" smtClean="0"/>
                  <a:t>(5,</a:t>
                </a:r>
                <a:r>
                  <a:rPr lang="en-US" sz="1400" kern="1200" dirty="0"/>
                  <a:t>-4)</a:t>
                </a:r>
              </a:p>
            </p:txBody>
          </p:sp>
        </p:grpSp>
        <p:cxnSp>
          <p:nvCxnSpPr>
            <p:cNvPr id="116" name="Straight Arrow Connector 115"/>
            <p:cNvCxnSpPr/>
            <p:nvPr/>
          </p:nvCxnSpPr>
          <p:spPr>
            <a:xfrm flipV="1">
              <a:off x="1524342" y="3987042"/>
              <a:ext cx="127488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1463205" y="2003565"/>
              <a:ext cx="0" cy="183171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80"/>
            <a:ext cx="8229600" cy="743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MPT Planning </a:t>
            </a:r>
            <a:r>
              <a:rPr lang="en-US" dirty="0" smtClean="0"/>
              <a:t>Selections - Dithers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60" y="931047"/>
            <a:ext cx="8020573" cy="93487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In-slit “nods” – re-use sam</a:t>
            </a:r>
            <a:r>
              <a:rPr lang="en-US" sz="2000" b="1" dirty="0" smtClean="0"/>
              <a:t>e MSA configuration</a:t>
            </a:r>
            <a:endParaRPr lang="en-US" sz="2000" b="1" dirty="0" smtClean="0"/>
          </a:p>
          <a:p>
            <a:r>
              <a:rPr lang="en-US" sz="2000" b="1" dirty="0" smtClean="0"/>
              <a:t>Fixed</a:t>
            </a:r>
            <a:r>
              <a:rPr lang="en-US" sz="2000" dirty="0" smtClean="0"/>
              <a:t> </a:t>
            </a:r>
            <a:r>
              <a:rPr lang="en-US" sz="2000" dirty="0"/>
              <a:t>(finite) or </a:t>
            </a:r>
            <a:r>
              <a:rPr lang="en-US" sz="2000" b="1" dirty="0"/>
              <a:t>Flexible</a:t>
            </a:r>
            <a:r>
              <a:rPr lang="en-US" sz="2000" dirty="0"/>
              <a:t> (min or max) </a:t>
            </a:r>
            <a:r>
              <a:rPr lang="en-US" sz="2000" b="1" dirty="0"/>
              <a:t>dither </a:t>
            </a:r>
            <a:r>
              <a:rPr lang="en-US" sz="2000" b="1" dirty="0" smtClean="0"/>
              <a:t>constraints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7974" y="2079502"/>
            <a:ext cx="407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Fixed dithers</a:t>
            </a:r>
            <a:r>
              <a:rPr lang="en-US" sz="2000" dirty="0" smtClean="0"/>
              <a:t>:  Translate </a:t>
            </a:r>
            <a:r>
              <a:rPr lang="en-US" sz="2000" dirty="0" smtClean="0"/>
              <a:t>the pattern of open shutters for </a:t>
            </a:r>
            <a:r>
              <a:rPr lang="en-US" sz="2000" dirty="0" smtClean="0"/>
              <a:t>new dither point.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35205" y="2063271"/>
            <a:ext cx="401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Flexible Dithers</a:t>
            </a:r>
            <a:r>
              <a:rPr lang="en-US" sz="2000" dirty="0" smtClean="0"/>
              <a:t>:  </a:t>
            </a:r>
            <a:r>
              <a:rPr lang="en-US" sz="2000" dirty="0"/>
              <a:t>User specifies a min or max separation between dither points in spectral and/or spatial </a:t>
            </a:r>
            <a:r>
              <a:rPr lang="en-US" sz="2000" dirty="0" smtClean="0"/>
              <a:t>direction  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4490" y="6025698"/>
            <a:ext cx="336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 dithers only</a:t>
            </a:r>
            <a:r>
              <a:rPr lang="en-US" dirty="0" smtClean="0">
                <a:solidFill>
                  <a:srgbClr val="FF0000"/>
                </a:solidFill>
              </a:rPr>
              <a:t>!  &lt;~ 10 </a:t>
            </a:r>
            <a:r>
              <a:rPr lang="en-US" dirty="0" err="1" smtClean="0">
                <a:solidFill>
                  <a:srgbClr val="FF0000"/>
                </a:solidFill>
              </a:rPr>
              <a:t>arcsec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205" y="3440375"/>
            <a:ext cx="4012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This method handles </a:t>
            </a:r>
            <a:r>
              <a:rPr lang="en-US" b="1" dirty="0" smtClean="0"/>
              <a:t>relative distortions</a:t>
            </a:r>
            <a:r>
              <a:rPr lang="en-US" dirty="0" smtClean="0"/>
              <a:t> between dithers, so is </a:t>
            </a:r>
            <a:r>
              <a:rPr lang="en-US" dirty="0" smtClean="0">
                <a:solidFill>
                  <a:srgbClr val="FF0000"/>
                </a:solidFill>
              </a:rPr>
              <a:t>appropriate </a:t>
            </a: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small </a:t>
            </a:r>
            <a:r>
              <a:rPr lang="en-US" b="1" dirty="0" smtClean="0">
                <a:solidFill>
                  <a:srgbClr val="FF0000"/>
                </a:solidFill>
              </a:rPr>
              <a:t>or large dithers </a:t>
            </a:r>
            <a:r>
              <a:rPr lang="en-US" dirty="0" smtClean="0">
                <a:solidFill>
                  <a:srgbClr val="FF0000"/>
                </a:solidFill>
              </a:rPr>
              <a:t>(e.g. across the detector gap)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Multiple possible </a:t>
            </a:r>
            <a:r>
              <a:rPr lang="en-US" dirty="0" err="1" smtClean="0"/>
              <a:t>pointings</a:t>
            </a:r>
            <a:r>
              <a:rPr lang="en-US" dirty="0" smtClean="0"/>
              <a:t> are tested at each dither step, building </a:t>
            </a:r>
            <a:r>
              <a:rPr lang="en-US" b="1" dirty="0" smtClean="0"/>
              <a:t>families of possible solutions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best family </a:t>
            </a:r>
            <a:r>
              <a:rPr lang="en-US" dirty="0" smtClean="0">
                <a:solidFill>
                  <a:srgbClr val="0000FF"/>
                </a:solidFill>
              </a:rPr>
              <a:t>is chosen.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 </a:t>
            </a:r>
            <a:r>
              <a:rPr lang="en-US" dirty="0" smtClean="0"/>
              <a:t>(The one that observes the largest </a:t>
            </a:r>
            <a:r>
              <a:rPr lang="en-US" dirty="0" smtClean="0"/>
              <a:t>     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number </a:t>
            </a:r>
            <a:r>
              <a:rPr lang="en-US" dirty="0" smtClean="0"/>
              <a:t>of highly-weighted sources at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all </a:t>
            </a:r>
            <a:r>
              <a:rPr lang="en-US" dirty="0" smtClean="0"/>
              <a:t>steps.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836582" y="4596846"/>
            <a:ext cx="2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2511028" y="4587221"/>
            <a:ext cx="2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1843278" y="3529957"/>
            <a:ext cx="2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90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16"/>
            <a:ext cx="8229600" cy="670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MPT Planning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60" y="787179"/>
            <a:ext cx="8316440" cy="5835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MPT will also assist with </a:t>
            </a:r>
            <a:r>
              <a:rPr lang="en-US" sz="2000" b="1" dirty="0" smtClean="0"/>
              <a:t>MSA Target Acquisition using Reference Stars: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6916" y="1544261"/>
            <a:ext cx="15910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At </a:t>
            </a:r>
            <a:r>
              <a:rPr lang="en-US" b="1" i="1" dirty="0"/>
              <a:t>detailed program submission</a:t>
            </a:r>
            <a:r>
              <a:rPr lang="en-US" dirty="0"/>
              <a:t>: Reference star selection for MSA TA happens at the </a:t>
            </a:r>
            <a:r>
              <a:rPr lang="en-US" b="1" dirty="0"/>
              <a:t>Visit level</a:t>
            </a:r>
            <a:r>
              <a:rPr lang="en-US" dirty="0"/>
              <a:t>.  The Catalog must contain columns with </a:t>
            </a:r>
            <a:r>
              <a:rPr lang="en-US" dirty="0" smtClean="0"/>
              <a:t>fluxes in </a:t>
            </a:r>
            <a:r>
              <a:rPr lang="en-US" dirty="0"/>
              <a:t>the </a:t>
            </a:r>
            <a:r>
              <a:rPr lang="en-US" dirty="0" err="1"/>
              <a:t>NIRSpec</a:t>
            </a:r>
            <a:r>
              <a:rPr lang="en-US" dirty="0"/>
              <a:t> TA filters. (</a:t>
            </a:r>
            <a:r>
              <a:rPr lang="en-US" dirty="0" err="1"/>
              <a:t>STScI</a:t>
            </a:r>
            <a:r>
              <a:rPr lang="en-US" dirty="0"/>
              <a:t> will provide a script.)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352422"/>
            <a:ext cx="7261719" cy="51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11665</TotalTime>
  <Words>1416</Words>
  <Application>Microsoft Macintosh PowerPoint</Application>
  <PresentationFormat>On-screen Show (4:3)</PresentationFormat>
  <Paragraphs>223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the MSA Planning Tool (MPT) A tool to specify MOS observations with NIRSpec</vt:lpstr>
      <vt:lpstr>Timeline for MSA Observations</vt:lpstr>
      <vt:lpstr>Observing Considerations</vt:lpstr>
      <vt:lpstr>Observation Planning Challenges</vt:lpstr>
      <vt:lpstr>MPT Planning Selections - Slitlet Shape</vt:lpstr>
      <vt:lpstr>Target Weights</vt:lpstr>
      <vt:lpstr>Monte Carlo optimization of the MSA configuration</vt:lpstr>
      <vt:lpstr>MPT Planning Selections - Dithers</vt:lpstr>
      <vt:lpstr>MPT Planning Features</vt:lpstr>
      <vt:lpstr>MSA Planning Tool inputs</vt:lpstr>
      <vt:lpstr>MSA Planning Tool outputs</vt:lpstr>
      <vt:lpstr>Review Plan Results</vt:lpstr>
      <vt:lpstr>Visualization</vt:lpstr>
      <vt:lpstr>Plan Assessment Tools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MSA Planning Tool  to specify MOS observations with NIRSpec</dc:title>
  <dc:creator>Diane Karakla</dc:creator>
  <cp:lastModifiedBy>Space Telescope</cp:lastModifiedBy>
  <cp:revision>233</cp:revision>
  <dcterms:created xsi:type="dcterms:W3CDTF">2016-09-12T22:15:10Z</dcterms:created>
  <dcterms:modified xsi:type="dcterms:W3CDTF">2016-09-27T08:14:35Z</dcterms:modified>
</cp:coreProperties>
</file>