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5"/>
  </p:notesMasterIdLst>
  <p:handoutMasterIdLst>
    <p:handoutMasterId r:id="rId26"/>
  </p:handoutMasterIdLst>
  <p:sldIdLst>
    <p:sldId id="261" r:id="rId6"/>
    <p:sldId id="285" r:id="rId7"/>
    <p:sldId id="284" r:id="rId8"/>
    <p:sldId id="286" r:id="rId9"/>
    <p:sldId id="304" r:id="rId10"/>
    <p:sldId id="302" r:id="rId11"/>
    <p:sldId id="303" r:id="rId12"/>
    <p:sldId id="299" r:id="rId13"/>
    <p:sldId id="296" r:id="rId14"/>
    <p:sldId id="291" r:id="rId15"/>
    <p:sldId id="294" r:id="rId16"/>
    <p:sldId id="295" r:id="rId17"/>
    <p:sldId id="297" r:id="rId18"/>
    <p:sldId id="293" r:id="rId19"/>
    <p:sldId id="300" r:id="rId20"/>
    <p:sldId id="287" r:id="rId21"/>
    <p:sldId id="288" r:id="rId22"/>
    <p:sldId id="298" r:id="rId23"/>
    <p:sldId id="301" r:id="rId24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64" y="-96"/>
      </p:cViewPr>
      <p:guideLst>
        <p:guide orient="horz" pos="2766"/>
        <p:guide pos="1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9/27/16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>
                <a:solidFill>
                  <a:schemeClr val="bg1"/>
                </a:solidFill>
              </a:rPr>
              <a:t>ESA UNCLASSIFIED - For Official Use</a:t>
            </a:r>
            <a:endParaRPr lang="en-GB" sz="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ESA UNCLASSIFIED - For Official Use</a:t>
            </a:r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342000" marR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lvl1pPr>
            <a:lvl2pPr marL="810000" marR="0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lvl2pPr>
            <a:lvl3pPr marL="1407600" marR="0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lvl3pPr>
            <a:lvl4pPr marL="2005200" marR="0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lvl4pPr>
            <a:lvl5pPr marL="2602800" marR="0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lvl5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810000" marR="0" lvl="1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407600" marR="0" lvl="2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005200" marR="0" lvl="3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602800" marR="0" lvl="4" indent="-4191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24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180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653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005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372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95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8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77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2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8371674" y="6279900"/>
            <a:ext cx="62913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 Slide  </a:t>
            </a:r>
            <a:fld id="{6EDC3D03-FE45-B448-AD0E-ACEB5C2E77C3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0000">
                    <a:lumMod val="75000"/>
                    <a:lumOff val="25000"/>
                  </a:srgbClr>
                </a:solidFill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46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Ø"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442795"/>
            <a:ext cx="7972425" cy="830997"/>
          </a:xfrm>
        </p:spPr>
        <p:txBody>
          <a:bodyPr/>
          <a:lstStyle/>
          <a:p>
            <a:pPr algn="ctr"/>
            <a:r>
              <a:rPr lang="en-US" sz="2400" dirty="0"/>
              <a:t>Single Object </a:t>
            </a:r>
            <a:r>
              <a:rPr lang="en-US" sz="2400" dirty="0" smtClean="0"/>
              <a:t>Spectroscopy and Time Series Observations with </a:t>
            </a:r>
            <a:r>
              <a:rPr lang="en-US" sz="2400" dirty="0" err="1" smtClean="0"/>
              <a:t>NIRSpec</a:t>
            </a:r>
            <a:endParaRPr lang="en-GB" sz="2400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4362" y="4025900"/>
            <a:ext cx="7889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</a:rPr>
              <a:t>Stephan B</a:t>
            </a:r>
            <a:r>
              <a:rPr lang="en-US" dirty="0" err="1" smtClean="0">
                <a:solidFill>
                  <a:schemeClr val="bg1"/>
                </a:solidFill>
              </a:rPr>
              <a:t>irkmann</a:t>
            </a:r>
            <a:endParaRPr lang="en-US" dirty="0">
              <a:solidFill>
                <a:schemeClr val="bg1"/>
              </a:solidFill>
            </a:endParaRPr>
          </a:p>
          <a:p>
            <a:pPr algn="ctr" defTabSz="914400" fontAlgn="base"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European Space Agency</a:t>
            </a:r>
            <a:endParaRPr lang="en-GB" dirty="0">
              <a:solidFill>
                <a:schemeClr val="bg1"/>
              </a:solidFill>
            </a:endParaRPr>
          </a:p>
          <a:p>
            <a:pPr algn="ctr" defTabSz="914400" fontAlgn="base"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“On your mark” JWST Workshop</a:t>
            </a:r>
          </a:p>
          <a:p>
            <a:pPr algn="ctr" defTabSz="914400" fontAlgn="base"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ESAC, September 26-28, 2016 </a:t>
            </a:r>
            <a:endParaRPr lang="en-GB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5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Slit Observing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4532935" cy="5338800"/>
          </a:xfrm>
        </p:spPr>
        <p:txBody>
          <a:bodyPr>
            <a:no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Select slit/aperture to be used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Select </a:t>
            </a:r>
            <a:r>
              <a:rPr lang="en-US" dirty="0" err="1" smtClean="0"/>
              <a:t>subarray</a:t>
            </a:r>
            <a:r>
              <a:rPr lang="en-US" dirty="0" smtClean="0"/>
              <a:t>: slit specific (32x2048), ALLSLIT (256x2048), or FULL frame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/>
              <a:t>IRS</a:t>
            </a:r>
            <a:r>
              <a:rPr lang="en-US" baseline="30000" dirty="0" smtClean="0"/>
              <a:t>2</a:t>
            </a:r>
            <a:r>
              <a:rPr lang="en-US" dirty="0" smtClean="0"/>
              <a:t> readout mode supported for full frame only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Select nod/dither patterns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/>
              <a:t>Secondary (sub-)dithers available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/>
              <a:t>Nods will avoid slit irregularities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Add activity and select grating/filter combination and exposure parameters (readout pattern, </a:t>
            </a:r>
            <a:r>
              <a:rPr lang="en-US" dirty="0" err="1" smtClean="0"/>
              <a:t>ngroups</a:t>
            </a:r>
            <a:r>
              <a:rPr lang="en-US" dirty="0" smtClean="0"/>
              <a:t>, </a:t>
            </a:r>
            <a:r>
              <a:rPr lang="en-US" dirty="0" err="1" smtClean="0"/>
              <a:t>nints</a:t>
            </a:r>
            <a:r>
              <a:rPr lang="en-US" dirty="0" smtClean="0"/>
              <a:t>)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/>
              <a:t>Can have more than one activity per observation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/>
              <a:t>Nods/dithers will be repeated for each activity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Define TA see next slide</a:t>
            </a:r>
            <a:endParaRPr lang="en-US" dirty="0"/>
          </a:p>
        </p:txBody>
      </p:sp>
      <p:pic>
        <p:nvPicPr>
          <p:cNvPr id="4" name="Picture 3" descr="Screen Shot 2016-09-19 at 14.4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38" y="997147"/>
            <a:ext cx="3574966" cy="1877357"/>
          </a:xfrm>
          <a:prstGeom prst="rect">
            <a:avLst/>
          </a:prstGeom>
        </p:spPr>
      </p:pic>
      <p:pic>
        <p:nvPicPr>
          <p:cNvPr id="5" name="Picture 4" descr="Screen Shot 2016-09-19 at 14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38" y="1477958"/>
            <a:ext cx="3573096" cy="9229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73694" y="2817509"/>
            <a:ext cx="3585410" cy="3611271"/>
            <a:chOff x="5173694" y="2817509"/>
            <a:chExt cx="3585410" cy="3611271"/>
          </a:xfrm>
        </p:grpSpPr>
        <p:pic>
          <p:nvPicPr>
            <p:cNvPr id="6" name="Picture 5" descr="Screen Shot 2016-09-19 at 14.44.3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94" y="2817509"/>
              <a:ext cx="3585410" cy="1266135"/>
            </a:xfrm>
            <a:prstGeom prst="rect">
              <a:avLst/>
            </a:prstGeom>
          </p:spPr>
        </p:pic>
        <p:pic>
          <p:nvPicPr>
            <p:cNvPr id="7" name="Picture 6" descr="fixed_slit_ditherin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 t="20294" r="77287" b="-1288"/>
            <a:stretch/>
          </p:blipFill>
          <p:spPr bwMode="auto">
            <a:xfrm>
              <a:off x="6584549" y="4131980"/>
              <a:ext cx="1058400" cy="2296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 descr="Screen Shot 2016-09-19 at 14.50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87" y="5367225"/>
            <a:ext cx="6578513" cy="10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0076"/>
            <a:ext cx="7174800" cy="430887"/>
          </a:xfrm>
        </p:spPr>
        <p:txBody>
          <a:bodyPr/>
          <a:lstStyle/>
          <a:p>
            <a:r>
              <a:rPr lang="en-US" dirty="0" smtClean="0"/>
              <a:t>Target Acquisition Options for Fixed Slits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 supported: “full fledged” standard TA and wide aperture (or single object) TA:</a:t>
            </a:r>
          </a:p>
          <a:p>
            <a:pPr marL="360000" indent="-359388">
              <a:buFont typeface="Wingdings" charset="2"/>
              <a:buChar char="v"/>
            </a:pPr>
            <a:r>
              <a:rPr lang="en-US" dirty="0" smtClean="0"/>
              <a:t>Standard TA: same as for multi-object spectroscopy with the MSA (see MOS presentation from </a:t>
            </a:r>
            <a:r>
              <a:rPr lang="en-US" dirty="0" err="1" smtClean="0"/>
              <a:t>Torsten</a:t>
            </a:r>
            <a:r>
              <a:rPr lang="en-US" dirty="0" smtClean="0"/>
              <a:t> </a:t>
            </a:r>
            <a:r>
              <a:rPr lang="en-US" dirty="0" err="1" smtClean="0"/>
              <a:t>Böker</a:t>
            </a:r>
            <a:r>
              <a:rPr lang="en-US" dirty="0" smtClean="0"/>
              <a:t>)</a:t>
            </a:r>
          </a:p>
          <a:p>
            <a:pPr indent="-359388">
              <a:buFont typeface="Wingdings" charset="2"/>
              <a:buChar char="v"/>
            </a:pPr>
            <a:r>
              <a:rPr lang="en-US" dirty="0" smtClean="0"/>
              <a:t>Wide aperture TA:</a:t>
            </a:r>
          </a:p>
          <a:p>
            <a:pPr marL="661513" lvl="1" indent="-285750">
              <a:buFont typeface="Wingdings" charset="2"/>
              <a:buChar char="§"/>
            </a:pPr>
            <a:r>
              <a:rPr lang="en-US" dirty="0" smtClean="0"/>
              <a:t>Acquire single object in S1600A1 aperture (single object can be target itself or a reference object)</a:t>
            </a:r>
          </a:p>
          <a:p>
            <a:pPr marL="661513" lvl="1" indent="-285750">
              <a:buFont typeface="Wingdings" charset="2"/>
              <a:buChar char="§"/>
            </a:pPr>
            <a:r>
              <a:rPr lang="en-US" dirty="0" smtClean="0"/>
              <a:t>Move target into desired aperture</a:t>
            </a:r>
          </a:p>
          <a:p>
            <a:pPr marL="661513" lvl="1" indent="-285750">
              <a:buFont typeface="Wingdings" charset="2"/>
              <a:buChar char="§"/>
            </a:pPr>
            <a:r>
              <a:rPr lang="en-US" dirty="0" smtClean="0"/>
              <a:t>Set of options (filter used for TA, detector readout, </a:t>
            </a:r>
            <a:r>
              <a:rPr lang="en-US" dirty="0" err="1" smtClean="0"/>
              <a:t>subarray</a:t>
            </a:r>
            <a:r>
              <a:rPr lang="en-US" dirty="0" smtClean="0"/>
              <a:t>) that should allow acquisition of virtually all targets, from very bright (think </a:t>
            </a:r>
            <a:r>
              <a:rPr lang="en-US" dirty="0" err="1" smtClean="0"/>
              <a:t>exoplanet</a:t>
            </a:r>
            <a:r>
              <a:rPr lang="en-US" dirty="0" smtClean="0"/>
              <a:t> host stars) to </a:t>
            </a:r>
            <a:r>
              <a:rPr lang="en-US" dirty="0" smtClean="0"/>
              <a:t>very faint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0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Slit “</a:t>
            </a:r>
            <a:r>
              <a:rPr lang="en-US" dirty="0" err="1" smtClean="0"/>
              <a:t>Stripyness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The S200 and the S400A1 </a:t>
            </a:r>
            <a:r>
              <a:rPr lang="en-US" dirty="0" smtClean="0">
                <a:solidFill>
                  <a:srgbClr val="4D4F53"/>
                </a:solidFill>
              </a:rPr>
              <a:t>slits have width </a:t>
            </a:r>
            <a:r>
              <a:rPr lang="en-US" dirty="0" smtClean="0">
                <a:solidFill>
                  <a:srgbClr val="4D4F53"/>
                </a:solidFill>
              </a:rPr>
              <a:t>variations of up to 20% (P-V)</a:t>
            </a:r>
          </a:p>
          <a:p>
            <a:pPr marL="285750" lvl="0" indent="-28575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Expected to mostly flat field out</a:t>
            </a:r>
            <a:endParaRPr lang="en-US" dirty="0" smtClean="0"/>
          </a:p>
          <a:p>
            <a:pPr marL="285750" lvl="0" indent="-28575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Nodding positions will be defined to avoid </a:t>
            </a:r>
            <a:r>
              <a:rPr lang="en-US" dirty="0" smtClean="0">
                <a:solidFill>
                  <a:srgbClr val="4D4F53"/>
                </a:solidFill>
              </a:rPr>
              <a:t>narrower </a:t>
            </a:r>
            <a:r>
              <a:rPr lang="en-US" dirty="0" smtClean="0">
                <a:solidFill>
                  <a:srgbClr val="4D4F53"/>
                </a:solidFill>
              </a:rPr>
              <a:t>slit </a:t>
            </a:r>
            <a:r>
              <a:rPr lang="en-US" dirty="0" smtClean="0">
                <a:solidFill>
                  <a:srgbClr val="4D4F53"/>
                </a:solidFill>
              </a:rPr>
              <a:t>regions where possible</a:t>
            </a:r>
            <a:endParaRPr lang="en-US" dirty="0" smtClean="0">
              <a:solidFill>
                <a:srgbClr val="4D4F53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Slit losses (for point sources) will be calibrated at the defined nod/dither positions</a:t>
            </a:r>
          </a:p>
        </p:txBody>
      </p:sp>
      <p:pic>
        <p:nvPicPr>
          <p:cNvPr id="7" name="Picture 6" descr="yprofiles_3728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b="79797"/>
          <a:stretch/>
        </p:blipFill>
        <p:spPr>
          <a:xfrm>
            <a:off x="447867" y="2554086"/>
            <a:ext cx="2877447" cy="1744594"/>
          </a:xfrm>
          <a:prstGeom prst="rect">
            <a:avLst/>
          </a:prstGeom>
        </p:spPr>
      </p:pic>
      <p:pic>
        <p:nvPicPr>
          <p:cNvPr id="8" name="Picture 7" descr="yprofiles_3728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b="59582"/>
          <a:stretch/>
        </p:blipFill>
        <p:spPr>
          <a:xfrm>
            <a:off x="475777" y="4582097"/>
            <a:ext cx="2824348" cy="1712400"/>
          </a:xfrm>
          <a:prstGeom prst="rect">
            <a:avLst/>
          </a:prstGeom>
        </p:spPr>
      </p:pic>
      <p:pic>
        <p:nvPicPr>
          <p:cNvPr id="9" name="Picture 8" descr="yprofiles_3728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5" b="39895"/>
          <a:stretch/>
        </p:blipFill>
        <p:spPr>
          <a:xfrm>
            <a:off x="3629603" y="4578293"/>
            <a:ext cx="2830622" cy="1716204"/>
          </a:xfrm>
          <a:prstGeom prst="rect">
            <a:avLst/>
          </a:prstGeom>
        </p:spPr>
      </p:pic>
      <p:pic>
        <p:nvPicPr>
          <p:cNvPr id="10" name="Picture 9" descr="Screen Shot 2016-09-21 at 13.36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79" y="2707609"/>
            <a:ext cx="5251153" cy="14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8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Slit Sensitivities</a:t>
            </a:r>
            <a:endParaRPr lang="en-US" dirty="0"/>
          </a:p>
        </p:txBody>
      </p:sp>
      <p:pic>
        <p:nvPicPr>
          <p:cNvPr id="4" name="Content Placeholder 3" descr="ALLSENSITIVITIES_A200_R1000_P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0" r="-852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774423" y="2840656"/>
            <a:ext cx="3770462" cy="67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600" kern="0" dirty="0" smtClean="0">
                <a:solidFill>
                  <a:srgbClr val="4D4F53"/>
                </a:solidFill>
                <a:latin typeface="Verdana"/>
              </a:rPr>
              <a:t>Fixed Slit sensitivity is basically identical to MOS (for S200xx slits)</a:t>
            </a:r>
            <a:endParaRPr lang="en-US" sz="1600" kern="0" dirty="0">
              <a:solidFill>
                <a:srgbClr val="4D4F5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8947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Object Time Series (BOTS) Observing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59388">
              <a:buFont typeface="Wingdings" charset="2"/>
              <a:buChar char="v"/>
            </a:pPr>
            <a:r>
              <a:rPr lang="en-US" dirty="0" smtClean="0"/>
              <a:t>Only S1600A1 available (minimal slit losses and best radiometric stability)</a:t>
            </a:r>
          </a:p>
          <a:p>
            <a:pPr indent="-359388">
              <a:buFont typeface="Wingdings" charset="2"/>
              <a:buChar char="v"/>
            </a:pPr>
            <a:r>
              <a:rPr lang="en-US" dirty="0" smtClean="0"/>
              <a:t>Only one activity (instrument setup, wavelength coverage) and no nods/dithers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/>
              <a:t>Maximum exposure time (with multiple integrations) can be longer than 10,000 seconds</a:t>
            </a:r>
          </a:p>
          <a:p>
            <a:pPr marL="1296000" lvl="2" indent="-285750">
              <a:buFont typeface="Arial"/>
              <a:buChar char="•"/>
            </a:pPr>
            <a:r>
              <a:rPr lang="en-US" dirty="0" smtClean="0"/>
              <a:t>No exposure break, best stability from detector standpoint</a:t>
            </a:r>
          </a:p>
          <a:p>
            <a:pPr marL="1296000" lvl="2" indent="-285750">
              <a:buFont typeface="Arial"/>
              <a:buChar char="•"/>
            </a:pPr>
            <a:r>
              <a:rPr lang="en-US" dirty="0" smtClean="0"/>
              <a:t>Expose through high gain antenna movement (pointing disturbance)</a:t>
            </a:r>
          </a:p>
          <a:p>
            <a:pPr marL="284400" indent="-284400">
              <a:buFont typeface="Wingdings" charset="2"/>
              <a:buChar char="v"/>
            </a:pPr>
            <a:r>
              <a:rPr lang="en-US" dirty="0" smtClean="0"/>
              <a:t>Five available </a:t>
            </a:r>
            <a:r>
              <a:rPr lang="en-US" dirty="0" err="1" smtClean="0"/>
              <a:t>subarrays</a:t>
            </a:r>
            <a:r>
              <a:rPr lang="en-US" dirty="0" smtClean="0"/>
              <a:t>:</a:t>
            </a:r>
          </a:p>
          <a:p>
            <a:pPr marL="284400" indent="-284400">
              <a:buFont typeface="Wingdings" charset="2"/>
              <a:buChar char="v"/>
            </a:pPr>
            <a:endParaRPr lang="en-US" dirty="0"/>
          </a:p>
          <a:p>
            <a:pPr marL="284400" indent="-284400">
              <a:buFont typeface="Wingdings" charset="2"/>
              <a:buChar char="v"/>
            </a:pPr>
            <a:endParaRPr lang="en-US" dirty="0" smtClean="0"/>
          </a:p>
          <a:p>
            <a:pPr marL="284400" indent="-284400">
              <a:buFont typeface="Wingdings" charset="2"/>
              <a:buChar char="v"/>
            </a:pPr>
            <a:endParaRPr lang="en-US" dirty="0"/>
          </a:p>
          <a:p>
            <a:pPr marL="284400" indent="-284400">
              <a:buFont typeface="Wingdings" charset="2"/>
              <a:buChar char="v"/>
            </a:pPr>
            <a:endParaRPr lang="en-US" dirty="0" smtClean="0"/>
          </a:p>
          <a:p>
            <a:pPr marL="284400" indent="-284400">
              <a:buFont typeface="Wingdings" charset="2"/>
              <a:buChar char="v"/>
            </a:pPr>
            <a:endParaRPr lang="en-US" dirty="0"/>
          </a:p>
          <a:p>
            <a:pPr marL="284400" indent="-284400">
              <a:buFont typeface="Wingdings" charset="2"/>
              <a:buChar char="v"/>
            </a:pPr>
            <a:endParaRPr lang="en-US" dirty="0" smtClean="0"/>
          </a:p>
          <a:p>
            <a:pPr marL="284400" indent="-284400">
              <a:buFont typeface="Wingdings" charset="2"/>
              <a:buChar char="v"/>
            </a:pPr>
            <a:endParaRPr lang="en-US" dirty="0"/>
          </a:p>
          <a:p>
            <a:pPr marL="284400" indent="-284400">
              <a:buFont typeface="Wingdings" charset="2"/>
              <a:buChar char="v"/>
            </a:pPr>
            <a:r>
              <a:rPr lang="en-US" dirty="0" smtClean="0"/>
              <a:t>2 TA methods: wide aperture (see fixed slits) and “point-and-shoot”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66584"/>
              </p:ext>
            </p:extLst>
          </p:nvPr>
        </p:nvGraphicFramePr>
        <p:xfrm>
          <a:off x="465881" y="3305778"/>
          <a:ext cx="8200606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6456"/>
                <a:gridCol w="1244215"/>
                <a:gridCol w="1548283"/>
                <a:gridCol w="41316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Subarray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Frame Time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SUB2048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x 2048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0.90156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 wavelength</a:t>
                      </a:r>
                      <a:r>
                        <a:rPr lang="en-US" sz="1600" baseline="0" dirty="0" smtClean="0"/>
                        <a:t> coverage for gratings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SUB1024A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r>
                        <a:rPr lang="en-US" sz="1600" baseline="0" dirty="0" smtClean="0"/>
                        <a:t> x 1024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0.45100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Partial</a:t>
                      </a:r>
                      <a:r>
                        <a:rPr lang="en-US" sz="1600" baseline="0" dirty="0" smtClean="0"/>
                        <a:t> coverage for gratings (low/hi)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SUB1024B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x 1024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0.45100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Partial coverage</a:t>
                      </a:r>
                      <a:r>
                        <a:rPr lang="en-US" sz="1600" baseline="0" dirty="0" smtClean="0"/>
                        <a:t> for gratings (center)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SUB512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x 512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0.22572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 wavelength coverage</a:t>
                      </a:r>
                      <a:r>
                        <a:rPr lang="en-US" sz="1600" baseline="0" dirty="0" smtClean="0"/>
                        <a:t> for prism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SUB512S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x 512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0.14364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pixels outside</a:t>
                      </a:r>
                      <a:r>
                        <a:rPr lang="en-US" sz="1600" baseline="0" dirty="0" smtClean="0"/>
                        <a:t> aperture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79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BOTS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3236015"/>
            <a:ext cx="9194707" cy="1234460"/>
            <a:chOff x="0" y="5092257"/>
            <a:chExt cx="9194707" cy="1234460"/>
          </a:xfrm>
        </p:grpSpPr>
        <p:pic>
          <p:nvPicPr>
            <p:cNvPr id="5" name="Picture 4" descr="G235H_exo_wave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8787"/>
              <a:ext cx="9144000" cy="143435"/>
            </a:xfrm>
            <a:prstGeom prst="rect">
              <a:avLst/>
            </a:prstGeom>
          </p:spPr>
        </p:pic>
        <p:pic>
          <p:nvPicPr>
            <p:cNvPr id="6" name="Picture 5" descr="G235H_exo_wave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09979"/>
              <a:ext cx="9144000" cy="1434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3287869" y="522434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1.7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399669" y="522434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1.8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514401" y="522434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1.9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6619997" y="522434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2.0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743866" y="522434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2.1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8847176" y="5224344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2.2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29636" y="5979186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2.3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268848" y="5979186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2.4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382685" y="5979185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2.5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3521587" y="5979186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2.6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650765" y="5979185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2.7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782599" y="5979185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2.8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6924742" y="5979186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2.9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8076022" y="5913205"/>
              <a:ext cx="479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 smtClean="0"/>
                <a:t>3.0 </a:t>
              </a:r>
              <a:r>
                <a:rPr lang="en-US" sz="800" dirty="0" smtClean="0">
                  <a:latin typeface="Symbol" charset="2"/>
                  <a:cs typeface="Symbol" charset="2"/>
                </a:rPr>
                <a:t>m</a:t>
              </a:r>
              <a:r>
                <a:rPr lang="en-US" sz="800" dirty="0" smtClean="0"/>
                <a:t>m</a:t>
              </a:r>
              <a:endParaRPr lang="en-US" sz="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32" y="1705230"/>
            <a:ext cx="9018093" cy="1035992"/>
            <a:chOff x="90915" y="3311577"/>
            <a:chExt cx="9018093" cy="1035992"/>
          </a:xfrm>
        </p:grpSpPr>
        <p:pic>
          <p:nvPicPr>
            <p:cNvPr id="23" name="Picture 22" descr="prism_exo_wav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5" y="3311577"/>
              <a:ext cx="9018093" cy="50100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 rot="16200000">
              <a:off x="572213" y="3946177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0.6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1468357" y="3946177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1.0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2431191" y="3946176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2.0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3566751" y="3946177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3.0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303919" y="3946175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3.5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5137855" y="3946177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4.0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102328" y="3946177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4.5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7184576" y="3946177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5.0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7888136" y="3946177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5.3 </a:t>
              </a:r>
              <a:r>
                <a:rPr lang="en-US" sz="1000" dirty="0" smtClean="0">
                  <a:latin typeface="Symbol" charset="2"/>
                  <a:cs typeface="Symbol" charset="2"/>
                </a:rPr>
                <a:t>m</a:t>
              </a:r>
              <a:r>
                <a:rPr lang="en-US" sz="1000" dirty="0" smtClean="0"/>
                <a:t>m</a:t>
              </a:r>
              <a:endParaRPr lang="en-US" sz="1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460" y="1284021"/>
            <a:ext cx="3428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SUB512 (32 x 512) with PRISM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0944" y="2909372"/>
            <a:ext cx="4568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SUB2048 </a:t>
            </a:r>
            <a:r>
              <a:rPr lang="en-US" sz="1600" dirty="0"/>
              <a:t>(32 x </a:t>
            </a:r>
            <a:r>
              <a:rPr lang="en-US" sz="1600" dirty="0" smtClean="0"/>
              <a:t>2048) </a:t>
            </a:r>
            <a:r>
              <a:rPr lang="en-US" sz="1600" dirty="0"/>
              <a:t>with </a:t>
            </a:r>
            <a:r>
              <a:rPr lang="en-US" sz="1600" dirty="0" smtClean="0"/>
              <a:t>G235H/F170LP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793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NIRSpec</a:t>
            </a:r>
            <a:r>
              <a:rPr lang="en-US" dirty="0" smtClean="0"/>
              <a:t> BOTS Brightness Limits</a:t>
            </a:r>
            <a:endParaRPr lang="en-US" dirty="0"/>
          </a:p>
        </p:txBody>
      </p:sp>
      <p:pic>
        <p:nvPicPr>
          <p:cNvPr id="4" name="Content Placeholder 3" descr="Exo.org_NoTitle__BrightLimi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6" r="-11446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74735" y="829456"/>
            <a:ext cx="8138365" cy="37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  <a:buFont typeface="Wingdings" charset="2"/>
              <a:buChar char="v"/>
            </a:pPr>
            <a:r>
              <a:rPr lang="en-US" sz="1600" kern="0" dirty="0">
                <a:solidFill>
                  <a:srgbClr val="4D4F53"/>
                </a:solidFill>
                <a:latin typeface="Verdana"/>
              </a:rPr>
              <a:t>below line means observable in without saturation anywhere in </a:t>
            </a:r>
            <a:r>
              <a:rPr lang="en-US" sz="1600" kern="0" dirty="0" smtClean="0">
                <a:solidFill>
                  <a:srgbClr val="4D4F53"/>
                </a:solidFill>
                <a:latin typeface="Verdana"/>
              </a:rPr>
              <a:t>band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9750" y="5857876"/>
            <a:ext cx="169862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Nielsen+ 2016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735176" y="2889048"/>
            <a:ext cx="3971760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Current best guess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+/- 0.5 mag uncertainty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NIRSpec</a:t>
            </a:r>
            <a:r>
              <a:rPr lang="en-US" dirty="0" smtClean="0"/>
              <a:t> BOTS Brightness </a:t>
            </a:r>
            <a:r>
              <a:rPr lang="en-US" dirty="0"/>
              <a:t>L</a:t>
            </a:r>
            <a:r>
              <a:rPr lang="en-US" dirty="0" smtClean="0"/>
              <a:t>imits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0" y="864000"/>
            <a:ext cx="7118400" cy="5338800"/>
          </a:xfrm>
        </p:spPr>
      </p:pic>
      <p:sp>
        <p:nvSpPr>
          <p:cNvPr id="6" name="Rectangle 5"/>
          <p:cNvSpPr/>
          <p:nvPr/>
        </p:nvSpPr>
        <p:spPr>
          <a:xfrm>
            <a:off x="174735" y="829456"/>
            <a:ext cx="8138365" cy="37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  <a:buFont typeface="Wingdings" charset="2"/>
              <a:buChar char="v"/>
            </a:pPr>
            <a:r>
              <a:rPr lang="en-US" sz="1600" kern="0" dirty="0">
                <a:solidFill>
                  <a:srgbClr val="4D4F53"/>
                </a:solidFill>
                <a:latin typeface="Verdana"/>
              </a:rPr>
              <a:t>below line means observable in without saturation anywhere in band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9750" y="5857876"/>
            <a:ext cx="169862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Nielsen+ 2016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619625" y="1095375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2400" indent="-212400">
              <a:buFont typeface="Wingdings" charset="2"/>
              <a:buChar char="u"/>
            </a:pPr>
            <a:r>
              <a:rPr lang="en-US" sz="1100" dirty="0" smtClean="0">
                <a:solidFill>
                  <a:schemeClr val="tx2"/>
                </a:solidFill>
              </a:rPr>
              <a:t>HD 219134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176" y="2889048"/>
            <a:ext cx="3971760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Current best guess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+/- 0.5 mag uncertainty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8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BOTS - Signal to Noise Example, </a:t>
            </a:r>
            <a:r>
              <a:rPr lang="en-US" dirty="0"/>
              <a:t>B</a:t>
            </a:r>
            <a:r>
              <a:rPr lang="en-US" dirty="0" smtClean="0"/>
              <a:t>right Limit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0" y="864000"/>
            <a:ext cx="7563299" cy="5338800"/>
          </a:xfrm>
        </p:spPr>
      </p:pic>
      <p:sp>
        <p:nvSpPr>
          <p:cNvPr id="5" name="TextBox 4"/>
          <p:cNvSpPr txBox="1"/>
          <p:nvPr/>
        </p:nvSpPr>
        <p:spPr>
          <a:xfrm>
            <a:off x="968375" y="793750"/>
            <a:ext cx="7490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M4V host star, 9.8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mag</a:t>
            </a:r>
            <a:r>
              <a:rPr lang="en-US" sz="1600" dirty="0" smtClean="0"/>
              <a:t>, 3200 s transit time, observed in CLEAR/PRISM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973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lvl="0" indent="-360000">
              <a:buFont typeface="Wingdings" charset="2"/>
              <a:buChar char="v"/>
            </a:pPr>
            <a:r>
              <a:rPr lang="en-US" dirty="0" err="1" smtClean="0">
                <a:solidFill>
                  <a:srgbClr val="4D4F53"/>
                </a:solidFill>
              </a:rPr>
              <a:t>NIRSpec</a:t>
            </a:r>
            <a:r>
              <a:rPr lang="en-US" dirty="0" smtClean="0">
                <a:solidFill>
                  <a:srgbClr val="4D4F53"/>
                </a:solidFill>
              </a:rPr>
              <a:t> offers 200 mas, 400 mas, and 1600 mas wide slits/apertures</a:t>
            </a:r>
          </a:p>
          <a:p>
            <a:pPr marL="1168038" lvl="1" indent="-36000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All </a:t>
            </a:r>
            <a:r>
              <a:rPr lang="en-US" dirty="0" err="1" smtClean="0">
                <a:solidFill>
                  <a:srgbClr val="4D4F53"/>
                </a:solidFill>
              </a:rPr>
              <a:t>NIRSpec</a:t>
            </a:r>
            <a:r>
              <a:rPr lang="en-US" dirty="0" smtClean="0">
                <a:solidFill>
                  <a:srgbClr val="4D4F53"/>
                </a:solidFill>
              </a:rPr>
              <a:t> dispersers available (0.6 – 5.3 </a:t>
            </a:r>
            <a:r>
              <a:rPr lang="en-US" dirty="0" smtClean="0">
                <a:solidFill>
                  <a:srgbClr val="4D4F53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4D4F53"/>
                </a:solidFill>
              </a:rPr>
              <a:t>m wavelength coverage)</a:t>
            </a:r>
          </a:p>
          <a:p>
            <a:pPr marL="1168038" lvl="1" indent="-36000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Slits provide very high contrast and low background</a:t>
            </a:r>
          </a:p>
          <a:p>
            <a:pPr marL="1168038" lvl="1" indent="-36000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Excellent sensitivity</a:t>
            </a:r>
          </a:p>
          <a:p>
            <a:pPr marL="1168038" lvl="1" indent="-36000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Pre-defined (and calibrated) nod/dither options</a:t>
            </a:r>
          </a:p>
          <a:p>
            <a:pPr marL="360000" indent="-360000">
              <a:buFont typeface="Wingdings" charset="2"/>
              <a:buChar char="v"/>
            </a:pPr>
            <a:r>
              <a:rPr lang="en-US" dirty="0" err="1" smtClean="0">
                <a:solidFill>
                  <a:srgbClr val="4D4F53"/>
                </a:solidFill>
              </a:rPr>
              <a:t>NIRSpec</a:t>
            </a:r>
            <a:r>
              <a:rPr lang="en-US" dirty="0" smtClean="0">
                <a:solidFill>
                  <a:srgbClr val="4D4F53"/>
                </a:solidFill>
              </a:rPr>
              <a:t> offers a dedicated observing mode for time series observations of bright sources through the S1600A1 aperture</a:t>
            </a:r>
          </a:p>
          <a:p>
            <a:pPr marL="1168038" lvl="1" indent="-36000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Providing high radiometric stability</a:t>
            </a:r>
          </a:p>
          <a:p>
            <a:pPr marL="1168038" lvl="1" indent="-36000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Enabling studies of transiting/eclipsing </a:t>
            </a:r>
            <a:r>
              <a:rPr lang="en-US" dirty="0" err="1" smtClean="0">
                <a:solidFill>
                  <a:srgbClr val="4D4F53"/>
                </a:solidFill>
              </a:rPr>
              <a:t>exoplanets</a:t>
            </a:r>
            <a:r>
              <a:rPr lang="en-US" dirty="0" smtClean="0">
                <a:solidFill>
                  <a:srgbClr val="4D4F53"/>
                </a:solidFill>
              </a:rPr>
              <a:t> with host stars as bright as ~6.5 mag (J-band, with high resolution gratings)</a:t>
            </a:r>
            <a:endParaRPr lang="en-US" dirty="0">
              <a:solidFill>
                <a:srgbClr val="4D4F5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3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The Near-Infrared Spectrograph (</a:t>
            </a:r>
            <a:r>
              <a:rPr lang="en-US" dirty="0" err="1">
                <a:latin typeface="Verdana" charset="0"/>
              </a:rPr>
              <a:t>NIRSpec</a:t>
            </a:r>
            <a:r>
              <a:rPr lang="en-US" dirty="0" smtClean="0">
                <a:latin typeface="Verdana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6391912" cy="5338800"/>
          </a:xfrm>
        </p:spPr>
        <p:txBody>
          <a:bodyPr>
            <a:no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Four </a:t>
            </a:r>
            <a:r>
              <a:rPr lang="en-US" dirty="0" smtClean="0"/>
              <a:t>instrument modes: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Six gratings and one prism are available as dispersers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O</a:t>
            </a:r>
            <a:r>
              <a:rPr lang="en-US" dirty="0" smtClean="0"/>
              <a:t>ne mirror for target acquisition in imaging mode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err="1"/>
              <a:t>NIRSpec’s</a:t>
            </a:r>
            <a:r>
              <a:rPr lang="en-US" dirty="0"/>
              <a:t> Focal Plane Assembly (FPA) consists of two closely spaced HAWAII-2RG sensor chip arrays with 5.3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cut-off wavelength </a:t>
            </a:r>
            <a:r>
              <a:rPr lang="en-US" dirty="0" smtClean="0"/>
              <a:t>and 100 mas pixels on the sky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41969"/>
              </p:ext>
            </p:extLst>
          </p:nvPr>
        </p:nvGraphicFramePr>
        <p:xfrm>
          <a:off x="364665" y="1305966"/>
          <a:ext cx="6720140" cy="3175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35212"/>
                <a:gridCol w="2671024"/>
                <a:gridCol w="25139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Aperture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Mask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Multi-object</a:t>
                      </a:r>
                      <a:r>
                        <a:rPr lang="en-US" sz="1600" baseline="0" dirty="0" smtClean="0"/>
                        <a:t> spectroscopy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Rich fields or</a:t>
                      </a:r>
                      <a:r>
                        <a:rPr lang="en-US" sz="1600" baseline="0" dirty="0" smtClean="0"/>
                        <a:t> extended objects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Selectable from ~250,000 0.2” x 0.46” micro-shutters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Integral</a:t>
                      </a:r>
                      <a:r>
                        <a:rPr lang="en-US" sz="1600" baseline="0" dirty="0" smtClean="0"/>
                        <a:t>-field spectroscopy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Moderately extended objects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3.0” x 3.0” IFU</a:t>
                      </a:r>
                    </a:p>
                    <a:p>
                      <a:r>
                        <a:rPr lang="en-US" sz="1600" dirty="0" smtClean="0"/>
                        <a:t>with 0.1” </a:t>
                      </a:r>
                      <a:r>
                        <a:rPr lang="en-US" sz="1600" dirty="0" err="1" smtClean="0"/>
                        <a:t>spaxels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Fixed slit spectroscopy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(compact) object (high contrast)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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3.2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 slits (3)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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3.65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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slit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1.6” x 1.6” aperture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Brigh</a:t>
                      </a:r>
                      <a:r>
                        <a:rPr lang="en-US" sz="1600" baseline="0" dirty="0" smtClean="0"/>
                        <a:t>t object time series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e.g. Transit/eclipse</a:t>
                      </a:r>
                      <a:r>
                        <a:rPr lang="en-US" sz="1600" baseline="0" dirty="0" smtClean="0"/>
                        <a:t> spectroscopy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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1.6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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aperture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NIRSpec-IF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03" y="2543926"/>
            <a:ext cx="1720311" cy="1126087"/>
          </a:xfrm>
          <a:prstGeom prst="rect">
            <a:avLst/>
          </a:prstGeom>
        </p:spPr>
      </p:pic>
      <p:pic>
        <p:nvPicPr>
          <p:cNvPr id="7" name="Content Placeholder 9" descr="MSA.jp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7222" r="29123" b="27112"/>
          <a:stretch/>
        </p:blipFill>
        <p:spPr bwMode="auto">
          <a:xfrm>
            <a:off x="7381376" y="1272975"/>
            <a:ext cx="1443047" cy="122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Content Placeholder 12" descr="FPA106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r="6284"/>
          <a:stretch>
            <a:fillRect/>
          </a:stretch>
        </p:blipFill>
        <p:spPr bwMode="auto">
          <a:xfrm>
            <a:off x="6547359" y="4614138"/>
            <a:ext cx="2422137" cy="16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6379" y="3069315"/>
            <a:ext cx="6762643" cy="141558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 charset="0"/>
              </a:rPr>
              <a:t>NIRSpec</a:t>
            </a:r>
            <a:r>
              <a:rPr lang="en-US" dirty="0">
                <a:latin typeface="Verdana" charset="0"/>
              </a:rPr>
              <a:t> s</a:t>
            </a:r>
            <a:r>
              <a:rPr lang="en-US" dirty="0" smtClean="0">
                <a:latin typeface="Verdana" charset="0"/>
              </a:rPr>
              <a:t>pectral configurations and resolution</a:t>
            </a:r>
            <a:endParaRPr lang="en-US" dirty="0">
              <a:latin typeface="Verdana" charset="0"/>
            </a:endParaRPr>
          </a:p>
        </p:txBody>
      </p:sp>
      <p:pic>
        <p:nvPicPr>
          <p:cNvPr id="12" name="Content Placeholder 11" descr="NIRSpecSpectralConfiguratio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b="-9009"/>
          <a:stretch/>
        </p:blipFill>
        <p:spPr>
          <a:xfrm>
            <a:off x="138113" y="964005"/>
            <a:ext cx="8823325" cy="197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0507" y="1853534"/>
            <a:ext cx="389417" cy="233014"/>
          </a:xfrm>
          <a:prstGeom prst="rect">
            <a:avLst/>
          </a:prstGeom>
          <a:solidFill>
            <a:srgbClr val="FFFFFF"/>
          </a:solidFill>
        </p:spPr>
        <p:txBody>
          <a:bodyPr wrap="none" lIns="0" tIns="46800" rIns="0" bIns="46800" rtlCol="0">
            <a:spAutoFit/>
          </a:bodyPr>
          <a:lstStyle/>
          <a:p>
            <a:r>
              <a:rPr lang="en-US" sz="900" dirty="0" smtClean="0"/>
              <a:t>1.26 </a:t>
            </a:r>
            <a:r>
              <a:rPr lang="en-US" sz="900" dirty="0" smtClean="0">
                <a:latin typeface="Symbol" charset="2"/>
                <a:cs typeface="Symbol" charset="2"/>
              </a:rPr>
              <a:t>m</a:t>
            </a:r>
            <a:r>
              <a:rPr lang="en-US" sz="900" dirty="0" smtClean="0"/>
              <a:t>m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1162" y="2122581"/>
            <a:ext cx="508717" cy="23301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800" rIns="0" bIns="46800" rtlCol="0">
            <a:spAutoFit/>
          </a:bodyPr>
          <a:lstStyle/>
          <a:p>
            <a:r>
              <a:rPr lang="en-US" sz="900" dirty="0" smtClean="0"/>
              <a:t>0.98 </a:t>
            </a:r>
            <a:r>
              <a:rPr lang="en-US" sz="900" dirty="0" smtClean="0">
                <a:latin typeface="Symbol" charset="2"/>
                <a:cs typeface="Symbol" charset="2"/>
              </a:rPr>
              <a:t>m</a:t>
            </a:r>
            <a:r>
              <a:rPr lang="en-US" sz="900" dirty="0" smtClean="0"/>
              <a:t>m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5307" y="2124781"/>
            <a:ext cx="585974" cy="23301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800" rIns="0" bIns="46800" rtlCol="0">
            <a:spAutoFit/>
          </a:bodyPr>
          <a:lstStyle/>
          <a:p>
            <a:r>
              <a:rPr lang="en-US" sz="900" dirty="0" smtClean="0"/>
              <a:t>1.88 </a:t>
            </a:r>
            <a:r>
              <a:rPr lang="en-US" sz="900" dirty="0" smtClean="0">
                <a:latin typeface="Symbol" charset="2"/>
                <a:cs typeface="Symbol" charset="2"/>
              </a:rPr>
              <a:t>m</a:t>
            </a:r>
            <a:r>
              <a:rPr lang="en-US" sz="900" dirty="0" smtClean="0"/>
              <a:t>m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9369" y="2316313"/>
            <a:ext cx="531662" cy="23301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800" rIns="0" bIns="46800" rtlCol="0">
            <a:spAutoFit/>
          </a:bodyPr>
          <a:lstStyle/>
          <a:p>
            <a:r>
              <a:rPr lang="en-US" sz="900" dirty="0" smtClean="0"/>
              <a:t>3.15 </a:t>
            </a:r>
            <a:r>
              <a:rPr lang="en-US" sz="900" dirty="0" smtClean="0">
                <a:latin typeface="Symbol" charset="2"/>
                <a:cs typeface="Symbol" charset="2"/>
              </a:rPr>
              <a:t>m</a:t>
            </a:r>
            <a:r>
              <a:rPr lang="en-US" sz="900" dirty="0" smtClean="0"/>
              <a:t>m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1027" y="2562421"/>
            <a:ext cx="515850" cy="18575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46800" rtlCol="0">
            <a:spAutoFit/>
          </a:bodyPr>
          <a:lstStyle/>
          <a:p>
            <a:r>
              <a:rPr lang="en-US" sz="900" dirty="0"/>
              <a:t>2</a:t>
            </a:r>
            <a:r>
              <a:rPr lang="en-US" sz="900" dirty="0" smtClean="0"/>
              <a:t>.88 </a:t>
            </a:r>
            <a:r>
              <a:rPr lang="en-US" sz="900" dirty="0" smtClean="0">
                <a:latin typeface="Symbol" charset="2"/>
                <a:cs typeface="Symbol" charset="2"/>
              </a:rPr>
              <a:t>m</a:t>
            </a:r>
            <a:r>
              <a:rPr lang="en-US" sz="900" dirty="0" smtClean="0"/>
              <a:t>m</a:t>
            </a:r>
            <a:endParaRPr lang="en-US" sz="900" dirty="0"/>
          </a:p>
        </p:txBody>
      </p:sp>
      <p:pic>
        <p:nvPicPr>
          <p:cNvPr id="18" name="Picture 17" descr="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" y="2741553"/>
            <a:ext cx="4551292" cy="3581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174" b="-60"/>
          <a:stretch/>
        </p:blipFill>
        <p:spPr>
          <a:xfrm>
            <a:off x="4968874" y="2907325"/>
            <a:ext cx="3476625" cy="33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5375" y="3048000"/>
            <a:ext cx="1256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CLEAR/PRISM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96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NIRSpec’s</a:t>
            </a:r>
            <a:r>
              <a:rPr lang="en-US" dirty="0" smtClean="0"/>
              <a:t> Aperture </a:t>
            </a:r>
            <a:r>
              <a:rPr lang="en-US" dirty="0"/>
              <a:t>L</a:t>
            </a:r>
            <a:r>
              <a:rPr lang="en-US" dirty="0" smtClean="0"/>
              <a:t>ayout</a:t>
            </a:r>
            <a:endParaRPr lang="en-US" dirty="0"/>
          </a:p>
        </p:txBody>
      </p:sp>
      <p:pic>
        <p:nvPicPr>
          <p:cNvPr id="5" name="Content Placeholder 4" descr="test_fullLayoutFP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224"/>
          <a:stretch/>
        </p:blipFill>
        <p:spPr/>
      </p:pic>
      <p:grpSp>
        <p:nvGrpSpPr>
          <p:cNvPr id="25" name="Group 24"/>
          <p:cNvGrpSpPr/>
          <p:nvPr/>
        </p:nvGrpSpPr>
        <p:grpSpPr>
          <a:xfrm>
            <a:off x="1896958" y="3069315"/>
            <a:ext cx="6098045" cy="954972"/>
            <a:chOff x="1896958" y="3069315"/>
            <a:chExt cx="6098045" cy="954972"/>
          </a:xfrm>
        </p:grpSpPr>
        <p:sp>
          <p:nvSpPr>
            <p:cNvPr id="6" name="TextBox 5"/>
            <p:cNvSpPr txBox="1"/>
            <p:nvPr/>
          </p:nvSpPr>
          <p:spPr>
            <a:xfrm>
              <a:off x="3452563" y="3069315"/>
              <a:ext cx="786393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S200A1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6958" y="3294711"/>
              <a:ext cx="786393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S200A2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22" y="3338510"/>
              <a:ext cx="786393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S400A1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0364" y="3747288"/>
              <a:ext cx="884226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S1600A1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9581" y="3339419"/>
              <a:ext cx="1255422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S200B1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(backup only)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2639861" y="3441910"/>
              <a:ext cx="239249" cy="28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357512" y="3223115"/>
              <a:ext cx="152401" cy="737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244435" y="3484082"/>
              <a:ext cx="726484" cy="302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314154" y="3646505"/>
              <a:ext cx="302304" cy="2392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1"/>
            </p:cNvCxnSpPr>
            <p:nvPr/>
          </p:nvCxnSpPr>
          <p:spPr>
            <a:xfrm flipH="1">
              <a:off x="6488869" y="3570252"/>
              <a:ext cx="250712" cy="658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 rot="16200000">
            <a:off x="3562346" y="2153043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Detector (SCA) gap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3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NIRSpec’s</a:t>
            </a:r>
            <a:r>
              <a:rPr lang="en-US" dirty="0"/>
              <a:t> Aperture </a:t>
            </a:r>
            <a:r>
              <a:rPr lang="en-US" dirty="0" smtClean="0"/>
              <a:t>Layout, Real Data</a:t>
            </a:r>
            <a:endParaRPr lang="en-US" dirty="0"/>
          </a:p>
        </p:txBody>
      </p:sp>
      <p:pic>
        <p:nvPicPr>
          <p:cNvPr id="5" name="Content Placeholder 4" descr="test_fullLayoutFP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224"/>
          <a:stretch/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9432" y="1437545"/>
            <a:ext cx="4191289" cy="4191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799366" y="1437544"/>
            <a:ext cx="4200985" cy="42009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32796" y="823449"/>
            <a:ext cx="484237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6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NIRSpec</a:t>
            </a:r>
            <a:r>
              <a:rPr lang="en-US" dirty="0"/>
              <a:t> </a:t>
            </a:r>
            <a:r>
              <a:rPr lang="en-US" dirty="0" smtClean="0"/>
              <a:t>Fixed Slit Data Example (1)</a:t>
            </a:r>
            <a:endParaRPr lang="en-US" dirty="0"/>
          </a:p>
        </p:txBody>
      </p:sp>
      <p:pic>
        <p:nvPicPr>
          <p:cNvPr id="5" name="Content Placeholder 4" descr="test_fullLayoutFP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224"/>
          <a:stretch/>
        </p:blipFill>
        <p:spPr/>
      </p:pic>
      <p:pic>
        <p:nvPicPr>
          <p:cNvPr id="3" name="Picture 2" descr="nrs49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9432" y="1437545"/>
            <a:ext cx="4191289" cy="4191289"/>
          </a:xfrm>
          <a:prstGeom prst="rect">
            <a:avLst/>
          </a:prstGeom>
        </p:spPr>
      </p:pic>
      <p:pic>
        <p:nvPicPr>
          <p:cNvPr id="11" name="Picture 10" descr="nrs49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799366" y="1437544"/>
            <a:ext cx="4200985" cy="42009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0965" y="2889048"/>
            <a:ext cx="8721861" cy="879276"/>
            <a:chOff x="320965" y="2889048"/>
            <a:chExt cx="8721861" cy="879276"/>
          </a:xfrm>
        </p:grpSpPr>
        <p:sp>
          <p:nvSpPr>
            <p:cNvPr id="12" name="Rectangle 11"/>
            <p:cNvSpPr/>
            <p:nvPr/>
          </p:nvSpPr>
          <p:spPr>
            <a:xfrm>
              <a:off x="320965" y="3265880"/>
              <a:ext cx="8721861" cy="502444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8392" y="2889048"/>
              <a:ext cx="2142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Fixed slit spectra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2796" y="823449"/>
            <a:ext cx="484237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G140H flat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9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NIRSpec</a:t>
            </a:r>
            <a:r>
              <a:rPr lang="en-US" dirty="0"/>
              <a:t> </a:t>
            </a:r>
            <a:r>
              <a:rPr lang="en-US" dirty="0" err="1" smtClean="0"/>
              <a:t>Fiex</a:t>
            </a:r>
            <a:r>
              <a:rPr lang="en-US" dirty="0" smtClean="0"/>
              <a:t> Slit Data Example (2)</a:t>
            </a:r>
            <a:endParaRPr lang="en-US" dirty="0"/>
          </a:p>
        </p:txBody>
      </p:sp>
      <p:pic>
        <p:nvPicPr>
          <p:cNvPr id="5" name="Content Placeholder 4" descr="test_fullLayoutFP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224"/>
          <a:stretch/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9432" y="1437545"/>
            <a:ext cx="4191289" cy="4191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799366" y="1437544"/>
            <a:ext cx="4200985" cy="42009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0965" y="2930919"/>
            <a:ext cx="8721861" cy="879276"/>
            <a:chOff x="320965" y="2889048"/>
            <a:chExt cx="8721861" cy="879276"/>
          </a:xfrm>
        </p:grpSpPr>
        <p:sp>
          <p:nvSpPr>
            <p:cNvPr id="12" name="Rectangle 11"/>
            <p:cNvSpPr/>
            <p:nvPr/>
          </p:nvSpPr>
          <p:spPr>
            <a:xfrm>
              <a:off x="320965" y="3265880"/>
              <a:ext cx="8721861" cy="502444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8392" y="2889048"/>
              <a:ext cx="2142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Fixed slit spectra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32796" y="823449"/>
            <a:ext cx="484237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PRSM wavelength calibration lamp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Slit Observing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lvl="0" indent="-28575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Five Slits available: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>
                <a:solidFill>
                  <a:srgbClr val="4D4F53"/>
                </a:solidFill>
              </a:rPr>
              <a:t>S200A1, S200A2, S400A1, S1600A1, </a:t>
            </a:r>
            <a:r>
              <a:rPr lang="en-US" dirty="0" smtClean="0">
                <a:solidFill>
                  <a:schemeClr val="accent2">
                    <a:lumMod val="90000"/>
                  </a:schemeClr>
                </a:solidFill>
              </a:rPr>
              <a:t>S200B1 (backup)</a:t>
            </a:r>
          </a:p>
          <a:p>
            <a:pPr marL="285750" lvl="0" indent="-28575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Three </a:t>
            </a:r>
            <a:r>
              <a:rPr lang="en-US" dirty="0" err="1" smtClean="0">
                <a:solidFill>
                  <a:srgbClr val="4D4F53"/>
                </a:solidFill>
              </a:rPr>
              <a:t>subarrays</a:t>
            </a:r>
            <a:r>
              <a:rPr lang="en-US" dirty="0" smtClean="0">
                <a:solidFill>
                  <a:srgbClr val="4D4F53"/>
                </a:solidFill>
              </a:rPr>
              <a:t> available for the S200/400 slits:</a:t>
            </a:r>
          </a:p>
          <a:p>
            <a:pPr marL="285750" lvl="0" indent="-285750">
              <a:buFont typeface="Wingdings" charset="2"/>
              <a:buChar char="v"/>
            </a:pPr>
            <a:endParaRPr lang="en-US" dirty="0">
              <a:solidFill>
                <a:srgbClr val="4D4F53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endParaRPr lang="en-US" dirty="0" smtClean="0">
              <a:solidFill>
                <a:srgbClr val="4D4F53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endParaRPr lang="en-US" dirty="0">
              <a:solidFill>
                <a:srgbClr val="4D4F53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endParaRPr lang="en-US" dirty="0" smtClean="0">
              <a:solidFill>
                <a:srgbClr val="4D4F53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endParaRPr lang="en-US" dirty="0">
              <a:solidFill>
                <a:srgbClr val="4D4F53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endParaRPr lang="en-US" dirty="0" smtClean="0">
              <a:solidFill>
                <a:srgbClr val="4D4F53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Primary (nods) and secondary dithers available: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>
                <a:solidFill>
                  <a:srgbClr val="4D4F53"/>
                </a:solidFill>
              </a:rPr>
              <a:t>0, 2, 3, or 5 point nod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>
                <a:solidFill>
                  <a:srgbClr val="4D4F53"/>
                </a:solidFill>
              </a:rPr>
              <a:t>Additional dithers for sub-pixel </a:t>
            </a:r>
            <a:r>
              <a:rPr lang="en-US" dirty="0" smtClean="0">
                <a:solidFill>
                  <a:srgbClr val="4D4F53"/>
                </a:solidFill>
              </a:rPr>
              <a:t>sampling</a:t>
            </a:r>
          </a:p>
          <a:p>
            <a:pPr marL="734400" lvl="1" indent="-285750">
              <a:buFont typeface="Wingdings" charset="2"/>
              <a:buChar char="§"/>
            </a:pPr>
            <a:r>
              <a:rPr lang="en-US" dirty="0" smtClean="0">
                <a:solidFill>
                  <a:srgbClr val="4D4F53"/>
                </a:solidFill>
              </a:rPr>
              <a:t>S200A1 + S200A2 to cover SCA wavelength gap</a:t>
            </a:r>
            <a:endParaRPr lang="en-US" dirty="0" smtClean="0">
              <a:solidFill>
                <a:srgbClr val="4D4F53"/>
              </a:solidFill>
            </a:endParaRPr>
          </a:p>
          <a:p>
            <a:pPr indent="-359388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All dispersers available, can select multiple per observation</a:t>
            </a:r>
          </a:p>
          <a:p>
            <a:pPr lvl="1" indent="-359388">
              <a:buFont typeface="Wingdings" charset="2"/>
              <a:buChar char="§"/>
            </a:pPr>
            <a:r>
              <a:rPr lang="en-US" dirty="0" smtClean="0">
                <a:solidFill>
                  <a:srgbClr val="4D4F53"/>
                </a:solidFill>
              </a:rPr>
              <a:t>Selected nods/dithers will be repeated for each</a:t>
            </a:r>
          </a:p>
          <a:p>
            <a:pPr indent="-359388">
              <a:buFont typeface="Wingdings" charset="2"/>
              <a:buChar char="v"/>
            </a:pPr>
            <a:r>
              <a:rPr lang="en-US" dirty="0" smtClean="0">
                <a:solidFill>
                  <a:srgbClr val="4D4F53"/>
                </a:solidFill>
              </a:rPr>
              <a:t>Need target acquisition (TA) to place object in slits</a:t>
            </a:r>
            <a:endParaRPr lang="en-US" dirty="0">
              <a:solidFill>
                <a:schemeClr val="accent2">
                  <a:lumMod val="9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33766"/>
              </p:ext>
            </p:extLst>
          </p:nvPr>
        </p:nvGraphicFramePr>
        <p:xfrm>
          <a:off x="410060" y="2021759"/>
          <a:ext cx="8423442" cy="169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6456"/>
                <a:gridCol w="1481264"/>
                <a:gridCol w="2553761"/>
                <a:gridCol w="31119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Subarray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Frame Time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2048 x 2048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14.58888 s (IRS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)</a:t>
                      </a:r>
                    </a:p>
                    <a:p>
                      <a:r>
                        <a:rPr lang="en-US" sz="1600" dirty="0" smtClean="0"/>
                        <a:t>10.73676 s (non-IRS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slits</a:t>
                      </a:r>
                      <a:r>
                        <a:rPr lang="en-US" sz="1600" baseline="0" dirty="0" smtClean="0"/>
                        <a:t> and MOS region captured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ALLSLITS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256 x 2048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5.49132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slits captured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SX00X1/2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 x 2048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1.55724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Selected slit fully captured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ixed_slit_dither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0294" r="77287" b="-1288"/>
          <a:stretch/>
        </p:blipFill>
        <p:spPr bwMode="auto">
          <a:xfrm>
            <a:off x="7086927" y="3866803"/>
            <a:ext cx="1286059" cy="2539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90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Slit Observing template</a:t>
            </a:r>
            <a:endParaRPr lang="en-US" dirty="0"/>
          </a:p>
        </p:txBody>
      </p:sp>
      <p:pic>
        <p:nvPicPr>
          <p:cNvPr id="4" name="Content Placeholder 3" descr="Screen Shot 2016-09-19 at 14.40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7" r="-6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464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1_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f2760952-b3bb-408f-ace6-eb1e07642b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Presentation.potx</Template>
  <TotalTime>38941</TotalTime>
  <Words>1074</Words>
  <Application>Microsoft Macintosh PowerPoint</Application>
  <PresentationFormat>On-screen Show (4:3)</PresentationFormat>
  <Paragraphs>208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NEW ESA Presentation</vt:lpstr>
      <vt:lpstr>1_NEW ESA Presentation</vt:lpstr>
      <vt:lpstr>Single Object Spectroscopy and Time Series Observations with NIRSpec</vt:lpstr>
      <vt:lpstr>The Near-Infrared Spectrograph (NIRSpec)</vt:lpstr>
      <vt:lpstr>NIRSpec spectral configurations and resolution</vt:lpstr>
      <vt:lpstr>NIRSpec’s Aperture Layout</vt:lpstr>
      <vt:lpstr>NIRSpec’s Aperture Layout, Real Data</vt:lpstr>
      <vt:lpstr>NIRSpec Fixed Slit Data Example (1)</vt:lpstr>
      <vt:lpstr>NIRSpec Fiex Slit Data Example (2)</vt:lpstr>
      <vt:lpstr>Fixed Slit Observing</vt:lpstr>
      <vt:lpstr>Fixed Slit Observing template</vt:lpstr>
      <vt:lpstr>Fixed Slit Observing Template</vt:lpstr>
      <vt:lpstr>Target Acquisition Options for Fixed Slits</vt:lpstr>
      <vt:lpstr>Fixed Slit “Stripyness”</vt:lpstr>
      <vt:lpstr>Fixed Slit Sensitivities</vt:lpstr>
      <vt:lpstr>Bright Object Time Series (BOTS) Observing</vt:lpstr>
      <vt:lpstr>BOTS Data Examples</vt:lpstr>
      <vt:lpstr>NIRSpec BOTS Brightness Limits</vt:lpstr>
      <vt:lpstr>NIRSpec BOTS Brightness Limits</vt:lpstr>
      <vt:lpstr>BOTS - Signal to Noise Example, Bright Limit</vt:lpstr>
      <vt:lpstr>Summary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ESA/ESTEC/SRE-S</cp:lastModifiedBy>
  <cp:revision>576</cp:revision>
  <cp:lastPrinted>2008-08-26T16:26:23Z</cp:lastPrinted>
  <dcterms:created xsi:type="dcterms:W3CDTF">2009-03-03T09:28:14Z</dcterms:created>
  <dcterms:modified xsi:type="dcterms:W3CDTF">2016-09-27T08:11:23Z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