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4"/>
    <p:sldMasterId id="2147483680" r:id="rId5"/>
    <p:sldMasterId id="2147483682" r:id="rId6"/>
    <p:sldMasterId id="2147483684" r:id="rId7"/>
    <p:sldMasterId id="2147483732" r:id="rId8"/>
    <p:sldMasterId id="2147483691" r:id="rId9"/>
    <p:sldMasterId id="2147483716" r:id="rId10"/>
  </p:sldMasterIdLst>
  <p:notesMasterIdLst>
    <p:notesMasterId r:id="rId26"/>
  </p:notesMasterIdLst>
  <p:handoutMasterIdLst>
    <p:handoutMasterId r:id="rId27"/>
  </p:handoutMasterIdLst>
  <p:sldIdLst>
    <p:sldId id="1034" r:id="rId11"/>
    <p:sldId id="997" r:id="rId12"/>
    <p:sldId id="1103" r:id="rId13"/>
    <p:sldId id="1033" r:id="rId14"/>
    <p:sldId id="1088" r:id="rId15"/>
    <p:sldId id="1089" r:id="rId16"/>
    <p:sldId id="1106" r:id="rId17"/>
    <p:sldId id="1100" r:id="rId18"/>
    <p:sldId id="1104" r:id="rId19"/>
    <p:sldId id="1101" r:id="rId20"/>
    <p:sldId id="1093" r:id="rId21"/>
    <p:sldId id="1105" r:id="rId22"/>
    <p:sldId id="1107" r:id="rId23"/>
    <p:sldId id="1102" r:id="rId24"/>
    <p:sldId id="1099" r:id="rId25"/>
  </p:sldIdLst>
  <p:sldSz cx="9144000" cy="6858000" type="screen4x3"/>
  <p:notesSz cx="92964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 and Summary" id="{4AFE4645-D2A7-244D-8686-FF9C208A3F6E}">
          <p14:sldIdLst>
            <p14:sldId id="1034"/>
            <p14:sldId id="997"/>
            <p14:sldId id="1103"/>
            <p14:sldId id="1033"/>
            <p14:sldId id="1088"/>
            <p14:sldId id="1089"/>
            <p14:sldId id="1106"/>
            <p14:sldId id="1100"/>
            <p14:sldId id="1104"/>
            <p14:sldId id="1101"/>
            <p14:sldId id="1093"/>
            <p14:sldId id="1105"/>
            <p14:sldId id="1107"/>
            <p14:sldId id="1102"/>
            <p14:sldId id="109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5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 Hylan" initials="JH" lastIdx="3" clrIdx="0"/>
  <p:cmAuthor id="1" name="Neil Rowlands" initials="N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566"/>
    <a:srgbClr val="2EB852"/>
    <a:srgbClr val="009900"/>
    <a:srgbClr val="E9291C"/>
    <a:srgbClr val="000000"/>
    <a:srgbClr val="BAB995"/>
    <a:srgbClr val="DEA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5" autoAdjust="0"/>
    <p:restoredTop sz="99468" autoAdjust="0"/>
  </p:normalViewPr>
  <p:slideViewPr>
    <p:cSldViewPr showGuides="1">
      <p:cViewPr>
        <p:scale>
          <a:sx n="125" d="100"/>
          <a:sy n="125" d="100"/>
        </p:scale>
        <p:origin x="-976" y="-8"/>
      </p:cViewPr>
      <p:guideLst>
        <p:guide orient="horz" pos="5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7" d="100"/>
        <a:sy n="127" d="100"/>
      </p:scale>
      <p:origin x="0" y="7944"/>
    </p:cViewPr>
  </p:sorterViewPr>
  <p:notesViewPr>
    <p:cSldViewPr>
      <p:cViewPr varScale="1">
        <p:scale>
          <a:sx n="104" d="100"/>
          <a:sy n="104" d="100"/>
        </p:scale>
        <p:origin x="-1498" y="-82"/>
      </p:cViewPr>
      <p:guideLst>
        <p:guide orient="horz" pos="2160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9282" cy="343134"/>
          </a:xfrm>
          <a:prstGeom prst="rect">
            <a:avLst/>
          </a:prstGeom>
        </p:spPr>
        <p:txBody>
          <a:bodyPr vert="horz" lIns="90566" tIns="45283" rIns="90566" bIns="4528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7" y="0"/>
            <a:ext cx="4029282" cy="343134"/>
          </a:xfrm>
          <a:prstGeom prst="rect">
            <a:avLst/>
          </a:prstGeom>
        </p:spPr>
        <p:txBody>
          <a:bodyPr vert="horz" lIns="90566" tIns="45283" rIns="90566" bIns="45283" rtlCol="0"/>
          <a:lstStyle>
            <a:lvl1pPr algn="r">
              <a:defRPr sz="1100"/>
            </a:lvl1pPr>
          </a:lstStyle>
          <a:p>
            <a:fld id="{8714506C-9788-7646-80C7-B8458F119F33}" type="datetime1">
              <a:t>16-09-21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513695"/>
            <a:ext cx="4029282" cy="343134"/>
          </a:xfrm>
          <a:prstGeom prst="rect">
            <a:avLst/>
          </a:prstGeom>
        </p:spPr>
        <p:txBody>
          <a:bodyPr vert="horz" lIns="90566" tIns="45283" rIns="90566" bIns="45283" rtlCol="0" anchor="b"/>
          <a:lstStyle>
            <a:lvl1pPr algn="l">
              <a:defRPr sz="1100"/>
            </a:lvl1pPr>
          </a:lstStyle>
          <a:p>
            <a:r>
              <a:rPr lang="en-US"/>
              <a:t>trest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7" y="6513695"/>
            <a:ext cx="4029282" cy="343134"/>
          </a:xfrm>
          <a:prstGeom prst="rect">
            <a:avLst/>
          </a:prstGeom>
        </p:spPr>
        <p:txBody>
          <a:bodyPr vert="horz" lIns="90566" tIns="45283" rIns="90566" bIns="45283" rtlCol="0" anchor="b"/>
          <a:lstStyle>
            <a:lvl1pPr algn="r">
              <a:defRPr sz="1100"/>
            </a:lvl1pPr>
          </a:lstStyle>
          <a:p>
            <a:fld id="{96264A52-6609-424C-9C64-DB57175F0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82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2900"/>
          </a:xfrm>
          <a:prstGeom prst="rect">
            <a:avLst/>
          </a:prstGeom>
        </p:spPr>
        <p:txBody>
          <a:bodyPr vert="horz" lIns="92286" tIns="46145" rIns="92286" bIns="46145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2900"/>
          </a:xfrm>
          <a:prstGeom prst="rect">
            <a:avLst/>
          </a:prstGeom>
        </p:spPr>
        <p:txBody>
          <a:bodyPr vert="horz" lIns="92286" tIns="46145" rIns="92286" bIns="46145" rtlCol="0"/>
          <a:lstStyle>
            <a:lvl1pPr algn="r">
              <a:defRPr sz="1100"/>
            </a:lvl1pPr>
          </a:lstStyle>
          <a:p>
            <a:fld id="{C69D6469-1BB0-6A46-A1EC-29F536C70E83}" type="datetime1">
              <a:t>16-09-21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2763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6" tIns="46145" rIns="92286" bIns="461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57551"/>
            <a:ext cx="7437120" cy="3086100"/>
          </a:xfrm>
          <a:prstGeom prst="rect">
            <a:avLst/>
          </a:prstGeom>
        </p:spPr>
        <p:txBody>
          <a:bodyPr vert="horz" lIns="92286" tIns="46145" rIns="92286" bIns="461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28440" cy="342900"/>
          </a:xfrm>
          <a:prstGeom prst="rect">
            <a:avLst/>
          </a:prstGeom>
        </p:spPr>
        <p:txBody>
          <a:bodyPr vert="horz" lIns="92286" tIns="46145" rIns="92286" bIns="46145" rtlCol="0" anchor="b"/>
          <a:lstStyle>
            <a:lvl1pPr algn="l">
              <a:defRPr sz="1100"/>
            </a:lvl1pPr>
          </a:lstStyle>
          <a:p>
            <a:r>
              <a:rPr lang="en-US" dirty="0"/>
              <a:t>trest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13910"/>
            <a:ext cx="4028440" cy="342900"/>
          </a:xfrm>
          <a:prstGeom prst="rect">
            <a:avLst/>
          </a:prstGeom>
        </p:spPr>
        <p:txBody>
          <a:bodyPr vert="horz" lIns="92286" tIns="46145" rIns="92286" bIns="46145" rtlCol="0" anchor="b"/>
          <a:lstStyle>
            <a:lvl1pPr algn="r">
              <a:defRPr sz="1100"/>
            </a:lvl1pPr>
          </a:lstStyle>
          <a:p>
            <a:fld id="{DA8408A1-1D27-4C52-8DC8-3F9856E6E5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12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gif"/><Relationship Id="rId6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gif"/><Relationship Id="rId6" Type="http://schemas.openxmlformats.org/officeDocument/2006/relationships/image" Target="../media/image23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138363" y="5959475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148586" y="6222292"/>
            <a:ext cx="4963414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148585" y="5960246"/>
            <a:ext cx="4963415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00024" y="5949950"/>
            <a:ext cx="1862455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0024" y="6199311"/>
            <a:ext cx="1862456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138363" y="6069223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148586" y="6222292"/>
            <a:ext cx="4963414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123728" y="5960246"/>
            <a:ext cx="4963415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00024" y="5949950"/>
            <a:ext cx="1862455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0024" y="6199311"/>
            <a:ext cx="1862456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pic>
        <p:nvPicPr>
          <p:cNvPr id="23" name="Picture 22" descr="udem-logo-exemple_01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" y="29369"/>
            <a:ext cx="1153612" cy="663327"/>
          </a:xfrm>
          <a:prstGeom prst="rect">
            <a:avLst/>
          </a:prstGeom>
        </p:spPr>
      </p:pic>
      <p:pic>
        <p:nvPicPr>
          <p:cNvPr id="24" name="Picture 23" descr="jws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772" y="80628"/>
            <a:ext cx="891208" cy="891208"/>
          </a:xfrm>
          <a:prstGeom prst="rect">
            <a:avLst/>
          </a:prstGeom>
        </p:spPr>
      </p:pic>
      <p:pic>
        <p:nvPicPr>
          <p:cNvPr id="25" name="Picture 21" descr="csa_logo_smal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676" y="116632"/>
            <a:ext cx="819200" cy="8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icon_stsci_transparent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08" y="566081"/>
            <a:ext cx="1631884" cy="990711"/>
          </a:xfrm>
          <a:prstGeom prst="rect">
            <a:avLst/>
          </a:prstGeom>
        </p:spPr>
      </p:pic>
      <p:pic>
        <p:nvPicPr>
          <p:cNvPr id="27" name="Picture 26" descr="NRC_logo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1680" y="1105954"/>
            <a:ext cx="1777683" cy="270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DB8B75BB-B267-E64E-8CF1-6FCCC4F52E4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139950" y="5959475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138363" y="5959475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148586" y="6222292"/>
            <a:ext cx="4963414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148585" y="5960246"/>
            <a:ext cx="4963415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0"/>
          </p:nvPr>
        </p:nvSpPr>
        <p:spPr>
          <a:xfrm>
            <a:off x="200024" y="5949950"/>
            <a:ext cx="1862455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0024" y="6199311"/>
            <a:ext cx="1862456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pic>
        <p:nvPicPr>
          <p:cNvPr id="9" name="Picture 7" descr="jwst_circle_design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1543" y="123825"/>
            <a:ext cx="83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csa_logo_smal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3825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udm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0772" y="638969"/>
            <a:ext cx="9144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NRC 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1637" y="314718"/>
            <a:ext cx="1781658" cy="38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-420"/>
          <a:stretch>
            <a:fillRect/>
          </a:stretch>
        </p:blipFill>
        <p:spPr bwMode="auto">
          <a:xfrm>
            <a:off x="1080880" y="76200"/>
            <a:ext cx="122484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5946" y="217138"/>
            <a:ext cx="7558753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Cliquez et modifiez le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16523" y="1005840"/>
            <a:ext cx="8218177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6B9D-5E40-4AC1-843C-106630788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94213" y="1000125"/>
            <a:ext cx="0" cy="531495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93531" y="199554"/>
            <a:ext cx="7532136" cy="498610"/>
          </a:xfrm>
        </p:spPr>
        <p:txBody>
          <a:bodyPr/>
          <a:lstStyle/>
          <a:p>
            <a:r>
              <a:rPr lang="en-US" dirty="0" smtClean="0"/>
              <a:t>Cliquez et modifiez le titre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532340" y="1005840"/>
            <a:ext cx="3852241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4597050" y="1005840"/>
            <a:ext cx="3928617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76D7-4FCF-4249-804D-568186791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530225" y="3698875"/>
            <a:ext cx="7977188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4492625" y="996950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11116" y="208483"/>
            <a:ext cx="7487997" cy="512064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529826" y="1005840"/>
            <a:ext cx="3874070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4601878" y="1005840"/>
            <a:ext cx="39060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529826" y="3796576"/>
            <a:ext cx="3874070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4601878" y="3796576"/>
            <a:ext cx="39060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867C872F-35FF-4237-B201-51762C3FE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CDF7-639A-493B-9864-E44793A05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9970"/>
            <a:ext cx="9143999" cy="49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7371-3C55-45EB-B017-7A96D2DF2C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45720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Cliquez sur l'icône pour ajouter un tableau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400800"/>
            <a:ext cx="1295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AC94-401B-414B-97EC-BFEDEC808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DB8B75BB-B267-E64E-8CF1-6FCCC4F52E4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F310BC-0437-1542-9608-6EC7725A97CC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4B4-3D54-1042-A86E-0FC1BB194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7371-3C55-45EB-B017-7A96D2DF2C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5946" y="217138"/>
            <a:ext cx="7558753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Cliquez et modifiez le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16523" y="1005840"/>
            <a:ext cx="8218177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6B9D-5E40-4AC1-843C-106630788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3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94213" y="1000125"/>
            <a:ext cx="0" cy="531495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93531" y="199554"/>
            <a:ext cx="7532136" cy="498610"/>
          </a:xfrm>
        </p:spPr>
        <p:txBody>
          <a:bodyPr/>
          <a:lstStyle/>
          <a:p>
            <a:r>
              <a:rPr lang="en-US" dirty="0" smtClean="0"/>
              <a:t>Cliquez et modifiez le titre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532340" y="1005840"/>
            <a:ext cx="3852241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4597050" y="1005840"/>
            <a:ext cx="3928617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76D7-4FCF-4249-804D-568186791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530225" y="3698875"/>
            <a:ext cx="7977188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4492625" y="996950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11116" y="208483"/>
            <a:ext cx="7487997" cy="512064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529826" y="1005840"/>
            <a:ext cx="3874070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4601878" y="1005840"/>
            <a:ext cx="39060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529826" y="3796576"/>
            <a:ext cx="3874070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4601878" y="3796576"/>
            <a:ext cx="39060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867C872F-35FF-4237-B201-51762C3FE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CDF7-639A-493B-9864-E44793A05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2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9970"/>
            <a:ext cx="9143999" cy="49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7371-3C55-45EB-B017-7A96D2DF2C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9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45720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Cliquez sur l'icône pour ajouter un tableau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400800"/>
            <a:ext cx="1295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AC94-401B-414B-97EC-BFEDEC808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8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4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50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DB8B75BB-B267-E64E-8CF1-6FCCC4F52E4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4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F310BC-0437-1542-9608-6EC7725A97CC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4B4-3D54-1042-A86E-0FC1BB194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7371-3C55-45EB-B017-7A96D2DF2C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9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>
            <a:off x="0" y="6364288"/>
            <a:ext cx="86883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2340" y="352551"/>
            <a:ext cx="8002360" cy="511862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532340" y="1005463"/>
            <a:ext cx="8002360" cy="5075237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68473FEB-1AE0-447D-A302-2EBAA0AFB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 userDrawn="1"/>
        </p:nvSpPr>
        <p:spPr>
          <a:xfrm>
            <a:off x="0" y="6364288"/>
            <a:ext cx="86883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1038" y="1000125"/>
            <a:ext cx="0" cy="512127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26" y="357188"/>
            <a:ext cx="8004574" cy="49847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532341" y="1005840"/>
            <a:ext cx="3872588" cy="5047934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4600309" y="1005840"/>
            <a:ext cx="3934091" cy="5047934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D414-CC7E-41A8-93CA-0E4D92D41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>
            <a:off x="0" y="6364288"/>
            <a:ext cx="86883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 flipH="1">
            <a:off x="530225" y="3698875"/>
            <a:ext cx="7924800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4491038" y="996950"/>
            <a:ext cx="0" cy="5211763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9826" y="352412"/>
            <a:ext cx="7924645" cy="485358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23"/>
          </p:nvPr>
        </p:nvSpPr>
        <p:spPr>
          <a:xfrm>
            <a:off x="529826" y="3796576"/>
            <a:ext cx="3866221" cy="238514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24"/>
          </p:nvPr>
        </p:nvSpPr>
        <p:spPr>
          <a:xfrm>
            <a:off x="4601273" y="3796576"/>
            <a:ext cx="3853198" cy="238514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12"/>
          </p:nvPr>
        </p:nvSpPr>
        <p:spPr>
          <a:xfrm>
            <a:off x="529826" y="1005840"/>
            <a:ext cx="3866221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5"/>
          </p:nvPr>
        </p:nvSpPr>
        <p:spPr>
          <a:xfrm>
            <a:off x="4601273" y="1005840"/>
            <a:ext cx="3853198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9C48A6B5-E38B-462F-B00A-1B4F68973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 userDrawn="1"/>
        </p:nvSpPr>
        <p:spPr>
          <a:xfrm>
            <a:off x="0" y="6364288"/>
            <a:ext cx="86883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26" y="357188"/>
            <a:ext cx="8102600" cy="49847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548D-E582-4EAE-A426-1094CF7EB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DB8B75BB-B267-E64E-8CF1-6FCCC4F52E4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138363" y="6069223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148586" y="6222292"/>
            <a:ext cx="4963414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123728" y="5960246"/>
            <a:ext cx="4963415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00024" y="5949950"/>
            <a:ext cx="1862455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0024" y="6199311"/>
            <a:ext cx="1862456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3" name="Picture 22" descr="udem-logo-exemple_01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" y="29369"/>
            <a:ext cx="1153612" cy="663327"/>
          </a:xfrm>
          <a:prstGeom prst="rect">
            <a:avLst/>
          </a:prstGeom>
        </p:spPr>
      </p:pic>
      <p:pic>
        <p:nvPicPr>
          <p:cNvPr id="24" name="Picture 23" descr="jws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772" y="80628"/>
            <a:ext cx="891208" cy="891208"/>
          </a:xfrm>
          <a:prstGeom prst="rect">
            <a:avLst/>
          </a:prstGeom>
        </p:spPr>
      </p:pic>
      <p:pic>
        <p:nvPicPr>
          <p:cNvPr id="25" name="Picture 21" descr="csa_logo_smal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676" y="116632"/>
            <a:ext cx="819200" cy="8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icon_stsci_transparent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08" y="566081"/>
            <a:ext cx="1631884" cy="990711"/>
          </a:xfrm>
          <a:prstGeom prst="rect">
            <a:avLst/>
          </a:prstGeom>
        </p:spPr>
      </p:pic>
      <p:pic>
        <p:nvPicPr>
          <p:cNvPr id="27" name="Picture 26" descr="NRC_logo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1680" y="1105954"/>
            <a:ext cx="1777683" cy="27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DB8B75BB-B267-E64E-8CF1-6FCCC4F52E4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475557"/>
            <a:ext cx="6400800" cy="2057400"/>
          </a:xfrm>
          <a:prstGeom prst="rect">
            <a:avLst/>
          </a:prstGeom>
        </p:spPr>
        <p:txBody>
          <a:bodyPr anchor="t" anchorCtr="0"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" y="2524125"/>
            <a:ext cx="3009900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1000" b="1" i="0" dirty="0" smtClean="0">
                <a:solidFill>
                  <a:srgbClr val="DEA115"/>
                </a:solidFill>
                <a:latin typeface="Arial Narrow" pitchFamily="34" charset="0"/>
              </a:rPr>
              <a:t>ITAR Banner, TBD</a:t>
            </a:r>
            <a:endParaRPr lang="en-US" sz="1000" i="0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4268788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latin typeface="Arial Blac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4268788" cy="487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270375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latin typeface="Arial Blac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270375" cy="487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9.jpeg"/><Relationship Id="rId21" Type="http://schemas.openxmlformats.org/officeDocument/2006/relationships/image" Target="../media/image10.jpeg"/><Relationship Id="rId22" Type="http://schemas.openxmlformats.org/officeDocument/2006/relationships/image" Target="../media/image11.jpe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jpeg"/><Relationship Id="rId16" Type="http://schemas.openxmlformats.org/officeDocument/2006/relationships/image" Target="../media/image5.jpeg"/><Relationship Id="rId17" Type="http://schemas.openxmlformats.org/officeDocument/2006/relationships/image" Target="../media/image6.jpeg"/><Relationship Id="rId18" Type="http://schemas.openxmlformats.org/officeDocument/2006/relationships/image" Target="../media/image7.jpeg"/><Relationship Id="rId1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2.xml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13" Type="http://schemas.openxmlformats.org/officeDocument/2006/relationships/image" Target="../media/image30.jpeg"/><Relationship Id="rId14" Type="http://schemas.openxmlformats.org/officeDocument/2006/relationships/image" Target="../media/image26.wmf"/><Relationship Id="rId15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20" Type="http://schemas.openxmlformats.org/officeDocument/2006/relationships/image" Target="../media/image27.png"/><Relationship Id="rId21" Type="http://schemas.openxmlformats.org/officeDocument/2006/relationships/image" Target="../media/image29.png"/><Relationship Id="rId22" Type="http://schemas.openxmlformats.org/officeDocument/2006/relationships/image" Target="../media/image28.png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theme" Target="../theme/theme5.xml"/><Relationship Id="rId15" Type="http://schemas.openxmlformats.org/officeDocument/2006/relationships/image" Target="../media/image30.jpeg"/><Relationship Id="rId16" Type="http://schemas.openxmlformats.org/officeDocument/2006/relationships/image" Target="../media/image26.wmf"/><Relationship Id="rId17" Type="http://schemas.openxmlformats.org/officeDocument/2006/relationships/image" Target="../media/image31.png"/><Relationship Id="rId18" Type="http://schemas.openxmlformats.org/officeDocument/2006/relationships/image" Target="../media/image25.jpe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theme" Target="../theme/theme6.xml"/><Relationship Id="rId12" Type="http://schemas.openxmlformats.org/officeDocument/2006/relationships/image" Target="../media/image32.jpe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53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16200000">
            <a:off x="-1102099" y="1094161"/>
            <a:ext cx="5677649" cy="348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4" descr="Corner-01 copy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4310063"/>
            <a:ext cx="91567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251700" y="6199188"/>
            <a:ext cx="14255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528648" y="3656761"/>
            <a:ext cx="2784368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 descr="C:\Users\ascott\Desktop\jwstvac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37440" y="1"/>
            <a:ext cx="2775576" cy="2294792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8648" y="2294793"/>
            <a:ext cx="2784368" cy="13619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7" descr="ElectronicsUnitRework 00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375581" y="2294793"/>
            <a:ext cx="1752237" cy="12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rrowheads="1"/>
          </p:cNvPicPr>
          <p:nvPr/>
        </p:nvPicPr>
        <p:blipFill>
          <a:blip r:embed="rId19"/>
          <a:srcRect l="10275" t="10065" r="10672" b="3302"/>
          <a:stretch>
            <a:fillRect/>
          </a:stretch>
        </p:blipFill>
        <p:spPr bwMode="auto">
          <a:xfrm>
            <a:off x="6368560" y="3552092"/>
            <a:ext cx="2775440" cy="2134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14" descr="SOUT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120796" y="-1"/>
            <a:ext cx="1027112" cy="355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f2t2_etalon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375582" y="1"/>
            <a:ext cx="1747886" cy="126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7" descr="MOP_DET_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365769" y="1273921"/>
            <a:ext cx="936916" cy="1012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33" descr="jh2"/>
          <p:cNvPicPr>
            <a:picLocks noChangeAspect="1" noChangeArrowheads="1"/>
          </p:cNvPicPr>
          <p:nvPr/>
        </p:nvPicPr>
        <p:blipFill>
          <a:blip r:embed="rId23"/>
          <a:srcRect l="50107" t="22559" r="16907" b="7729"/>
          <a:stretch>
            <a:fillRect/>
          </a:stretch>
        </p:blipFill>
        <p:spPr bwMode="auto">
          <a:xfrm>
            <a:off x="7302684" y="1265129"/>
            <a:ext cx="825134" cy="1003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49" r:id="rId8"/>
    <p:sldLayoutId id="2147483653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8000" y="1736812"/>
            <a:ext cx="2700000" cy="19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00000" y="1736812"/>
            <a:ext cx="2700000" cy="197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Corner-01 copy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1" y="4310063"/>
            <a:ext cx="8998051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00000" y="3790800"/>
            <a:ext cx="272160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04400" y="3790800"/>
            <a:ext cx="270000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36290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00000" y="44808"/>
            <a:ext cx="5508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647371" y="1447800"/>
            <a:ext cx="162922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34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4" descr="Corner-01 copy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310063"/>
            <a:ext cx="91440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51700" y="6199188"/>
            <a:ext cx="14255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_3 radius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53343" y="57150"/>
            <a:ext cx="83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890773" y="227012"/>
            <a:ext cx="636257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et modifiez le titre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40597371-3C55-45EB-B017-7A96D2DF2C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jwst_circle_design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573" y="5715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10" r:id="rId7"/>
    <p:sldLayoutId id="2147483711" r:id="rId8"/>
    <p:sldLayoutId id="2147483712" r:id="rId9"/>
    <p:sldLayoutId id="2147483718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_3 radius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53343" y="57150"/>
            <a:ext cx="83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949706" y="6519863"/>
            <a:ext cx="10318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890773" y="227012"/>
            <a:ext cx="636257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et modifiez le titre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40597371-3C55-45EB-B017-7A96D2DF2C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jwst_circle_design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573" y="5715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csa_logo_small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28638" y="6259436"/>
            <a:ext cx="484263" cy="4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udm Logo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75787" y="6230387"/>
            <a:ext cx="1124174" cy="50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-420"/>
          <a:stretch>
            <a:fillRect/>
          </a:stretch>
        </p:blipFill>
        <p:spPr bwMode="auto">
          <a:xfrm>
            <a:off x="3860838" y="6138046"/>
            <a:ext cx="919557" cy="6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NRC Logo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929859" y="6429375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36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4_3.jp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0"/>
            <a:ext cx="915352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549275" y="6164263"/>
            <a:ext cx="3506788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dirty="0" smtClean="0">
                <a:solidFill>
                  <a:schemeClr val="accent2"/>
                </a:solidFill>
              </a:rPr>
              <a:t>Honeywell Confidential - © 2016 by Honeywell International Inc. All rights reserved. </a:t>
            </a:r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525463" y="357188"/>
            <a:ext cx="8102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et modifiez le titre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6E329B57-E27C-440A-8220-955419A6B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000" y="1736812"/>
            <a:ext cx="2700000" cy="19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000" y="1736812"/>
            <a:ext cx="2700000" cy="197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Corner-01 copy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" y="4310063"/>
            <a:ext cx="8998051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51700" y="6199188"/>
            <a:ext cx="14255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0000" y="3790800"/>
            <a:ext cx="272160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4400" y="3790800"/>
            <a:ext cx="270000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6290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00000" y="44808"/>
            <a:ext cx="5508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47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1.tiff"/><Relationship Id="rId3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://jwst.astro.umontreal.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4" Type="http://schemas.openxmlformats.org/officeDocument/2006/relationships/image" Target="../media/image43.tif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2057400" y="6096000"/>
            <a:ext cx="6172200" cy="484522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 b="1" i="0" kern="1200" cap="all" baseline="0">
                <a:solidFill>
                  <a:schemeClr val="tx1"/>
                </a:solidFill>
                <a:latin typeface="Arial" pitchFamily="34" charset="0"/>
                <a:ea typeface="Helvetica 55 Roman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 err="1" smtClean="0"/>
              <a:t>Niriss</a:t>
            </a:r>
            <a:r>
              <a:rPr lang="en-CA" sz="1800" dirty="0" smtClean="0"/>
              <a:t> SINGLE OBJECT </a:t>
            </a:r>
            <a:r>
              <a:rPr lang="en-CA" sz="1800" dirty="0" err="1" smtClean="0"/>
              <a:t>Slitless</a:t>
            </a:r>
            <a:r>
              <a:rPr lang="en-CA" sz="1800" dirty="0" smtClean="0"/>
              <a:t> spectroscopy</a:t>
            </a:r>
            <a:endParaRPr lang="en-CA" sz="18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-35003" y="6172200"/>
            <a:ext cx="2057400" cy="457200"/>
          </a:xfrm>
          <a:prstGeom prst="rect">
            <a:avLst/>
          </a:prstGeom>
        </p:spPr>
        <p:txBody>
          <a:bodyPr vert="horz" anchor="t"/>
          <a:lstStyle>
            <a:lvl1pPr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elvetica 55 Roman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/>
              <a:t>Chris Willott, </a:t>
            </a:r>
            <a:r>
              <a:rPr lang="en-CA" sz="1200" b="1" dirty="0" err="1" smtClean="0"/>
              <a:t>Loic</a:t>
            </a:r>
            <a:r>
              <a:rPr lang="en-CA" sz="1200" b="1" dirty="0" smtClean="0"/>
              <a:t> Albert, René Doyon, and the FGS/NIRISS Team</a:t>
            </a:r>
            <a:endParaRPr lang="en-CA" sz="1200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969758" y="6172200"/>
            <a:ext cx="1148079" cy="486153"/>
          </a:xfrm>
          <a:prstGeom prst="rect">
            <a:avLst/>
          </a:prstGeom>
        </p:spPr>
        <p:txBody>
          <a:bodyPr vert="horz" anchor="t"/>
          <a:lstStyle>
            <a:lvl1pPr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elvetica 55 Roman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 dirty="0" smtClean="0"/>
              <a:t>ESAC JWST</a:t>
            </a:r>
          </a:p>
          <a:p>
            <a:r>
              <a:rPr lang="en-CA" sz="1200" b="1" dirty="0" smtClean="0"/>
              <a:t>27 Sept 2016 </a:t>
            </a:r>
            <a:endParaRPr lang="en-CA" sz="1200" b="1" dirty="0"/>
          </a:p>
        </p:txBody>
      </p:sp>
    </p:spTree>
    <p:extLst>
      <p:ext uri="{BB962C8B-B14F-4D97-AF65-F5344CB8AC3E}">
        <p14:creationId xmlns:p14="http://schemas.microsoft.com/office/powerpoint/2010/main" val="34612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5947" y="217138"/>
            <a:ext cx="6339254" cy="498610"/>
          </a:xfrm>
        </p:spPr>
        <p:txBody>
          <a:bodyPr/>
          <a:lstStyle/>
          <a:p>
            <a:pPr algn="ctr"/>
            <a:r>
              <a:rPr lang="fr-FR" dirty="0" err="1" smtClean="0"/>
              <a:t>Expected</a:t>
            </a:r>
            <a:r>
              <a:rPr lang="fr-FR" dirty="0" smtClean="0"/>
              <a:t> Science </a:t>
            </a:r>
            <a:r>
              <a:rPr lang="fr-FR" dirty="0" err="1" smtClean="0"/>
              <a:t>Targets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6808707" cy="5121728"/>
          </a:xfrm>
          <a:prstGeom prst="rect">
            <a:avLst/>
          </a:prstGeom>
        </p:spPr>
      </p:pic>
      <p:sp>
        <p:nvSpPr>
          <p:cNvPr id="12" name="ZoneTexte 4"/>
          <p:cNvSpPr txBox="1"/>
          <p:nvPr/>
        </p:nvSpPr>
        <p:spPr>
          <a:xfrm>
            <a:off x="2209800" y="63246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Figure courtesy of George Ricker (TESS PI)</a:t>
            </a:r>
            <a:endParaRPr lang="en-GB" sz="1600" b="1" dirty="0" smtClean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3" name="ZoneTexte 8"/>
          <p:cNvSpPr txBox="1"/>
          <p:nvPr/>
        </p:nvSpPr>
        <p:spPr>
          <a:xfrm rot="16200000">
            <a:off x="1329658" y="3623342"/>
            <a:ext cx="3044016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NIRISS Saturation </a:t>
            </a:r>
            <a:r>
              <a:rPr lang="fr-FR" dirty="0" err="1">
                <a:solidFill>
                  <a:srgbClr val="000000"/>
                </a:solidFill>
              </a:rPr>
              <a:t>Limit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" name="ZoneTexte 8"/>
          <p:cNvSpPr txBox="1"/>
          <p:nvPr/>
        </p:nvSpPr>
        <p:spPr>
          <a:xfrm rot="16200000">
            <a:off x="4680466" y="3701534"/>
            <a:ext cx="2438400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NIRISS </a:t>
            </a:r>
            <a:r>
              <a:rPr lang="fr-FR" dirty="0" err="1" smtClean="0">
                <a:solidFill>
                  <a:srgbClr val="000000"/>
                </a:solidFill>
              </a:rPr>
              <a:t>Faint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Limit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975947" y="217138"/>
            <a:ext cx="6339254" cy="498610"/>
          </a:xfrm>
        </p:spPr>
        <p:txBody>
          <a:bodyPr/>
          <a:lstStyle/>
          <a:p>
            <a:pPr algn="ctr"/>
            <a:r>
              <a:rPr lang="fr-FR" dirty="0" smtClean="0"/>
              <a:t>Target </a:t>
            </a:r>
            <a:r>
              <a:rPr lang="fr-FR" dirty="0" err="1" smtClean="0"/>
              <a:t>Faint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endParaRPr lang="fr-FR" dirty="0"/>
          </a:p>
        </p:txBody>
      </p:sp>
      <p:pic>
        <p:nvPicPr>
          <p:cNvPr id="8" name="Image 4" descr="PPMvsMAGJ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8929409" cy="595293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318934" y="1013513"/>
            <a:ext cx="967219" cy="4823343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282298" y="733836"/>
            <a:ext cx="113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2</a:t>
            </a:r>
            <a:r>
              <a:rPr lang="fr-FR" baseline="30000" dirty="0" smtClean="0">
                <a:solidFill>
                  <a:srgbClr val="000000"/>
                </a:solidFill>
              </a:rPr>
              <a:t>nd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Order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5"/>
          <p:cNvSpPr txBox="1"/>
          <p:nvPr/>
        </p:nvSpPr>
        <p:spPr>
          <a:xfrm>
            <a:off x="2984003" y="1127590"/>
            <a:ext cx="2980303" cy="120032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000000"/>
                </a:solidFill>
              </a:rPr>
              <a:t>4 hr clock time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000000"/>
                </a:solidFill>
              </a:rPr>
              <a:t>15 ppm noise floor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000000"/>
                </a:solidFill>
              </a:rPr>
              <a:t>Teff = 3200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000000"/>
                </a:solidFill>
              </a:rPr>
              <a:t>At full spectral resolution </a:t>
            </a:r>
          </a:p>
        </p:txBody>
      </p:sp>
      <p:sp>
        <p:nvSpPr>
          <p:cNvPr id="14" name="ZoneTexte 6"/>
          <p:cNvSpPr txBox="1"/>
          <p:nvPr/>
        </p:nvSpPr>
        <p:spPr>
          <a:xfrm>
            <a:off x="6096000" y="2209800"/>
            <a:ext cx="6916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J=14</a:t>
            </a:r>
          </a:p>
        </p:txBody>
      </p:sp>
      <p:sp>
        <p:nvSpPr>
          <p:cNvPr id="15" name="ZoneTexte 6"/>
          <p:cNvSpPr txBox="1"/>
          <p:nvPr/>
        </p:nvSpPr>
        <p:spPr>
          <a:xfrm>
            <a:off x="6019800" y="3124200"/>
            <a:ext cx="6916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J=</a:t>
            </a:r>
            <a:r>
              <a:rPr lang="fr-FR" dirty="0" smtClean="0"/>
              <a:t>12</a:t>
            </a:r>
            <a:endParaRPr lang="fr-FR" dirty="0"/>
          </a:p>
        </p:txBody>
      </p:sp>
      <p:sp>
        <p:nvSpPr>
          <p:cNvPr id="18" name="ZoneTexte 6"/>
          <p:cNvSpPr txBox="1"/>
          <p:nvPr/>
        </p:nvSpPr>
        <p:spPr>
          <a:xfrm>
            <a:off x="5943600" y="3962400"/>
            <a:ext cx="6916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J=</a:t>
            </a:r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19" name="ZoneTexte 6"/>
          <p:cNvSpPr txBox="1"/>
          <p:nvPr/>
        </p:nvSpPr>
        <p:spPr>
          <a:xfrm>
            <a:off x="5943600" y="5029200"/>
            <a:ext cx="5632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J</a:t>
            </a:r>
            <a:r>
              <a:rPr lang="fr-FR" dirty="0" smtClean="0"/>
              <a:t>=</a:t>
            </a:r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845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975947" y="217138"/>
            <a:ext cx="6339254" cy="498610"/>
          </a:xfrm>
        </p:spPr>
        <p:txBody>
          <a:bodyPr/>
          <a:lstStyle/>
          <a:p>
            <a:pPr algn="ctr"/>
            <a:r>
              <a:rPr lang="fr-FR" dirty="0" smtClean="0"/>
              <a:t>Target Saturation </a:t>
            </a:r>
            <a:r>
              <a:rPr lang="fr-FR" dirty="0" err="1" smtClean="0"/>
              <a:t>Limits</a:t>
            </a:r>
            <a:endParaRPr lang="fr-FR" dirty="0"/>
          </a:p>
        </p:txBody>
      </p:sp>
      <p:pic>
        <p:nvPicPr>
          <p:cNvPr id="16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294093" cy="2862729"/>
          </a:xfrm>
          <a:prstGeom prst="rect">
            <a:avLst/>
          </a:prstGeom>
          <a:noFill/>
        </p:spPr>
      </p:pic>
      <p:pic>
        <p:nvPicPr>
          <p:cNvPr id="17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14400"/>
            <a:ext cx="4294093" cy="2862728"/>
          </a:xfrm>
          <a:prstGeom prst="rect">
            <a:avLst/>
          </a:prstGeom>
          <a:noFill/>
        </p:spPr>
      </p:pic>
      <p:graphicFrame>
        <p:nvGraphicFramePr>
          <p:cNvPr id="20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14285"/>
              </p:ext>
            </p:extLst>
          </p:nvPr>
        </p:nvGraphicFramePr>
        <p:xfrm>
          <a:off x="1371600" y="4114800"/>
          <a:ext cx="6250316" cy="2588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375"/>
                <a:gridCol w="448235"/>
                <a:gridCol w="530412"/>
                <a:gridCol w="1449294"/>
                <a:gridCol w="2921000"/>
              </a:tblGrid>
              <a:tr h="276662">
                <a:tc>
                  <a:txBody>
                    <a:bodyPr/>
                    <a:lstStyle/>
                    <a:p>
                      <a:r>
                        <a:rPr lang="fr-FR" sz="120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Sub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Warnings</a:t>
                      </a:r>
                    </a:p>
                  </a:txBody>
                  <a:tcPr/>
                </a:tc>
              </a:tr>
              <a:tr h="288969">
                <a:tc>
                  <a:txBody>
                    <a:bodyPr/>
                    <a:lstStyle/>
                    <a:p>
                      <a:r>
                        <a:rPr lang="fr-FR" sz="1200"/>
                        <a:t>&gt;8.0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full 0.6-2.8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None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88969">
                <a:tc>
                  <a:txBody>
                    <a:bodyPr/>
                    <a:lstStyle/>
                    <a:p>
                      <a:r>
                        <a:rPr lang="fr-FR" sz="1200"/>
                        <a:t>7.25</a:t>
                      </a:r>
                      <a:r>
                        <a:rPr lang="fr-FR" sz="1200" baseline="0"/>
                        <a:t>-8.0</a:t>
                      </a:r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full 0.6-2.8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/>
                        <a:t>Bias</a:t>
                      </a:r>
                      <a:r>
                        <a:rPr lang="fr-FR" sz="1200" baseline="0"/>
                        <a:t> drift uncertainty</a:t>
                      </a:r>
                      <a:endParaRPr lang="fr-FR" sz="120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88969">
                <a:tc>
                  <a:txBody>
                    <a:bodyPr/>
                    <a:lstStyle/>
                    <a:p>
                      <a:r>
                        <a:rPr lang="fr-FR" sz="1200"/>
                        <a:t>6.75-7.25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/>
                        <a:t>full 0.6-2.8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/>
                        <a:t>Sat. pix. in "horns" for λ=0.96-1.46 μm </a:t>
                      </a:r>
                      <a:endParaRPr lang="fr-FR" sz="120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88969">
                <a:tc>
                  <a:txBody>
                    <a:bodyPr/>
                    <a:lstStyle/>
                    <a:p>
                      <a:r>
                        <a:rPr lang="fr-FR" sz="1200"/>
                        <a:t>6.25-6.75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full 0.6-2.8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Can</a:t>
                      </a:r>
                      <a:r>
                        <a:rPr lang="fr-FR" sz="1200" baseline="0"/>
                        <a:t> r</a:t>
                      </a:r>
                      <a:r>
                        <a:rPr lang="fr-FR" sz="1200"/>
                        <a:t>ecover</a:t>
                      </a:r>
                      <a:r>
                        <a:rPr lang="fr-FR" sz="1200" baseline="0"/>
                        <a:t> λ&lt;1.40 μm from order 2</a:t>
                      </a:r>
                      <a:endParaRPr lang="fr-FR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288969">
                <a:tc>
                  <a:txBody>
                    <a:bodyPr/>
                    <a:lstStyle/>
                    <a:p>
                      <a:r>
                        <a:rPr lang="fr-FR" sz="1200"/>
                        <a:t>5.75-6.25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0.6-1.4+2.0-2.8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Order</a:t>
                      </a:r>
                      <a:r>
                        <a:rPr lang="fr-FR" sz="1200" baseline="0"/>
                        <a:t> 1 saturated for λ&lt;2.0 μm </a:t>
                      </a:r>
                      <a:endParaRPr lang="fr-FR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288969">
                <a:tc>
                  <a:txBody>
                    <a:bodyPr/>
                    <a:lstStyle/>
                    <a:p>
                      <a:r>
                        <a:rPr lang="fr-FR" sz="1200"/>
                        <a:t>&gt;6.0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96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1.0-2.8 (order</a:t>
                      </a:r>
                      <a:r>
                        <a:rPr lang="fr-FR" sz="1200" baseline="0"/>
                        <a:t> 1)</a:t>
                      </a:r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/>
                        <a:t>Bias</a:t>
                      </a:r>
                      <a:r>
                        <a:rPr lang="fr-FR" sz="1200" baseline="0"/>
                        <a:t> drift uncertainty</a:t>
                      </a:r>
                      <a:endParaRPr lang="fr-FR" sz="120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88969">
                <a:tc>
                  <a:txBody>
                    <a:bodyPr/>
                    <a:lstStyle/>
                    <a:p>
                      <a:r>
                        <a:rPr lang="fr-FR" sz="1200"/>
                        <a:t>5.5-6.0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96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/>
                        <a:t>1.0-2.8 (order</a:t>
                      </a:r>
                      <a:r>
                        <a:rPr lang="fr-FR" sz="1200" baseline="0"/>
                        <a:t> 1)</a:t>
                      </a:r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/>
                        <a:t>Sat. pix. in "horns" for λ=0.96-1.46 μm </a:t>
                      </a:r>
                      <a:endParaRPr lang="fr-FR" sz="120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88969">
                <a:tc>
                  <a:txBody>
                    <a:bodyPr/>
                    <a:lstStyle/>
                    <a:p>
                      <a:r>
                        <a:rPr lang="fr-FR" sz="1200"/>
                        <a:t>&lt;5.5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96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/>
                        <a:t>Less of blue</a:t>
                      </a:r>
                      <a:r>
                        <a:rPr lang="fr-FR" sz="1200" baseline="0"/>
                        <a:t> end</a:t>
                      </a:r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err="1"/>
                        <a:t>λ</a:t>
                      </a:r>
                      <a:r>
                        <a:rPr lang="fr-FR" sz="1200" baseline="0" dirty="0"/>
                        <a:t>=1.2μm@5.25, 1.8@4.5, </a:t>
                      </a:r>
                      <a:r>
                        <a:rPr lang="fr-FR" sz="1200" baseline="0" dirty="0" err="1"/>
                        <a:t>etc</a:t>
                      </a:r>
                      <a:endParaRPr lang="fr-FR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21" name="ZoneTexte 70"/>
          <p:cNvSpPr txBox="1"/>
          <p:nvPr/>
        </p:nvSpPr>
        <p:spPr>
          <a:xfrm>
            <a:off x="2133600" y="3733800"/>
            <a:ext cx="460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Coverage</a:t>
            </a:r>
            <a:r>
              <a:rPr lang="fr-FR" dirty="0"/>
              <a:t> and </a:t>
            </a:r>
            <a:r>
              <a:rPr lang="fr-FR" dirty="0" err="1"/>
              <a:t>Risks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Various</a:t>
            </a:r>
            <a:r>
              <a:rPr lang="fr-FR" dirty="0"/>
              <a:t> Magnitudes</a:t>
            </a:r>
          </a:p>
        </p:txBody>
      </p:sp>
    </p:spTree>
    <p:extLst>
      <p:ext uri="{BB962C8B-B14F-4D97-AF65-F5344CB8AC3E}">
        <p14:creationId xmlns:p14="http://schemas.microsoft.com/office/powerpoint/2010/main" val="40403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975947" y="217138"/>
            <a:ext cx="6339254" cy="498610"/>
          </a:xfrm>
        </p:spPr>
        <p:txBody>
          <a:bodyPr/>
          <a:lstStyle/>
          <a:p>
            <a:pPr algn="ctr"/>
            <a:r>
              <a:rPr lang="fr-FR" dirty="0" err="1" smtClean="0"/>
              <a:t>Simulated</a:t>
            </a:r>
            <a:r>
              <a:rPr lang="fr-FR" dirty="0" smtClean="0"/>
              <a:t> Data</a:t>
            </a:r>
            <a:endParaRPr lang="fr-FR" dirty="0"/>
          </a:p>
        </p:txBody>
      </p:sp>
      <p:pic>
        <p:nvPicPr>
          <p:cNvPr id="2" name="Picture 1" descr="SpectrumRealizationPPM_HD209458b_tw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traces_deep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83491" y="5828465"/>
            <a:ext cx="12445250" cy="205906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975947" y="217138"/>
            <a:ext cx="6339254" cy="498610"/>
          </a:xfrm>
        </p:spPr>
        <p:txBody>
          <a:bodyPr/>
          <a:lstStyle/>
          <a:p>
            <a:pPr algn="ctr"/>
            <a:r>
              <a:rPr lang="fr-FR" dirty="0" smtClean="0"/>
              <a:t>Spectral </a:t>
            </a:r>
            <a:r>
              <a:rPr lang="fr-FR" dirty="0" err="1" smtClean="0"/>
              <a:t>Order</a:t>
            </a:r>
            <a:r>
              <a:rPr lang="fr-FR" dirty="0" smtClean="0"/>
              <a:t> </a:t>
            </a:r>
            <a:r>
              <a:rPr lang="fr-FR" dirty="0" err="1" smtClean="0"/>
              <a:t>Overlap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2081599" y="6719500"/>
            <a:ext cx="8382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96x2048</a:t>
            </a:r>
            <a:endParaRPr lang="en-US" sz="1200" b="1" dirty="0"/>
          </a:p>
        </p:txBody>
      </p:sp>
      <p:sp>
        <p:nvSpPr>
          <p:cNvPr id="9" name="ZoneTexte 6"/>
          <p:cNvSpPr txBox="1"/>
          <p:nvPr/>
        </p:nvSpPr>
        <p:spPr>
          <a:xfrm>
            <a:off x="2590800" y="1447800"/>
            <a:ext cx="249868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and 1</a:t>
            </a:r>
            <a:r>
              <a:rPr lang="fr-FR" baseline="30000" dirty="0"/>
              <a:t>st</a:t>
            </a:r>
            <a:r>
              <a:rPr lang="fr-FR" dirty="0"/>
              <a:t> </a:t>
            </a:r>
            <a:r>
              <a:rPr lang="fr-FR" dirty="0" err="1"/>
              <a:t>orders</a:t>
            </a:r>
            <a:r>
              <a:rPr lang="fr-FR" dirty="0"/>
              <a:t> cross </a:t>
            </a:r>
            <a:r>
              <a:rPr lang="fr-FR" dirty="0" smtClean="0"/>
              <a:t>contamination</a:t>
            </a:r>
          </a:p>
          <a:p>
            <a:endParaRPr lang="fr-FR" dirty="0"/>
          </a:p>
          <a:p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dirty="0" err="1" smtClean="0"/>
              <a:t>modeling</a:t>
            </a:r>
            <a:r>
              <a:rPr lang="fr-FR" dirty="0" smtClean="0"/>
              <a:t> in spectral extraction</a:t>
            </a:r>
            <a:endParaRPr lang="fr-FR" dirty="0"/>
          </a:p>
        </p:txBody>
      </p:sp>
      <p:pic>
        <p:nvPicPr>
          <p:cNvPr id="10" name="Image 4" descr="Cut_Along_Spatial_Axis_LLNLCoat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96381"/>
            <a:ext cx="4321215" cy="5761619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2438400" y="3352800"/>
            <a:ext cx="2743200" cy="2057400"/>
          </a:xfrm>
          <a:prstGeom prst="line">
            <a:avLst/>
          </a:prstGeom>
          <a:ln w="2222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438400" y="4114800"/>
            <a:ext cx="2743200" cy="762000"/>
          </a:xfrm>
          <a:prstGeom prst="line">
            <a:avLst/>
          </a:prstGeom>
          <a:ln w="2222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8400" y="4343400"/>
            <a:ext cx="2743200" cy="533400"/>
          </a:xfrm>
          <a:prstGeom prst="line">
            <a:avLst/>
          </a:prstGeom>
          <a:ln w="2222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8400" y="3886200"/>
            <a:ext cx="2743200" cy="1752600"/>
          </a:xfrm>
          <a:prstGeom prst="line">
            <a:avLst/>
          </a:prstGeom>
          <a:ln w="2222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38400" y="3352800"/>
            <a:ext cx="2667000" cy="3048000"/>
          </a:xfrm>
          <a:prstGeom prst="line">
            <a:avLst/>
          </a:prstGeom>
          <a:ln w="2222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Summary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304800" y="1143000"/>
            <a:ext cx="8458200" cy="53086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NIRISS Single Object </a:t>
            </a:r>
            <a:r>
              <a:rPr lang="fr-FR" dirty="0" err="1" smtClean="0"/>
              <a:t>Slitless</a:t>
            </a:r>
            <a:r>
              <a:rPr lang="fr-FR" dirty="0" smtClean="0"/>
              <a:t> </a:t>
            </a:r>
            <a:r>
              <a:rPr lang="fr-FR" dirty="0" err="1"/>
              <a:t>Spectroscopy</a:t>
            </a:r>
            <a:r>
              <a:rPr lang="fr-FR" dirty="0"/>
              <a:t> </a:t>
            </a:r>
            <a:r>
              <a:rPr lang="fr-FR" dirty="0" smtClean="0"/>
              <a:t>has excellent </a:t>
            </a:r>
            <a:r>
              <a:rPr lang="fr-FR" dirty="0" err="1" smtClean="0"/>
              <a:t>capabilties</a:t>
            </a:r>
            <a:r>
              <a:rPr lang="fr-FR" dirty="0" smtClean="0"/>
              <a:t> for </a:t>
            </a:r>
            <a:r>
              <a:rPr lang="fr-FR" dirty="0" err="1" smtClean="0"/>
              <a:t>exoplanet</a:t>
            </a:r>
            <a:r>
              <a:rPr lang="fr-FR" dirty="0" smtClean="0"/>
              <a:t> transits:</a:t>
            </a:r>
          </a:p>
          <a:p>
            <a:pPr marL="4245537" lvl="8"/>
            <a:endParaRPr lang="fr-FR" dirty="0"/>
          </a:p>
          <a:p>
            <a:pPr lvl="1">
              <a:buFont typeface="Wingdings" charset="2"/>
              <a:buChar char="§"/>
            </a:pPr>
            <a:r>
              <a:rPr lang="fr-FR" dirty="0" err="1" smtClean="0"/>
              <a:t>Simultaneous</a:t>
            </a:r>
            <a:r>
              <a:rPr lang="fr-FR" dirty="0" smtClean="0"/>
              <a:t> </a:t>
            </a:r>
            <a:r>
              <a:rPr lang="fr-FR" dirty="0" err="1" smtClean="0"/>
              <a:t>coverage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0.6 to 2.8 microns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of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spectral </a:t>
            </a:r>
            <a:r>
              <a:rPr lang="fr-FR" dirty="0" err="1" smtClean="0"/>
              <a:t>resolution</a:t>
            </a:r>
            <a:r>
              <a:rPr lang="fr-FR" dirty="0" smtClean="0"/>
              <a:t> R&gt;1000.</a:t>
            </a:r>
          </a:p>
          <a:p>
            <a:pPr lvl="1">
              <a:buFont typeface="Wingdings" charset="2"/>
              <a:buChar char="§"/>
            </a:pPr>
            <a:endParaRPr lang="fr-FR" dirty="0"/>
          </a:p>
          <a:p>
            <a:pPr lvl="1">
              <a:buFont typeface="Wingdings" charset="2"/>
              <a:buChar char="§"/>
            </a:pPr>
            <a:r>
              <a:rPr lang="fr-FR" dirty="0" err="1" smtClean="0"/>
              <a:t>Slitless</a:t>
            </a:r>
            <a:r>
              <a:rPr lang="fr-FR" dirty="0" smtClean="0"/>
              <a:t> design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spatial PSF </a:t>
            </a:r>
            <a:r>
              <a:rPr lang="fr-FR" dirty="0" err="1" smtClean="0"/>
              <a:t>spreading</a:t>
            </a:r>
            <a:r>
              <a:rPr lang="fr-FR" dirty="0" smtClean="0"/>
              <a:t> light over more pixels.</a:t>
            </a:r>
          </a:p>
          <a:p>
            <a:pPr lvl="1">
              <a:buFont typeface="Wingdings" charset="2"/>
              <a:buChar char="§"/>
            </a:pPr>
            <a:endParaRPr lang="fr-FR" dirty="0"/>
          </a:p>
          <a:p>
            <a:pPr lvl="1">
              <a:buFont typeface="Wingdings" charset="2"/>
              <a:buChar char="§"/>
            </a:pP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sub-arrays</a:t>
            </a:r>
            <a:r>
              <a:rPr lang="fr-FR" dirty="0" smtClean="0"/>
              <a:t> and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readout</a:t>
            </a:r>
            <a:r>
              <a:rPr lang="fr-FR" dirty="0" smtClean="0"/>
              <a:t> modes </a:t>
            </a:r>
            <a:r>
              <a:rPr lang="fr-FR" dirty="0" err="1" smtClean="0"/>
              <a:t>matched</a:t>
            </a:r>
            <a:r>
              <a:rPr lang="fr-FR" dirty="0" smtClean="0"/>
              <a:t> to </a:t>
            </a:r>
            <a:r>
              <a:rPr lang="fr-FR" dirty="0" err="1" smtClean="0"/>
              <a:t>target</a:t>
            </a:r>
            <a:r>
              <a:rPr lang="fr-FR" dirty="0" smtClean="0"/>
              <a:t> fluxes.</a:t>
            </a:r>
          </a:p>
          <a:p>
            <a:pPr lvl="1">
              <a:buFont typeface="Wingdings" charset="2"/>
              <a:buChar char="§"/>
            </a:pPr>
            <a:endParaRPr lang="fr-FR" dirty="0"/>
          </a:p>
          <a:p>
            <a:pPr lvl="1">
              <a:buFont typeface="Wingdings" charset="2"/>
              <a:buChar char="§"/>
            </a:pPr>
            <a:r>
              <a:rPr lang="fr-FR" dirty="0" smtClean="0"/>
              <a:t>Stable </a:t>
            </a:r>
            <a:r>
              <a:rPr lang="fr-FR" dirty="0" err="1" smtClean="0"/>
              <a:t>operation</a:t>
            </a:r>
            <a:r>
              <a:rPr lang="fr-FR" dirty="0" smtClean="0"/>
              <a:t> mode of long </a:t>
            </a:r>
            <a:r>
              <a:rPr lang="fr-FR" dirty="0" err="1" smtClean="0"/>
              <a:t>exposures</a:t>
            </a:r>
            <a:r>
              <a:rPr lang="fr-FR" dirty="0" smtClean="0"/>
              <a:t> </a:t>
            </a:r>
            <a:r>
              <a:rPr lang="fr-FR" dirty="0" err="1" smtClean="0"/>
              <a:t>containing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integrations</a:t>
            </a:r>
            <a:r>
              <a:rPr lang="fr-FR" dirty="0" smtClean="0"/>
              <a:t>.</a:t>
            </a:r>
          </a:p>
          <a:p>
            <a:pPr lvl="1">
              <a:buFont typeface="Wingdings" charset="2"/>
              <a:buChar char="§"/>
            </a:pPr>
            <a:endParaRPr lang="fr-FR" dirty="0"/>
          </a:p>
          <a:p>
            <a:pPr lvl="1">
              <a:buFont typeface="Wingdings" charset="2"/>
              <a:buChar char="§"/>
            </a:pPr>
            <a:r>
              <a:rPr lang="fr-FR" dirty="0" smtClean="0"/>
              <a:t>Simulation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/>
              <a:t> </a:t>
            </a: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jwst.astro.umontreal.ca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ist’s_impression_of_exoplanet_Corot-9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981200"/>
            <a:ext cx="9378288" cy="66281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58753" cy="498610"/>
          </a:xfrm>
        </p:spPr>
        <p:txBody>
          <a:bodyPr/>
          <a:lstStyle/>
          <a:p>
            <a:pPr algn="ctr"/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9200" y="990600"/>
            <a:ext cx="6553200" cy="3124200"/>
          </a:xfr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/>
          <a:lstStyle/>
          <a:p>
            <a:r>
              <a:rPr lang="fr-FR" sz="2400" dirty="0" err="1" smtClean="0"/>
              <a:t>Grism</a:t>
            </a:r>
            <a:r>
              <a:rPr lang="fr-FR" sz="2400" dirty="0" smtClean="0"/>
              <a:t> and </a:t>
            </a:r>
            <a:r>
              <a:rPr lang="fr-FR" sz="2400" dirty="0"/>
              <a:t>spectral traces</a:t>
            </a:r>
          </a:p>
          <a:p>
            <a:r>
              <a:rPr lang="fr-FR" sz="2400" dirty="0" smtClean="0"/>
              <a:t>Operations concept</a:t>
            </a:r>
          </a:p>
          <a:p>
            <a:r>
              <a:rPr lang="fr-FR" sz="2400" dirty="0" smtClean="0"/>
              <a:t>Detector </a:t>
            </a:r>
            <a:r>
              <a:rPr lang="fr-FR" sz="2400" dirty="0" err="1"/>
              <a:t>s</a:t>
            </a:r>
            <a:r>
              <a:rPr lang="fr-FR" sz="2400" dirty="0" err="1" smtClean="0"/>
              <a:t>ub</a:t>
            </a:r>
            <a:r>
              <a:rPr lang="fr-FR" sz="2400" dirty="0" err="1"/>
              <a:t>-arrays</a:t>
            </a:r>
            <a:r>
              <a:rPr lang="fr-FR" sz="2400" dirty="0"/>
              <a:t> and </a:t>
            </a:r>
            <a:r>
              <a:rPr lang="fr-FR" sz="2400" dirty="0" err="1"/>
              <a:t>readout</a:t>
            </a:r>
            <a:r>
              <a:rPr lang="fr-FR" sz="2400" dirty="0"/>
              <a:t> modes</a:t>
            </a:r>
          </a:p>
          <a:p>
            <a:r>
              <a:rPr lang="fr-FR" sz="2400" dirty="0" smtClean="0"/>
              <a:t>Wheel </a:t>
            </a:r>
            <a:r>
              <a:rPr lang="fr-FR" sz="2400" dirty="0" err="1"/>
              <a:t>repeatability</a:t>
            </a:r>
            <a:r>
              <a:rPr lang="fr-FR" sz="2400" dirty="0"/>
              <a:t> </a:t>
            </a:r>
            <a:r>
              <a:rPr lang="fr-FR" sz="2400" dirty="0" err="1"/>
              <a:t>considerations</a:t>
            </a:r>
            <a:endParaRPr lang="fr-FR" sz="2400" dirty="0"/>
          </a:p>
          <a:p>
            <a:r>
              <a:rPr lang="fr-FR" sz="2400" dirty="0" err="1" smtClean="0"/>
              <a:t>Faint</a:t>
            </a:r>
            <a:r>
              <a:rPr lang="fr-FR" sz="2400" dirty="0" smtClean="0"/>
              <a:t> and </a:t>
            </a:r>
            <a:r>
              <a:rPr lang="fr-FR" sz="2400" dirty="0" err="1" smtClean="0"/>
              <a:t>bright</a:t>
            </a:r>
            <a:r>
              <a:rPr lang="fr-FR" sz="2400" dirty="0" smtClean="0"/>
              <a:t> </a:t>
            </a:r>
            <a:r>
              <a:rPr lang="fr-FR" sz="2400" dirty="0" err="1" smtClean="0"/>
              <a:t>limits</a:t>
            </a:r>
            <a:r>
              <a:rPr lang="fr-FR" sz="2400" dirty="0" smtClean="0"/>
              <a:t>, </a:t>
            </a:r>
            <a:r>
              <a:rPr lang="fr-FR" sz="2400" dirty="0" err="1" smtClean="0"/>
              <a:t>example</a:t>
            </a:r>
            <a:r>
              <a:rPr lang="fr-FR" sz="2400" dirty="0" smtClean="0"/>
              <a:t> data </a:t>
            </a:r>
          </a:p>
          <a:p>
            <a:r>
              <a:rPr lang="fr-FR" sz="2400" dirty="0" smtClean="0"/>
              <a:t>Field </a:t>
            </a:r>
            <a:r>
              <a:rPr lang="fr-FR" sz="2400" dirty="0"/>
              <a:t>stars contamination</a:t>
            </a:r>
          </a:p>
          <a:p>
            <a:r>
              <a:rPr lang="fr-FR" sz="2400" dirty="0" smtClean="0"/>
              <a:t>Spectral </a:t>
            </a:r>
            <a:r>
              <a:rPr lang="fr-FR" sz="2400" dirty="0" err="1"/>
              <a:t>orders</a:t>
            </a:r>
            <a:r>
              <a:rPr lang="fr-FR" sz="2400" dirty="0"/>
              <a:t> </a:t>
            </a:r>
            <a:r>
              <a:rPr lang="fr-FR" sz="2400" dirty="0" smtClean="0"/>
              <a:t>contamination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97" y="1295400"/>
            <a:ext cx="9144000" cy="5261533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Single Object </a:t>
            </a:r>
            <a:r>
              <a:rPr lang="fr-FR" dirty="0" err="1" smtClean="0"/>
              <a:t>Slitless</a:t>
            </a:r>
            <a:r>
              <a:rPr lang="fr-FR" dirty="0" smtClean="0"/>
              <a:t> </a:t>
            </a:r>
            <a:r>
              <a:rPr lang="fr-FR" dirty="0" err="1" smtClean="0"/>
              <a:t>Spectroscopy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12"/>
          <p:cNvSpPr txBox="1"/>
          <p:nvPr/>
        </p:nvSpPr>
        <p:spPr>
          <a:xfrm>
            <a:off x="2438400" y="10668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Uses the GR700XD </a:t>
            </a:r>
            <a:r>
              <a:rPr lang="fr-FR" dirty="0" err="1" smtClean="0"/>
              <a:t>grism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no </a:t>
            </a:r>
            <a:r>
              <a:rPr lang="fr-FR" dirty="0" err="1" smtClean="0"/>
              <a:t>filter</a:t>
            </a:r>
            <a:endParaRPr lang="fr-FR" dirty="0"/>
          </a:p>
        </p:txBody>
      </p:sp>
      <p:cxnSp>
        <p:nvCxnSpPr>
          <p:cNvPr id="8" name="Connecteur droit avec flèche 15"/>
          <p:cNvCxnSpPr/>
          <p:nvPr/>
        </p:nvCxnSpPr>
        <p:spPr>
          <a:xfrm flipH="1">
            <a:off x="1600200" y="1447800"/>
            <a:ext cx="24384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0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4419600"/>
            <a:ext cx="3261360" cy="1447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5947" y="217138"/>
            <a:ext cx="6339254" cy="498610"/>
          </a:xfrm>
        </p:spPr>
        <p:txBody>
          <a:bodyPr/>
          <a:lstStyle/>
          <a:p>
            <a:pPr algn="ctr"/>
            <a:r>
              <a:rPr lang="fr-FR" dirty="0" smtClean="0"/>
              <a:t>NIRISS GR700XD </a:t>
            </a:r>
            <a:r>
              <a:rPr lang="fr-FR" dirty="0" err="1" smtClean="0"/>
              <a:t>Grism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5" name="Image 1" descr="GR700XD_Sketch_2013_Minimalistic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r="35377" b="-1687"/>
          <a:stretch/>
        </p:blipFill>
        <p:spPr>
          <a:xfrm>
            <a:off x="3810000" y="2743200"/>
            <a:ext cx="5058000" cy="3957746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6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90600"/>
            <a:ext cx="3131286" cy="2617842"/>
          </a:xfrm>
          <a:prstGeom prst="rect">
            <a:avLst/>
          </a:prstGeom>
        </p:spPr>
      </p:pic>
      <p:cxnSp>
        <p:nvCxnSpPr>
          <p:cNvPr id="18" name="Connecteur droit avec flèche 14"/>
          <p:cNvCxnSpPr/>
          <p:nvPr/>
        </p:nvCxnSpPr>
        <p:spPr bwMode="auto">
          <a:xfrm>
            <a:off x="152400" y="4572000"/>
            <a:ext cx="0" cy="1221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ZoneTexte 13"/>
          <p:cNvSpPr txBox="1"/>
          <p:nvPr/>
        </p:nvSpPr>
        <p:spPr>
          <a:xfrm>
            <a:off x="228600" y="4953000"/>
            <a:ext cx="351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FFFF00"/>
                </a:solidFill>
              </a:rPr>
              <a:t>λ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2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634011"/>
            <a:ext cx="2514600" cy="1161322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p:cxnSp>
        <p:nvCxnSpPr>
          <p:cNvPr id="21" name="Connecteur droit avec flèche 10"/>
          <p:cNvCxnSpPr/>
          <p:nvPr/>
        </p:nvCxnSpPr>
        <p:spPr>
          <a:xfrm>
            <a:off x="1219200" y="6248400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11"/>
          <p:cNvSpPr txBox="1"/>
          <p:nvPr/>
        </p:nvSpPr>
        <p:spPr>
          <a:xfrm>
            <a:off x="1295400" y="6248400"/>
            <a:ext cx="880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smtClean="0">
                <a:latin typeface="Helvetica"/>
                <a:cs typeface="Helvetica"/>
              </a:rPr>
              <a:t>15 </a:t>
            </a:r>
            <a:r>
              <a:rPr lang="fr-FR" sz="1200" dirty="0">
                <a:latin typeface="Helvetica"/>
                <a:cs typeface="Helvetica"/>
              </a:rPr>
              <a:t>pixels</a:t>
            </a:r>
          </a:p>
        </p:txBody>
      </p:sp>
      <p:sp>
        <p:nvSpPr>
          <p:cNvPr id="24" name="ZoneTexte 2"/>
          <p:cNvSpPr txBox="1"/>
          <p:nvPr/>
        </p:nvSpPr>
        <p:spPr>
          <a:xfrm>
            <a:off x="457200" y="3886200"/>
            <a:ext cx="2639352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CV3 </a:t>
            </a:r>
            <a:r>
              <a:rPr lang="fr-FR" sz="1400" dirty="0" err="1" smtClean="0"/>
              <a:t>Observed</a:t>
            </a:r>
            <a:r>
              <a:rPr lang="fr-FR" sz="1400" dirty="0" smtClean="0"/>
              <a:t> </a:t>
            </a:r>
            <a:r>
              <a:rPr lang="fr-FR" sz="1400" dirty="0" err="1" smtClean="0"/>
              <a:t>Monochromatic</a:t>
            </a:r>
            <a:endParaRPr lang="fr-FR" sz="1400" dirty="0"/>
          </a:p>
          <a:p>
            <a:pPr algn="ctr"/>
            <a:r>
              <a:rPr lang="fr-FR" sz="1400" dirty="0"/>
              <a:t>PSF (1300 nm)</a:t>
            </a:r>
          </a:p>
        </p:txBody>
      </p:sp>
      <p:cxnSp>
        <p:nvCxnSpPr>
          <p:cNvPr id="25" name="Connecteur droit 23"/>
          <p:cNvCxnSpPr/>
          <p:nvPr/>
        </p:nvCxnSpPr>
        <p:spPr>
          <a:xfrm>
            <a:off x="2438400" y="5181600"/>
            <a:ext cx="1219200" cy="0"/>
          </a:xfrm>
          <a:prstGeom prst="line">
            <a:avLst/>
          </a:prstGeom>
          <a:ln w="25400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4"/>
          <p:cNvSpPr txBox="1"/>
          <p:nvPr/>
        </p:nvSpPr>
        <p:spPr>
          <a:xfrm>
            <a:off x="2743200" y="4724400"/>
            <a:ext cx="99097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tilt = </a:t>
            </a:r>
            <a:r>
              <a:rPr lang="fr-FR" sz="1600" dirty="0" smtClean="0"/>
              <a:t>0.6°</a:t>
            </a:r>
            <a:endParaRPr lang="fr-FR" sz="1600" dirty="0"/>
          </a:p>
        </p:txBody>
      </p:sp>
      <p:cxnSp>
        <p:nvCxnSpPr>
          <p:cNvPr id="27" name="Connecteur droit 22"/>
          <p:cNvCxnSpPr/>
          <p:nvPr/>
        </p:nvCxnSpPr>
        <p:spPr>
          <a:xfrm flipV="1">
            <a:off x="2514600" y="5105400"/>
            <a:ext cx="1143000" cy="76200"/>
          </a:xfrm>
          <a:prstGeom prst="line">
            <a:avLst/>
          </a:prstGeom>
          <a:ln w="25400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71800" y="914400"/>
            <a:ext cx="6096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CA" dirty="0" err="1"/>
              <a:t>Grism</a:t>
            </a:r>
            <a:r>
              <a:rPr lang="en-CA" dirty="0"/>
              <a:t> with built-in defocussing weak lens to increase dynamic range and minimize systematic </a:t>
            </a:r>
            <a:r>
              <a:rPr lang="en-CA" dirty="0" smtClean="0"/>
              <a:t>noise </a:t>
            </a:r>
            <a:r>
              <a:rPr lang="en-CA" dirty="0"/>
              <a:t>due to </a:t>
            </a:r>
            <a:r>
              <a:rPr lang="en-CA" dirty="0" err="1"/>
              <a:t>undersampling</a:t>
            </a:r>
            <a:r>
              <a:rPr lang="en-CA" dirty="0"/>
              <a:t> and </a:t>
            </a:r>
            <a:r>
              <a:rPr lang="en-CA" dirty="0" err="1"/>
              <a:t>flatfield</a:t>
            </a:r>
            <a:r>
              <a:rPr lang="en-CA" dirty="0"/>
              <a:t> </a:t>
            </a:r>
            <a:r>
              <a:rPr lang="en-CA" dirty="0" smtClean="0"/>
              <a:t>errors.</a:t>
            </a:r>
          </a:p>
          <a:p>
            <a:pPr marL="742950" lvl="1" indent="-285750">
              <a:buFont typeface="Arial"/>
              <a:buChar char="•"/>
            </a:pPr>
            <a:endParaRPr lang="en-CA" dirty="0"/>
          </a:p>
          <a:p>
            <a:pPr marL="742950" lvl="1" indent="-285750">
              <a:buFont typeface="Arial"/>
              <a:buChar char="•"/>
            </a:pPr>
            <a:r>
              <a:rPr lang="en-CA" dirty="0"/>
              <a:t>Optical implementation to the successful </a:t>
            </a:r>
            <a:r>
              <a:rPr lang="en-CA" i="1" dirty="0" smtClean="0"/>
              <a:t>scanning mode</a:t>
            </a:r>
            <a:r>
              <a:rPr lang="en-CA" dirty="0" smtClean="0"/>
              <a:t> </a:t>
            </a:r>
            <a:r>
              <a:rPr lang="en-CA" dirty="0"/>
              <a:t>used on </a:t>
            </a:r>
            <a:r>
              <a:rPr lang="en-CA" dirty="0" smtClean="0"/>
              <a:t>HST.</a:t>
            </a:r>
            <a:endParaRPr lang="en-CA" dirty="0"/>
          </a:p>
        </p:txBody>
      </p:sp>
      <p:sp>
        <p:nvSpPr>
          <p:cNvPr id="31" name="ZoneTexte 11"/>
          <p:cNvSpPr txBox="1"/>
          <p:nvPr/>
        </p:nvSpPr>
        <p:spPr>
          <a:xfrm>
            <a:off x="1066800" y="655052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smtClean="0">
                <a:latin typeface="Helvetica"/>
                <a:cs typeface="Helvetica"/>
              </a:rPr>
              <a:t>99% - 36 </a:t>
            </a:r>
            <a:r>
              <a:rPr lang="fr-FR" sz="1200" dirty="0">
                <a:latin typeface="Helvetica"/>
                <a:cs typeface="Helvetica"/>
              </a:rPr>
              <a:t>pixels</a:t>
            </a:r>
          </a:p>
        </p:txBody>
      </p:sp>
      <p:cxnSp>
        <p:nvCxnSpPr>
          <p:cNvPr id="32" name="Connecteur droit avec flèche 10"/>
          <p:cNvCxnSpPr/>
          <p:nvPr/>
        </p:nvCxnSpPr>
        <p:spPr>
          <a:xfrm>
            <a:off x="533400" y="6553200"/>
            <a:ext cx="22098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5867400" cy="498610"/>
          </a:xfrm>
        </p:spPr>
        <p:txBody>
          <a:bodyPr/>
          <a:lstStyle/>
          <a:p>
            <a:r>
              <a:rPr lang="fr-FR" dirty="0" smtClean="0"/>
              <a:t>Spectral Traces on the Detector</a:t>
            </a:r>
            <a:endParaRPr lang="fr-FR" dirty="0"/>
          </a:p>
        </p:txBody>
      </p:sp>
      <p:pic>
        <p:nvPicPr>
          <p:cNvPr id="14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5741041" cy="592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4800" y="990600"/>
            <a:ext cx="428994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Two sub-array choices:</a:t>
            </a:r>
          </a:p>
          <a:p>
            <a:endParaRPr lang="en-CA" dirty="0"/>
          </a:p>
          <a:p>
            <a:pPr marL="285750" indent="-285750">
              <a:buFont typeface="Arial"/>
              <a:buChar char="•"/>
            </a:pPr>
            <a:r>
              <a:rPr lang="en-CA" dirty="0" smtClean="0"/>
              <a:t>256 x 2048 – all orders</a:t>
            </a:r>
          </a:p>
          <a:p>
            <a:r>
              <a:rPr lang="en-CA" dirty="0" smtClean="0"/>
              <a:t>	1</a:t>
            </a:r>
            <a:r>
              <a:rPr lang="en-CA" baseline="30000" dirty="0" smtClean="0"/>
              <a:t>st</a:t>
            </a:r>
            <a:r>
              <a:rPr lang="en-CA" dirty="0" smtClean="0"/>
              <a:t>: 830 </a:t>
            </a:r>
            <a:r>
              <a:rPr lang="en-CA" dirty="0" smtClean="0">
                <a:ea typeface="Times New Roman"/>
              </a:rPr>
              <a:t>– </a:t>
            </a:r>
            <a:r>
              <a:rPr lang="en-CA" dirty="0" smtClean="0"/>
              <a:t>2816 nm</a:t>
            </a:r>
          </a:p>
          <a:p>
            <a:r>
              <a:rPr lang="en-CA" dirty="0">
                <a:ea typeface="Times New Roman"/>
              </a:rPr>
              <a:t>	</a:t>
            </a:r>
            <a:r>
              <a:rPr lang="en-CA" dirty="0" smtClean="0">
                <a:ea typeface="Times New Roman"/>
              </a:rPr>
              <a:t>2</a:t>
            </a:r>
            <a:r>
              <a:rPr lang="en-CA" baseline="30000" dirty="0" smtClean="0">
                <a:ea typeface="Times New Roman"/>
              </a:rPr>
              <a:t>nd</a:t>
            </a:r>
            <a:r>
              <a:rPr lang="en-CA" dirty="0" smtClean="0">
                <a:ea typeface="Times New Roman"/>
              </a:rPr>
              <a:t>: 600 – 1409 nm</a:t>
            </a:r>
            <a:endParaRPr lang="en-CA" dirty="0">
              <a:ea typeface="Times New Roman"/>
            </a:endParaRPr>
          </a:p>
          <a:p>
            <a:endParaRPr lang="en-CA" dirty="0"/>
          </a:p>
          <a:p>
            <a:pPr marL="285750" indent="-285750">
              <a:buFont typeface="Arial"/>
              <a:buChar char="•"/>
            </a:pPr>
            <a:r>
              <a:rPr lang="en-CA" dirty="0" smtClean="0"/>
              <a:t>96 x 2048 – only 1</a:t>
            </a:r>
            <a:r>
              <a:rPr lang="en-CA" baseline="30000" dirty="0" smtClean="0"/>
              <a:t>st</a:t>
            </a:r>
            <a:r>
              <a:rPr lang="en-CA" dirty="0" smtClean="0"/>
              <a:t> order</a:t>
            </a:r>
          </a:p>
          <a:p>
            <a:pPr lvl="2"/>
            <a:r>
              <a:rPr lang="en-CA" dirty="0" smtClean="0"/>
              <a:t>Gain 1 magnitude in bright limit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19200" y="864000"/>
            <a:ext cx="762000" cy="58392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38000" y="864000"/>
            <a:ext cx="295200" cy="58392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19" name="Image 4" descr="ResolvingPower_snr_4h_J9.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57600"/>
            <a:ext cx="4495800" cy="299720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5943600" y="3962400"/>
            <a:ext cx="1705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R=500 to 2500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110653" cy="498610"/>
          </a:xfrm>
        </p:spPr>
        <p:txBody>
          <a:bodyPr/>
          <a:lstStyle/>
          <a:p>
            <a:pPr algn="ctr"/>
            <a:r>
              <a:rPr lang="fr-FR" dirty="0" smtClean="0"/>
              <a:t>Operations Concept – Target </a:t>
            </a:r>
            <a:r>
              <a:rPr lang="fr-FR" dirty="0" err="1" smtClean="0"/>
              <a:t>Acq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419600" y="1371600"/>
            <a:ext cx="44958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1. Acquisition </a:t>
            </a:r>
            <a:r>
              <a:rPr lang="fr-FR" dirty="0" err="1"/>
              <a:t>through</a:t>
            </a:r>
            <a:r>
              <a:rPr lang="fr-FR" dirty="0"/>
              <a:t> the NRM (</a:t>
            </a:r>
            <a:r>
              <a:rPr lang="fr-FR" dirty="0" err="1"/>
              <a:t>T</a:t>
            </a:r>
            <a:r>
              <a:rPr lang="fr-FR" dirty="0"/>
              <a:t>=15%) and F480M </a:t>
            </a:r>
            <a:r>
              <a:rPr lang="fr-FR" dirty="0" err="1"/>
              <a:t>filter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a 64x64 </a:t>
            </a:r>
            <a:r>
              <a:rPr lang="fr-FR" dirty="0" err="1"/>
              <a:t>sub-array</a:t>
            </a:r>
            <a:r>
              <a:rPr lang="fr-FR" dirty="0"/>
              <a:t> (</a:t>
            </a:r>
            <a:r>
              <a:rPr lang="fr-FR" dirty="0" err="1"/>
              <a:t>saturating</a:t>
            </a:r>
            <a:r>
              <a:rPr lang="fr-FR" dirty="0"/>
              <a:t> for J&lt;~5).</a:t>
            </a:r>
          </a:p>
          <a:p>
            <a:endParaRPr lang="fr-FR" dirty="0" smtClean="0"/>
          </a:p>
          <a:p>
            <a:r>
              <a:rPr lang="fr-FR" dirty="0" smtClean="0"/>
              <a:t>2. Single </a:t>
            </a:r>
            <a:r>
              <a:rPr lang="fr-FR" dirty="0" err="1"/>
              <a:t>pass</a:t>
            </a:r>
            <a:r>
              <a:rPr lang="fr-FR" dirty="0"/>
              <a:t> acquisition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precision</a:t>
            </a:r>
            <a:r>
              <a:rPr lang="fr-FR" dirty="0"/>
              <a:t> of  ~1/10 pixel.</a:t>
            </a:r>
          </a:p>
          <a:p>
            <a:endParaRPr lang="fr-FR" dirty="0"/>
          </a:p>
          <a:p>
            <a:r>
              <a:rPr lang="fr-FR" dirty="0" smtClean="0"/>
              <a:t>3. </a:t>
            </a:r>
            <a:r>
              <a:rPr lang="fr-FR" dirty="0" err="1" smtClean="0"/>
              <a:t>Grism</a:t>
            </a:r>
            <a:r>
              <a:rPr lang="fr-FR" dirty="0" smtClean="0"/>
              <a:t> </a:t>
            </a:r>
            <a:r>
              <a:rPr lang="fr-FR" dirty="0"/>
              <a:t>in. </a:t>
            </a:r>
            <a:r>
              <a:rPr lang="fr-FR" dirty="0" err="1"/>
              <a:t>Repeatability</a:t>
            </a:r>
            <a:r>
              <a:rPr lang="fr-FR" dirty="0"/>
              <a:t> of </a:t>
            </a:r>
            <a:r>
              <a:rPr lang="fr-FR" dirty="0" err="1"/>
              <a:t>wheel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0.15 </a:t>
            </a:r>
            <a:r>
              <a:rPr lang="fr-FR" dirty="0" err="1"/>
              <a:t>degrees</a:t>
            </a:r>
            <a:r>
              <a:rPr lang="fr-FR" dirty="0"/>
              <a:t>. </a:t>
            </a:r>
            <a:r>
              <a:rPr lang="fr-FR" dirty="0" smtClean="0"/>
              <a:t>Baseline </a:t>
            </a:r>
            <a:r>
              <a:rPr lang="fr-FR" dirty="0" err="1"/>
              <a:t>is</a:t>
            </a:r>
            <a:r>
              <a:rPr lang="fr-FR" dirty="0"/>
              <a:t> no fine </a:t>
            </a:r>
            <a:r>
              <a:rPr lang="fr-FR" dirty="0" err="1"/>
              <a:t>tuning</a:t>
            </a:r>
            <a:r>
              <a:rPr lang="fr-FR" dirty="0"/>
              <a:t> of the trace position.</a:t>
            </a:r>
          </a:p>
          <a:p>
            <a:endParaRPr lang="fr-FR" dirty="0" smtClean="0"/>
          </a:p>
          <a:p>
            <a:r>
              <a:rPr lang="fr-FR" dirty="0" smtClean="0"/>
              <a:t>4. </a:t>
            </a:r>
            <a:r>
              <a:rPr lang="fr-FR" dirty="0" err="1" smtClean="0"/>
              <a:t>Observing</a:t>
            </a:r>
            <a:r>
              <a:rPr lang="fr-FR" dirty="0" smtClean="0"/>
              <a:t> </a:t>
            </a:r>
            <a:r>
              <a:rPr lang="fr-FR" dirty="0" err="1"/>
              <a:t>Sequence</a:t>
            </a:r>
            <a:r>
              <a:rPr lang="fr-FR" dirty="0"/>
              <a:t>: A single </a:t>
            </a:r>
            <a:r>
              <a:rPr lang="fr-FR" dirty="0" err="1"/>
              <a:t>exposure</a:t>
            </a:r>
            <a:r>
              <a:rPr lang="fr-FR" dirty="0"/>
              <a:t> (FITS file) </a:t>
            </a:r>
            <a:r>
              <a:rPr lang="fr-FR" dirty="0" err="1"/>
              <a:t>containing</a:t>
            </a:r>
            <a:r>
              <a:rPr lang="fr-FR" dirty="0"/>
              <a:t> large </a:t>
            </a:r>
            <a:r>
              <a:rPr lang="fr-FR" dirty="0" err="1" smtClean="0"/>
              <a:t>number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integrations</a:t>
            </a:r>
            <a:r>
              <a:rPr lang="fr-FR" dirty="0"/>
              <a:t> to </a:t>
            </a:r>
            <a:r>
              <a:rPr lang="fr-FR" dirty="0" err="1"/>
              <a:t>maximize</a:t>
            </a:r>
            <a:r>
              <a:rPr lang="fr-FR" dirty="0"/>
              <a:t> </a:t>
            </a:r>
            <a:r>
              <a:rPr lang="fr-FR" dirty="0" err="1"/>
              <a:t>efficiency</a:t>
            </a:r>
            <a:r>
              <a:rPr lang="fr-FR" dirty="0"/>
              <a:t>. No </a:t>
            </a:r>
            <a:r>
              <a:rPr lang="fr-FR" dirty="0" err="1"/>
              <a:t>loss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integrations</a:t>
            </a:r>
            <a:r>
              <a:rPr lang="fr-FR" dirty="0"/>
              <a:t> </a:t>
            </a:r>
            <a:r>
              <a:rPr lang="fr-FR" dirty="0" err="1"/>
              <a:t>beside</a:t>
            </a:r>
            <a:r>
              <a:rPr lang="fr-FR" dirty="0"/>
              <a:t> </a:t>
            </a:r>
            <a:r>
              <a:rPr lang="fr-FR" dirty="0" err="1"/>
              <a:t>array</a:t>
            </a:r>
            <a:r>
              <a:rPr lang="fr-FR" dirty="0"/>
              <a:t> reset. </a:t>
            </a:r>
          </a:p>
          <a:p>
            <a:endParaRPr lang="en-US" dirty="0"/>
          </a:p>
        </p:txBody>
      </p:sp>
      <p:pic>
        <p:nvPicPr>
          <p:cNvPr id="8" name="Image 6" descr="OpsConceptFOV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" y="914400"/>
            <a:ext cx="4212325" cy="5913720"/>
          </a:xfrm>
          <a:prstGeom prst="rect">
            <a:avLst/>
          </a:prstGeom>
        </p:spPr>
      </p:pic>
      <p:sp>
        <p:nvSpPr>
          <p:cNvPr id="14" name="Soleil 1"/>
          <p:cNvSpPr>
            <a:spLocks noChangeAspect="1"/>
          </p:cNvSpPr>
          <p:nvPr/>
        </p:nvSpPr>
        <p:spPr>
          <a:xfrm>
            <a:off x="1600200" y="4724400"/>
            <a:ext cx="530475" cy="542677"/>
          </a:xfrm>
          <a:prstGeom prst="sun">
            <a:avLst/>
          </a:prstGeom>
          <a:solidFill>
            <a:srgbClr val="3366FF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1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110653" cy="498610"/>
          </a:xfrm>
        </p:spPr>
        <p:txBody>
          <a:bodyPr/>
          <a:lstStyle/>
          <a:p>
            <a:pPr algn="ctr"/>
            <a:r>
              <a:rPr lang="fr-FR" sz="2600" dirty="0" smtClean="0"/>
              <a:t>Operations Concept – Contamination</a:t>
            </a:r>
            <a:endParaRPr lang="fr-FR" sz="2600" dirty="0"/>
          </a:p>
        </p:txBody>
      </p:sp>
      <p:pic>
        <p:nvPicPr>
          <p:cNvPr id="7" name="Image 6" descr="OpsConceptFOV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" y="914400"/>
            <a:ext cx="4212325" cy="5913720"/>
          </a:xfrm>
          <a:prstGeom prst="rect">
            <a:avLst/>
          </a:prstGeom>
        </p:spPr>
      </p:pic>
      <p:pic>
        <p:nvPicPr>
          <p:cNvPr id="10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105400"/>
            <a:ext cx="1971675" cy="1752600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cxnSp>
        <p:nvCxnSpPr>
          <p:cNvPr id="11" name="Connecteur en arc 9"/>
          <p:cNvCxnSpPr/>
          <p:nvPr/>
        </p:nvCxnSpPr>
        <p:spPr>
          <a:xfrm rot="10800000">
            <a:off x="1981200" y="5029200"/>
            <a:ext cx="1178708" cy="93693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4" descr="GJ1214_0_to_35deg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62000"/>
            <a:ext cx="5172504" cy="4556805"/>
          </a:xfrm>
          <a:prstGeom prst="rect">
            <a:avLst/>
          </a:prstGeom>
        </p:spPr>
      </p:pic>
      <p:sp>
        <p:nvSpPr>
          <p:cNvPr id="13" name="ZoneTexte 25"/>
          <p:cNvSpPr txBox="1"/>
          <p:nvPr/>
        </p:nvSpPr>
        <p:spPr>
          <a:xfrm>
            <a:off x="4800600" y="914400"/>
            <a:ext cx="405967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Case of GJ 1214b – Field Orientation.</a:t>
            </a:r>
          </a:p>
          <a:p>
            <a:r>
              <a:rPr lang="fr-FR" dirty="0"/>
              <a:t>Contamination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mitigated</a:t>
            </a:r>
            <a:endParaRPr lang="fr-FR" dirty="0"/>
          </a:p>
        </p:txBody>
      </p:sp>
      <p:cxnSp>
        <p:nvCxnSpPr>
          <p:cNvPr id="15" name="Connecteur droit avec flèche 20"/>
          <p:cNvCxnSpPr/>
          <p:nvPr/>
        </p:nvCxnSpPr>
        <p:spPr>
          <a:xfrm flipV="1">
            <a:off x="3886200" y="4876800"/>
            <a:ext cx="324260" cy="65798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0">
            <a:off x="6566595" y="5044078"/>
            <a:ext cx="1934330" cy="1719404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cxnSp>
        <p:nvCxnSpPr>
          <p:cNvPr id="17" name="Connecteur droit avec flèche 22"/>
          <p:cNvCxnSpPr/>
          <p:nvPr/>
        </p:nvCxnSpPr>
        <p:spPr>
          <a:xfrm flipV="1">
            <a:off x="7782930" y="4526941"/>
            <a:ext cx="892711" cy="37734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er 34"/>
          <p:cNvGrpSpPr/>
          <p:nvPr/>
        </p:nvGrpSpPr>
        <p:grpSpPr>
          <a:xfrm>
            <a:off x="4191000" y="1676400"/>
            <a:ext cx="4864382" cy="400346"/>
            <a:chOff x="4150741" y="756993"/>
            <a:chExt cx="4864382" cy="400346"/>
          </a:xfrm>
          <a:solidFill>
            <a:schemeClr val="bg1"/>
          </a:solidFill>
        </p:grpSpPr>
        <p:sp>
          <p:nvSpPr>
            <p:cNvPr id="19" name="ZoneTexte 26"/>
            <p:cNvSpPr txBox="1"/>
            <p:nvPr/>
          </p:nvSpPr>
          <p:spPr>
            <a:xfrm>
              <a:off x="5205384" y="782594"/>
              <a:ext cx="53373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10°</a:t>
              </a:r>
            </a:p>
          </p:txBody>
        </p:sp>
        <p:sp>
          <p:nvSpPr>
            <p:cNvPr id="20" name="ZoneTexte 27"/>
            <p:cNvSpPr txBox="1"/>
            <p:nvPr/>
          </p:nvSpPr>
          <p:spPr>
            <a:xfrm>
              <a:off x="4684141" y="756993"/>
              <a:ext cx="40535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5°</a:t>
              </a:r>
            </a:p>
          </p:txBody>
        </p:sp>
        <p:sp>
          <p:nvSpPr>
            <p:cNvPr id="21" name="ZoneTexte 28"/>
            <p:cNvSpPr txBox="1"/>
            <p:nvPr/>
          </p:nvSpPr>
          <p:spPr>
            <a:xfrm>
              <a:off x="4150741" y="773573"/>
              <a:ext cx="40535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/>
                <a:t>0°</a:t>
              </a:r>
            </a:p>
          </p:txBody>
        </p:sp>
        <p:sp>
          <p:nvSpPr>
            <p:cNvPr id="22" name="ZoneTexte 29"/>
            <p:cNvSpPr txBox="1"/>
            <p:nvPr/>
          </p:nvSpPr>
          <p:spPr>
            <a:xfrm>
              <a:off x="5891516" y="788007"/>
              <a:ext cx="53373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15°</a:t>
              </a:r>
            </a:p>
          </p:txBody>
        </p:sp>
        <p:sp>
          <p:nvSpPr>
            <p:cNvPr id="23" name="ZoneTexte 30"/>
            <p:cNvSpPr txBox="1"/>
            <p:nvPr/>
          </p:nvSpPr>
          <p:spPr>
            <a:xfrm>
              <a:off x="6627684" y="773573"/>
              <a:ext cx="53373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20°</a:t>
              </a:r>
            </a:p>
          </p:txBody>
        </p:sp>
        <p:sp>
          <p:nvSpPr>
            <p:cNvPr id="24" name="ZoneTexte 31"/>
            <p:cNvSpPr txBox="1"/>
            <p:nvPr/>
          </p:nvSpPr>
          <p:spPr>
            <a:xfrm>
              <a:off x="7249198" y="772321"/>
              <a:ext cx="53373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25°</a:t>
              </a:r>
            </a:p>
          </p:txBody>
        </p:sp>
        <p:sp>
          <p:nvSpPr>
            <p:cNvPr id="25" name="ZoneTexte 32"/>
            <p:cNvSpPr txBox="1"/>
            <p:nvPr/>
          </p:nvSpPr>
          <p:spPr>
            <a:xfrm>
              <a:off x="7882425" y="756993"/>
              <a:ext cx="53373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/>
                <a:t>30°</a:t>
              </a:r>
            </a:p>
          </p:txBody>
        </p:sp>
        <p:sp>
          <p:nvSpPr>
            <p:cNvPr id="26" name="ZoneTexte 33"/>
            <p:cNvSpPr txBox="1"/>
            <p:nvPr/>
          </p:nvSpPr>
          <p:spPr>
            <a:xfrm>
              <a:off x="8481391" y="756993"/>
              <a:ext cx="53373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/>
                <a:t>35°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419600" y="5486400"/>
            <a:ext cx="190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Tool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to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 smtClean="0"/>
              <a:t>PAs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minimize</a:t>
            </a:r>
            <a:r>
              <a:rPr lang="fr-FR" dirty="0" smtClean="0"/>
              <a:t> contamination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934200" cy="498610"/>
          </a:xfrm>
        </p:spPr>
        <p:txBody>
          <a:bodyPr/>
          <a:lstStyle/>
          <a:p>
            <a:pPr algn="ctr"/>
            <a:r>
              <a:rPr lang="fr-FR" sz="2600" dirty="0" smtClean="0"/>
              <a:t>Operations </a:t>
            </a:r>
            <a:r>
              <a:rPr lang="fr-FR" sz="2600" dirty="0"/>
              <a:t>Concept </a:t>
            </a:r>
            <a:r>
              <a:rPr lang="fr-FR" sz="2600" dirty="0" smtClean="0"/>
              <a:t>– Wheel </a:t>
            </a:r>
            <a:r>
              <a:rPr lang="fr-FR" sz="2600" dirty="0" err="1" smtClean="0"/>
              <a:t>Repeatability</a:t>
            </a:r>
            <a:endParaRPr lang="fr-FR" sz="2600" dirty="0"/>
          </a:p>
        </p:txBody>
      </p:sp>
      <p:sp>
        <p:nvSpPr>
          <p:cNvPr id="7" name="Rectangle 6"/>
          <p:cNvSpPr/>
          <p:nvPr/>
        </p:nvSpPr>
        <p:spPr>
          <a:xfrm>
            <a:off x="4343400" y="1447800"/>
            <a:ext cx="609600" cy="304800"/>
          </a:xfrm>
          <a:prstGeom prst="rect">
            <a:avLst/>
          </a:prstGeom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18" name="Image 4" descr="repeatability_2016032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842246"/>
            <a:ext cx="6840682" cy="8852646"/>
          </a:xfrm>
          <a:prstGeom prst="rect">
            <a:avLst/>
          </a:prstGeom>
        </p:spPr>
      </p:pic>
      <p:sp>
        <p:nvSpPr>
          <p:cNvPr id="19" name="ZoneTexte 10"/>
          <p:cNvSpPr txBox="1"/>
          <p:nvPr/>
        </p:nvSpPr>
        <p:spPr>
          <a:xfrm>
            <a:off x="914400" y="990600"/>
            <a:ext cx="458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Order</a:t>
            </a:r>
            <a:r>
              <a:rPr lang="fr-FR" sz="2000" dirty="0"/>
              <a:t> 1 Trace Position on the Detector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" y="5334000"/>
            <a:ext cx="5181600" cy="838200"/>
          </a:xfrm>
          <a:prstGeom prst="rect">
            <a:avLst/>
          </a:prstGeom>
          <a:gradFill>
            <a:gsLst>
              <a:gs pos="0">
                <a:srgbClr val="0000FF"/>
              </a:gs>
              <a:gs pos="47000">
                <a:srgbClr val="FFFF00"/>
              </a:gs>
              <a:gs pos="100000">
                <a:srgbClr val="FF0000"/>
              </a:gs>
            </a:gsLst>
            <a:lin ang="0" scaled="0"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  <a:sym typeface="Wingdings"/>
              </a:rPr>
              <a:t>blue  </a:t>
            </a:r>
            <a:r>
              <a:rPr lang="fr-FR">
                <a:solidFill>
                  <a:schemeClr val="tx1"/>
                </a:solidFill>
              </a:rPr>
              <a:t>First Order Trace </a:t>
            </a:r>
            <a:r>
              <a:rPr lang="fr-FR">
                <a:solidFill>
                  <a:schemeClr val="tx1"/>
                </a:solidFill>
                <a:sym typeface="Wingdings"/>
              </a:rPr>
              <a:t> red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8"/>
          <p:cNvSpPr txBox="1"/>
          <p:nvPr/>
        </p:nvSpPr>
        <p:spPr>
          <a:xfrm rot="16200000">
            <a:off x="-1276732" y="3396746"/>
            <a:ext cx="29359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Spatial Axis Delta - ΔX (pixels)</a:t>
            </a:r>
          </a:p>
        </p:txBody>
      </p:sp>
      <p:sp>
        <p:nvSpPr>
          <p:cNvPr id="23" name="ZoneTexte 7"/>
          <p:cNvSpPr txBox="1"/>
          <p:nvPr/>
        </p:nvSpPr>
        <p:spPr>
          <a:xfrm>
            <a:off x="1905000" y="6400800"/>
            <a:ext cx="26138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Dispersion Axis - Y (pixels)</a:t>
            </a:r>
          </a:p>
        </p:txBody>
      </p:sp>
      <p:sp>
        <p:nvSpPr>
          <p:cNvPr id="24" name="Espace réservé du contenu 1"/>
          <p:cNvSpPr txBox="1">
            <a:spLocks/>
          </p:cNvSpPr>
          <p:nvPr/>
        </p:nvSpPr>
        <p:spPr>
          <a:xfrm>
            <a:off x="5913120" y="1066800"/>
            <a:ext cx="3200400" cy="5562600"/>
          </a:xfrm>
          <a:prstGeom prst="rect">
            <a:avLst/>
          </a:prstGeom>
        </p:spPr>
        <p:txBody>
          <a:bodyPr/>
          <a:lstStyle>
            <a:lvl1pPr marL="227013" indent="-227013" algn="l" defTabSz="914400" rtl="0" eaLnBrk="1" latinLnBrk="0" hangingPunct="1">
              <a:spcBef>
                <a:spcPts val="300"/>
              </a:spcBef>
              <a:buClr>
                <a:srgbClr val="4359D2"/>
              </a:buClr>
              <a:buSzPct val="90000"/>
              <a:buFont typeface="Arial" pitchFamily="34" charset="0"/>
              <a:buChar char="■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4950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7388" indent="-225425" algn="l" defTabSz="914400" rtl="0" eaLnBrk="1" latinLnBrk="0" hangingPunct="1">
              <a:spcBef>
                <a:spcPts val="300"/>
              </a:spcBef>
              <a:buClr>
                <a:srgbClr val="DEA115"/>
              </a:buClr>
              <a:buSzPct val="85000"/>
              <a:buFont typeface="Arial Narrow" pitchFamily="34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1413" indent="-227013" algn="l" defTabSz="914400" rtl="0" eaLnBrk="1" latinLnBrk="0" hangingPunct="1">
              <a:spcBef>
                <a:spcPts val="300"/>
              </a:spcBef>
              <a:buClr>
                <a:srgbClr val="6E5169"/>
              </a:buClr>
              <a:buSzPct val="70000"/>
              <a:buFont typeface="Arial" pitchFamily="34" charset="0"/>
              <a:buChar char="▲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CV3 test</a:t>
            </a:r>
            <a:r>
              <a:rPr lang="fr-FR" dirty="0"/>
              <a:t> </a:t>
            </a:r>
            <a:r>
              <a:rPr lang="fr-FR" dirty="0" err="1" smtClean="0"/>
              <a:t>moving</a:t>
            </a:r>
            <a:r>
              <a:rPr lang="fr-FR" dirty="0" smtClean="0"/>
              <a:t> </a:t>
            </a:r>
            <a:r>
              <a:rPr lang="fr-FR" dirty="0" err="1"/>
              <a:t>between</a:t>
            </a:r>
            <a:r>
              <a:rPr lang="fr-FR" dirty="0"/>
              <a:t> CLEARP and GR700XD </a:t>
            </a:r>
            <a:r>
              <a:rPr lang="fr-FR" dirty="0" err="1"/>
              <a:t>pupil</a:t>
            </a:r>
            <a:r>
              <a:rPr lang="fr-FR" dirty="0"/>
              <a:t> </a:t>
            </a:r>
            <a:r>
              <a:rPr lang="fr-FR" dirty="0" err="1"/>
              <a:t>wheel</a:t>
            </a:r>
            <a:r>
              <a:rPr lang="fr-FR" dirty="0"/>
              <a:t> position</a:t>
            </a:r>
          </a:p>
          <a:p>
            <a:endParaRPr lang="fr-FR" dirty="0" smtClean="0"/>
          </a:p>
          <a:p>
            <a:r>
              <a:rPr lang="fr-FR" dirty="0" smtClean="0"/>
              <a:t>10 </a:t>
            </a:r>
            <a:r>
              <a:rPr lang="fr-FR" dirty="0" err="1"/>
              <a:t>repeats</a:t>
            </a:r>
            <a:r>
              <a:rPr lang="fr-FR" dirty="0"/>
              <a:t> per position</a:t>
            </a:r>
          </a:p>
          <a:p>
            <a:endParaRPr lang="fr-FR" dirty="0" smtClean="0"/>
          </a:p>
          <a:p>
            <a:r>
              <a:rPr lang="fr-FR" dirty="0" err="1" smtClean="0"/>
              <a:t>Imperfect</a:t>
            </a:r>
            <a:r>
              <a:rPr lang="fr-FR" dirty="0" smtClean="0"/>
              <a:t> </a:t>
            </a:r>
            <a:r>
              <a:rPr lang="fr-FR" dirty="0" err="1"/>
              <a:t>wheel</a:t>
            </a:r>
            <a:r>
              <a:rPr lang="fr-FR" dirty="0"/>
              <a:t> </a:t>
            </a:r>
            <a:r>
              <a:rPr lang="fr-FR" dirty="0" err="1"/>
              <a:t>repeatability</a:t>
            </a:r>
            <a:r>
              <a:rPr lang="fr-FR" dirty="0"/>
              <a:t> </a:t>
            </a:r>
            <a:r>
              <a:rPr lang="fr-FR" dirty="0" err="1"/>
              <a:t>introduces</a:t>
            </a:r>
            <a:r>
              <a:rPr lang="fr-FR" dirty="0"/>
              <a:t> a rotation of the spectral traces: </a:t>
            </a:r>
            <a:r>
              <a:rPr lang="fr-FR" dirty="0" err="1"/>
              <a:t>θ</a:t>
            </a:r>
            <a:r>
              <a:rPr lang="fr-FR" dirty="0"/>
              <a:t>=tan</a:t>
            </a:r>
            <a:r>
              <a:rPr lang="fr-FR" baseline="30000" dirty="0"/>
              <a:t>-1</a:t>
            </a:r>
            <a:r>
              <a:rPr lang="fr-FR" dirty="0"/>
              <a:t>(0.7/2048) = ~0.02 </a:t>
            </a:r>
            <a:r>
              <a:rPr lang="fr-FR" dirty="0" err="1"/>
              <a:t>degrees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7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934200" cy="498610"/>
          </a:xfrm>
        </p:spPr>
        <p:txBody>
          <a:bodyPr/>
          <a:lstStyle/>
          <a:p>
            <a:pPr algn="ctr"/>
            <a:r>
              <a:rPr lang="fr-FR" sz="2600" dirty="0" smtClean="0"/>
              <a:t>Operations </a:t>
            </a:r>
            <a:r>
              <a:rPr lang="fr-FR" sz="2600" dirty="0"/>
              <a:t>Concept </a:t>
            </a:r>
            <a:r>
              <a:rPr lang="fr-FR" sz="2600" dirty="0" smtClean="0"/>
              <a:t>– Detector </a:t>
            </a:r>
            <a:r>
              <a:rPr lang="fr-FR" sz="2600" dirty="0" err="1" smtClean="0"/>
              <a:t>Readout</a:t>
            </a:r>
            <a:endParaRPr lang="fr-FR" sz="2600" dirty="0"/>
          </a:p>
        </p:txBody>
      </p:sp>
      <p:sp>
        <p:nvSpPr>
          <p:cNvPr id="7" name="Rectangle 6"/>
          <p:cNvSpPr/>
          <p:nvPr/>
        </p:nvSpPr>
        <p:spPr>
          <a:xfrm>
            <a:off x="4343400" y="1447800"/>
            <a:ext cx="609600" cy="304800"/>
          </a:xfrm>
          <a:prstGeom prst="rect">
            <a:avLst/>
          </a:prstGeom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8461163" cy="601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29600" y="6477000"/>
            <a:ext cx="228600" cy="228600"/>
          </a:xfrm>
          <a:prstGeom prst="rect">
            <a:avLst/>
          </a:prstGeom>
          <a:solidFill>
            <a:srgbClr val="122566"/>
          </a:solidFill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01_FGS_CV3_Data_Review_ASIC_Tuning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V3.6" id="{AE094EAE-8CA5-4252-84A0-49E97E4411CB}" vid="{C8D31681-6A9F-41E8-8EDC-9F8F66C7524F}"/>
    </a:ext>
  </a:extLst>
</a:theme>
</file>

<file path=ppt/theme/theme2.xml><?xml version="1.0" encoding="utf-8"?>
<a:theme xmlns:a="http://schemas.openxmlformats.org/drawingml/2006/main" name="1_Honeywell PPT Template V3.6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vert270"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Honeywell PPT Template V3.6" id="{AE094EAE-8CA5-4252-84A0-49E97E4411CB}" vid="{C8D31681-6A9F-41E8-8EDC-9F8F66C7524F}"/>
    </a:ext>
  </a:extLst>
</a:theme>
</file>

<file path=ppt/theme/theme3.xml><?xml version="1.0" encoding="utf-8"?>
<a:theme xmlns:a="http://schemas.openxmlformats.org/drawingml/2006/main" name="Honeywell Single Image Cover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V3.6" id="{AE094EAE-8CA5-4252-84A0-49E97E4411CB}" vid="{0FE500E7-5124-473F-AC25-503C55964946}"/>
    </a:ext>
  </a:extLst>
</a:theme>
</file>

<file path=ppt/theme/theme4.xml><?xml version="1.0" encoding="utf-8"?>
<a:theme xmlns:a="http://schemas.openxmlformats.org/drawingml/2006/main" name="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V3.6" id="{AE094EAE-8CA5-4252-84A0-49E97E4411CB}" vid="{7DA13A2B-1B5A-42CE-9C42-E7EBF3F6DA4E}"/>
    </a:ext>
  </a:extLst>
</a:theme>
</file>

<file path=ppt/theme/theme5.xml><?xml version="1.0" encoding="utf-8"?>
<a:theme xmlns:a="http://schemas.openxmlformats.org/drawingml/2006/main" name="2_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V3.6" id="{AE094EAE-8CA5-4252-84A0-49E97E4411CB}" vid="{7DA13A2B-1B5A-42CE-9C42-E7EBF3F6DA4E}"/>
    </a:ext>
  </a:extLst>
</a:theme>
</file>

<file path=ppt/theme/theme6.xml><?xml version="1.0" encoding="utf-8"?>
<a:theme xmlns:a="http://schemas.openxmlformats.org/drawingml/2006/main" name="1_Honeywell Theme">
  <a:themeElements>
    <a:clrScheme name="Personnalisée 1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V3.6" id="{AE094EAE-8CA5-4252-84A0-49E97E4411CB}" vid="{7FBB106D-40F2-438F-B410-29D9D501B4CF}"/>
    </a:ext>
  </a:extLst>
</a:theme>
</file>

<file path=ppt/theme/theme7.xml><?xml version="1.0" encoding="utf-8"?>
<a:theme xmlns:a="http://schemas.openxmlformats.org/drawingml/2006/main" name="2_Honeywell PPT Template V3.6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vert270"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V3.6" id="{AE094EAE-8CA5-4252-84A0-49E97E4411CB}" vid="{C8D31681-6A9F-41E8-8EDC-9F8F66C7524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8BADAFCDB8E40BA555DD2A0940542" ma:contentTypeVersion="1" ma:contentTypeDescription="Create a new document." ma:contentTypeScope="" ma:versionID="76e072615a04b9d939214e0990f2aa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23867f52d7f443a17d0a6df84a6da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7307C8-50DC-47CA-AD65-07E54AA8BF0F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C7342A-8D4B-475C-8140-07BC7D39B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565BBB-32CB-467E-B594-5882CB5A02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99076</TotalTime>
  <Words>680</Words>
  <Application>Microsoft Macintosh PowerPoint</Application>
  <PresentationFormat>On-screen Show (4:3)</PresentationFormat>
  <Paragraphs>158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01_FGS_CV3_Data_Review_ASIC_Tuning</vt:lpstr>
      <vt:lpstr>1_Honeywell PPT Template V3.6</vt:lpstr>
      <vt:lpstr>Honeywell Single Image Cover</vt:lpstr>
      <vt:lpstr>Honeywell Theme</vt:lpstr>
      <vt:lpstr>2_Honeywell Theme</vt:lpstr>
      <vt:lpstr>1_Honeywell Theme</vt:lpstr>
      <vt:lpstr>2_Honeywell PPT Template V3.6</vt:lpstr>
      <vt:lpstr>PowerPoint Presentation</vt:lpstr>
      <vt:lpstr>Outline</vt:lpstr>
      <vt:lpstr>Single Object Slitless Spectroscopy </vt:lpstr>
      <vt:lpstr>NIRISS GR700XD Grism </vt:lpstr>
      <vt:lpstr>Spectral Traces on the Detector</vt:lpstr>
      <vt:lpstr>Operations Concept – Target Acq.</vt:lpstr>
      <vt:lpstr>Operations Concept – Contamination</vt:lpstr>
      <vt:lpstr>Operations Concept – Wheel Repeatability</vt:lpstr>
      <vt:lpstr>Operations Concept – Detector Readout</vt:lpstr>
      <vt:lpstr>Expected Science Targets</vt:lpstr>
      <vt:lpstr>Target Faint Limit</vt:lpstr>
      <vt:lpstr>Target Saturation Limits</vt:lpstr>
      <vt:lpstr>Simulated Data</vt:lpstr>
      <vt:lpstr>Spectral Order Overlap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jsargies</dc:creator>
  <cp:lastModifiedBy>Chris Willott</cp:lastModifiedBy>
  <cp:revision>1441</cp:revision>
  <cp:lastPrinted>2013-11-05T13:54:23Z</cp:lastPrinted>
  <dcterms:created xsi:type="dcterms:W3CDTF">2012-05-15T16:47:00Z</dcterms:created>
  <dcterms:modified xsi:type="dcterms:W3CDTF">2016-09-21T20:04:50Z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0x0101003AF8BADAFCDB8E40BA555DD2A0940542</vt:lpwstr>
  </property>
</Properties>
</file>