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2"/>
    <p:sldId id="279" r:id="rId3"/>
    <p:sldId id="259" r:id="rId4"/>
    <p:sldId id="280" r:id="rId5"/>
    <p:sldId id="287" r:id="rId6"/>
    <p:sldId id="281" r:id="rId7"/>
    <p:sldId id="282" r:id="rId8"/>
    <p:sldId id="267" r:id="rId9"/>
    <p:sldId id="285" r:id="rId10"/>
    <p:sldId id="283" r:id="rId11"/>
    <p:sldId id="284" r:id="rId12"/>
    <p:sldId id="286" r:id="rId13"/>
    <p:sldId id="28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9D"/>
    <a:srgbClr val="FDC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3703-3BAC-974A-A974-F5190A2A2E0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E8C0E-5E3D-1A45-AE2E-234575A1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62F8-8ABD-F445-A435-513BB292F45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8E31-B4DD-0D45-9F2D-548AA31D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9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B4DE-5ECA-084C-A2C6-E0677A9AA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3480-D2A3-7749-AD47-58B3C35B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AE10-AF7C-554B-A013-1893079D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AF55-1DDC-654B-A625-D01D576A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A346-A155-A84F-9331-30131B035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0CB2-6294-B044-9410-AFECFE11F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4270-148C-0847-8E0B-1C301FBB2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3CE-CBC3-3647-B238-071C1E4B5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A89C-1F32-BD43-A218-97E98DB54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1E9A-30F2-7841-9D72-31DA65956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6B2B-2999-5A48-89C0-40AB3FE12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1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1625" y="107950"/>
            <a:ext cx="83851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998538"/>
            <a:ext cx="83851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C8278F-2E99-2A45-8C8F-346B23D69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625" y="868363"/>
            <a:ext cx="8385175" cy="11112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abs/2016arXiv160604161G" TargetMode="External"/><Relationship Id="rId4" Type="http://schemas.openxmlformats.org/officeDocument/2006/relationships/hyperlink" Target="https://jwst.stsci.edu/events/events-area/stsci-events-listing-container/user-training-in-jwst-data-analysis-ii?mwc=4" TargetMode="External"/><Relationship Id="rId5" Type="http://schemas.openxmlformats.org/officeDocument/2006/relationships/hyperlink" Target="http://www.stsci.edu/hst/proposing/ap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sci.edu/jwst/instruments/nirca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3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84960" y="0"/>
            <a:ext cx="8703360" cy="1185996"/>
          </a:xfrm>
        </p:spPr>
        <p:txBody>
          <a:bodyPr/>
          <a:lstStyle/>
          <a:p>
            <a:pPr algn="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dirty="0" smtClean="0">
                <a:solidFill>
                  <a:srgbClr val="E6E6E6"/>
                </a:solidFill>
              </a:rPr>
              <a:t>Single Object &amp; Time Series Spectroscopy with JWST </a:t>
            </a:r>
            <a:r>
              <a:rPr lang="en-US" dirty="0" err="1" smtClean="0">
                <a:solidFill>
                  <a:srgbClr val="E6E6E6"/>
                </a:solidFill>
              </a:rPr>
              <a:t>NIRCam</a:t>
            </a:r>
            <a:r>
              <a:rPr lang="en-US" dirty="0" smtClean="0">
                <a:solidFill>
                  <a:srgbClr val="E6E6E6"/>
                </a:solidFill>
              </a:rPr>
              <a:t>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7441" y="4376620"/>
            <a:ext cx="7289280" cy="2481380"/>
          </a:xfrm>
        </p:spPr>
        <p:txBody>
          <a:bodyPr anchor="ctr"/>
          <a:lstStyle/>
          <a:p>
            <a:pPr indent="-295205" algn="ctr">
              <a:spcBef>
                <a:spcPct val="0"/>
              </a:spcBef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endParaRPr lang="en-US" sz="2900" dirty="0"/>
          </a:p>
          <a:p>
            <a:pPr indent="-295205" algn="ctr">
              <a:spcBef>
                <a:spcPct val="0"/>
              </a:spcBef>
              <a:buSzPct val="45000"/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endParaRPr lang="en-US" sz="2900" dirty="0">
              <a:solidFill>
                <a:srgbClr val="E6E6E6"/>
              </a:solidFill>
            </a:endParaRPr>
          </a:p>
          <a:p>
            <a:pPr indent="-295205" algn="ctr">
              <a:spcBef>
                <a:spcPct val="0"/>
              </a:spcBef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r>
              <a:rPr lang="en-US" sz="2900" dirty="0">
                <a:solidFill>
                  <a:srgbClr val="E6E6E6"/>
                </a:solidFill>
              </a:rPr>
              <a:t>Tom Greene &amp; </a:t>
            </a:r>
            <a:r>
              <a:rPr lang="en-US" sz="2900" dirty="0" err="1">
                <a:solidFill>
                  <a:srgbClr val="E6E6E6"/>
                </a:solidFill>
              </a:rPr>
              <a:t>NIRCam</a:t>
            </a:r>
            <a:r>
              <a:rPr lang="en-US" sz="2900" dirty="0">
                <a:solidFill>
                  <a:srgbClr val="E6E6E6"/>
                </a:solidFill>
              </a:rPr>
              <a:t> Team</a:t>
            </a:r>
          </a:p>
          <a:p>
            <a:pPr indent="-295205" algn="ctr">
              <a:spcBef>
                <a:spcPct val="0"/>
              </a:spcBef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r>
              <a:rPr lang="en-US" sz="2900" dirty="0">
                <a:solidFill>
                  <a:srgbClr val="E6E6E6"/>
                </a:solidFill>
              </a:rPr>
              <a:t>ESAC JWST </a:t>
            </a:r>
            <a:r>
              <a:rPr lang="en-US" sz="2900" dirty="0" smtClean="0">
                <a:solidFill>
                  <a:srgbClr val="E6E6E6"/>
                </a:solidFill>
              </a:rPr>
              <a:t>Workshop</a:t>
            </a:r>
            <a:endParaRPr lang="en-US" sz="2900" dirty="0">
              <a:solidFill>
                <a:srgbClr val="E6E6E6"/>
              </a:solidFill>
            </a:endParaRPr>
          </a:p>
          <a:p>
            <a:pPr indent="-295205" algn="ctr">
              <a:spcBef>
                <a:spcPct val="0"/>
              </a:spcBef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r>
              <a:rPr lang="en-US" sz="2900" dirty="0">
                <a:solidFill>
                  <a:srgbClr val="E6E6E6"/>
                </a:solidFill>
              </a:rPr>
              <a:t>September 27,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80994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95720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10446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25172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5F035DD3-F1E2-8640-922D-3BBDC43165D6}" type="slidenum">
              <a:rPr lang="en-US">
                <a:solidFill>
                  <a:srgbClr val="000000"/>
                </a:solidFill>
                <a:cs typeface="宋体" charset="0"/>
              </a:rPr>
              <a:pPr/>
              <a:t>1</a:t>
            </a:fld>
            <a:endParaRPr lang="en-US">
              <a:solidFill>
                <a:srgbClr val="000000"/>
              </a:solidFill>
              <a:cs typeface="宋体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849808"/>
            <a:ext cx="2971800" cy="4508500"/>
            <a:chOff x="152400" y="849808"/>
            <a:chExt cx="2971800" cy="4508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849808"/>
              <a:ext cx="2971800" cy="4508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48833" y="4571024"/>
              <a:ext cx="1087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Line+ (2013)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787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Acquisition &amp; Spectral Pixels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020472"/>
            <a:ext cx="8070850" cy="3024718"/>
            <a:chOff x="457200" y="1123949"/>
            <a:chExt cx="8070850" cy="30247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0715" y="1123949"/>
              <a:ext cx="3717335" cy="30247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128181"/>
              <a:ext cx="3714144" cy="3020486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799167" y="1524001"/>
              <a:ext cx="10583" cy="317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830483" y="2078568"/>
              <a:ext cx="0" cy="332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87395" y="4413806"/>
            <a:ext cx="8385175" cy="1976336"/>
          </a:xfrm>
        </p:spPr>
        <p:txBody>
          <a:bodyPr/>
          <a:lstStyle/>
          <a:p>
            <a:r>
              <a:rPr lang="en-US" dirty="0" smtClean="0"/>
              <a:t>Target acquisition field points allow significant overlap of same pixels in F322W2 and F444W spectra</a:t>
            </a:r>
          </a:p>
          <a:p>
            <a:r>
              <a:rPr lang="en-US" dirty="0" smtClean="0"/>
              <a:t>Targets are positioned at the </a:t>
            </a:r>
            <a:r>
              <a:rPr lang="en-US" dirty="0" err="1" smtClean="0"/>
              <a:t>undeviated</a:t>
            </a:r>
            <a:r>
              <a:rPr lang="en-US" dirty="0" smtClean="0"/>
              <a:t> wavelength locations (blue arrow;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~ 3.95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01908" y="3997439"/>
            <a:ext cx="654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** Note: Field point positions may / will be revised before launch **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202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9144000" cy="671513"/>
          </a:xfrm>
        </p:spPr>
        <p:txBody>
          <a:bodyPr/>
          <a:lstStyle/>
          <a:p>
            <a:r>
              <a:rPr lang="en-US" dirty="0" err="1" smtClean="0"/>
              <a:t>NIRCam</a:t>
            </a:r>
            <a:r>
              <a:rPr lang="en-US" dirty="0" smtClean="0"/>
              <a:t> uses the JWST time-series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p</a:t>
            </a:r>
            <a:r>
              <a:rPr lang="en-US" dirty="0" smtClean="0"/>
              <a:t>ipeline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01" y="1460205"/>
            <a:ext cx="4610100" cy="383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64" y="1156769"/>
            <a:ext cx="6248400" cy="447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808" y="5838701"/>
            <a:ext cx="856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Users can download &amp; re-run the pipeline with different options, additions, or removals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1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7" y="107950"/>
            <a:ext cx="8954910" cy="671513"/>
          </a:xfrm>
        </p:spPr>
        <p:txBody>
          <a:bodyPr/>
          <a:lstStyle/>
          <a:p>
            <a:r>
              <a:rPr lang="en-US" dirty="0" smtClean="0"/>
              <a:t>Future Possible Simultaneous 1 – 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5789"/>
            <a:ext cx="8385175" cy="2380561"/>
          </a:xfrm>
        </p:spPr>
        <p:txBody>
          <a:bodyPr/>
          <a:lstStyle/>
          <a:p>
            <a:r>
              <a:rPr lang="en-US" sz="2400" dirty="0" smtClean="0"/>
              <a:t>Dispersed Hartmann Sensor (DHS) elements in the SW channel of </a:t>
            </a:r>
            <a:r>
              <a:rPr lang="en-US" sz="2400" dirty="0" err="1" smtClean="0"/>
              <a:t>NIRCam</a:t>
            </a:r>
            <a:r>
              <a:rPr lang="en-US" sz="2400" dirty="0" smtClean="0"/>
              <a:t> provide 1 – 2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spectra using 10 sub-apertures of the JWST pupil, potentially allowing simultaneous spectra of bright stars during LW </a:t>
            </a:r>
            <a:r>
              <a:rPr lang="en-US" sz="2400" dirty="0" err="1" smtClean="0"/>
              <a:t>grism</a:t>
            </a:r>
            <a:r>
              <a:rPr lang="en-US" sz="2400" dirty="0" smtClean="0"/>
              <a:t> observations</a:t>
            </a:r>
          </a:p>
          <a:p>
            <a:r>
              <a:rPr lang="en-US" sz="2400" dirty="0" smtClean="0"/>
              <a:t>This is not an approved science mode for Cycle 1; it may be approved for later cycles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7" y="949496"/>
            <a:ext cx="6112837" cy="3101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0735" y="1223349"/>
            <a:ext cx="1661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DHS elements</a:t>
            </a:r>
          </a:p>
          <a:p>
            <a:r>
              <a:rPr lang="en-US" dirty="0"/>
              <a:t>d</a:t>
            </a:r>
            <a:r>
              <a:rPr lang="en-US" dirty="0" smtClean="0"/>
              <a:t>isperse ~40%</a:t>
            </a:r>
          </a:p>
          <a:p>
            <a:r>
              <a:rPr lang="en-US" dirty="0" smtClean="0"/>
              <a:t>JWST’s light onto 2 </a:t>
            </a:r>
            <a:r>
              <a:rPr lang="en-US" dirty="0" err="1" smtClean="0"/>
              <a:t>NIRCam</a:t>
            </a:r>
            <a:r>
              <a:rPr lang="en-US" dirty="0" smtClean="0"/>
              <a:t> SW detectors with a small gap in-between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3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NIRCam</a:t>
            </a:r>
            <a:r>
              <a:rPr lang="en-US" dirty="0"/>
              <a:t> information: </a:t>
            </a:r>
            <a:r>
              <a:rPr lang="en-US" sz="1400" dirty="0">
                <a:hlinkClick r:id="rId2"/>
              </a:rPr>
              <a:t>http://www.stsci.edu/jwst/instruments/</a:t>
            </a:r>
            <a:r>
              <a:rPr lang="en-US" sz="1400" dirty="0" smtClean="0">
                <a:hlinkClick r:id="rId2"/>
              </a:rPr>
              <a:t>nircam</a:t>
            </a:r>
            <a:endParaRPr lang="en-US" sz="1400" dirty="0" smtClean="0"/>
          </a:p>
          <a:p>
            <a:r>
              <a:rPr lang="en-US" dirty="0" smtClean="0"/>
              <a:t>Greene et al. (2016) SPIE paper “</a:t>
            </a:r>
            <a:r>
              <a:rPr lang="en-US" dirty="0" err="1" smtClean="0"/>
              <a:t>Slitless</a:t>
            </a:r>
            <a:r>
              <a:rPr lang="en-US" dirty="0" smtClean="0"/>
              <a:t> Spectroscopy with JWST </a:t>
            </a:r>
            <a:r>
              <a:rPr lang="en-US" dirty="0" err="1" smtClean="0"/>
              <a:t>NIRCam</a:t>
            </a:r>
            <a:r>
              <a:rPr lang="en-US" dirty="0"/>
              <a:t>”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://adsabs.harvard.edu/abs/</a:t>
            </a:r>
            <a:r>
              <a:rPr lang="en-US" sz="1400" dirty="0" smtClean="0">
                <a:hlinkClick r:id="rId3"/>
              </a:rPr>
              <a:t>2016arXiv160604161G</a:t>
            </a:r>
            <a:endParaRPr lang="en-US" sz="1400" dirty="0" smtClean="0"/>
          </a:p>
          <a:p>
            <a:r>
              <a:rPr lang="en-US" dirty="0" err="1" smtClean="0"/>
              <a:t>STScI</a:t>
            </a:r>
            <a:r>
              <a:rPr lang="en-US" dirty="0" smtClean="0"/>
              <a:t> User Training in JWST Data Analysis II Workshop, November 9 – 11 (can </a:t>
            </a:r>
            <a:r>
              <a:rPr lang="en-US" dirty="0"/>
              <a:t>attend remotely): </a:t>
            </a:r>
            <a:r>
              <a:rPr lang="en-US" sz="1400" dirty="0">
                <a:hlinkClick r:id="rId4"/>
              </a:rPr>
              <a:t>https://jwst.stsci.edu/events/events-area/stsci-events-listing-container/user-training-in-jwst-data-analysis-ii?mwc=</a:t>
            </a:r>
            <a:r>
              <a:rPr lang="en-US" sz="1400" dirty="0" smtClean="0">
                <a:hlinkClick r:id="rId4"/>
              </a:rPr>
              <a:t>4</a:t>
            </a:r>
            <a:endParaRPr lang="en-US" sz="1400" dirty="0" smtClean="0"/>
          </a:p>
          <a:p>
            <a:r>
              <a:rPr lang="en-US" dirty="0" smtClean="0"/>
              <a:t>Astronomer’s Proposal Tool for </a:t>
            </a:r>
            <a:r>
              <a:rPr lang="en-US" dirty="0"/>
              <a:t>planning observations: </a:t>
            </a:r>
            <a:r>
              <a:rPr lang="en-US" sz="1400" dirty="0">
                <a:hlinkClick r:id="rId5"/>
              </a:rPr>
              <a:t>http://www.stsci.edu/hst/proposing/</a:t>
            </a:r>
            <a:r>
              <a:rPr lang="en-US" sz="1400" dirty="0" smtClean="0">
                <a:hlinkClick r:id="rId5"/>
              </a:rPr>
              <a:t>apt</a:t>
            </a:r>
            <a:endParaRPr lang="en-US" sz="1400" dirty="0"/>
          </a:p>
          <a:p>
            <a:r>
              <a:rPr lang="en-US" dirty="0" smtClean="0"/>
              <a:t>JWST exposure time calculator is coming in January 2017 with </a:t>
            </a:r>
            <a:r>
              <a:rPr lang="en-US" dirty="0" err="1" smtClean="0"/>
              <a:t>PandExo</a:t>
            </a:r>
            <a:r>
              <a:rPr lang="en-US" dirty="0" smtClean="0"/>
              <a:t> </a:t>
            </a:r>
            <a:r>
              <a:rPr lang="en-US" dirty="0" err="1" smtClean="0"/>
              <a:t>exoplanet</a:t>
            </a:r>
            <a:r>
              <a:rPr lang="en-US" dirty="0" smtClean="0"/>
              <a:t> transit simulator afterward.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27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80994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95720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10446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25172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F924EF4C-3AF5-3341-8E20-DF973A2AC5A5}" type="slidenum">
              <a:rPr lang="en-US">
                <a:solidFill>
                  <a:srgbClr val="000000"/>
                </a:solidFill>
                <a:cs typeface="宋体" charset="0"/>
              </a:rPr>
              <a:pPr/>
              <a:t>2</a:t>
            </a:fld>
            <a:endParaRPr lang="en-US" dirty="0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305280" y="686953"/>
            <a:ext cx="8501760" cy="144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0"/>
            <a:ext cx="8586720" cy="643748"/>
          </a:xfrm>
        </p:spPr>
        <p:txBody>
          <a:bodyPr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dirty="0" smtClean="0"/>
              <a:t> 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600" y="1036909"/>
            <a:ext cx="7511508" cy="4762333"/>
          </a:xfrm>
        </p:spPr>
        <p:txBody>
          <a:bodyPr/>
          <a:lstStyle/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err="1" smtClean="0"/>
              <a:t>NIRCam</a:t>
            </a:r>
            <a:r>
              <a:rPr lang="en-US" dirty="0" smtClean="0"/>
              <a:t> overview</a:t>
            </a:r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err="1" smtClean="0"/>
              <a:t>NIRCam</a:t>
            </a:r>
            <a:r>
              <a:rPr lang="en-US" dirty="0" smtClean="0"/>
              <a:t> modes and spectra</a:t>
            </a:r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/>
              <a:t>Spectral resolution </a:t>
            </a:r>
            <a:r>
              <a:rPr lang="en-US" dirty="0" smtClean="0"/>
              <a:t>and wavelength coverage</a:t>
            </a:r>
            <a:endParaRPr lang="en-US" dirty="0"/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smtClean="0"/>
              <a:t>Bright star limits and sensitivity</a:t>
            </a:r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smtClean="0"/>
              <a:t>APT template and </a:t>
            </a:r>
            <a:r>
              <a:rPr lang="en-US" dirty="0" err="1" smtClean="0"/>
              <a:t>subarrays</a:t>
            </a:r>
            <a:endParaRPr lang="en-US" dirty="0" smtClean="0"/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smtClean="0"/>
              <a:t>Operations concept</a:t>
            </a:r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smtClean="0"/>
              <a:t>Calibration &amp; pipeline processing</a:t>
            </a:r>
          </a:p>
          <a:p>
            <a:pPr marL="570248" indent="-570248">
              <a:buFont typeface="Times New Roman" charset="0"/>
              <a:buChar char="•"/>
              <a:tabLst>
                <a:tab pos="570248" algn="l"/>
                <a:tab pos="672490" algn="l"/>
                <a:tab pos="1087216" algn="l"/>
                <a:tab pos="1501943" algn="l"/>
                <a:tab pos="1916669" algn="l"/>
                <a:tab pos="2331395" algn="l"/>
                <a:tab pos="2746121" algn="l"/>
                <a:tab pos="3160847" algn="l"/>
                <a:tab pos="3575573" algn="l"/>
                <a:tab pos="3990299" algn="l"/>
                <a:tab pos="4405025" algn="l"/>
                <a:tab pos="4819752" algn="l"/>
                <a:tab pos="5234478" algn="l"/>
                <a:tab pos="5649204" algn="l"/>
                <a:tab pos="6063930" algn="l"/>
                <a:tab pos="6478656" algn="l"/>
                <a:tab pos="6893382" algn="l"/>
                <a:tab pos="7308108" algn="l"/>
                <a:tab pos="7722834" algn="l"/>
                <a:tab pos="8137561" algn="l"/>
                <a:tab pos="8552287" algn="l"/>
              </a:tabLst>
              <a:defRPr/>
            </a:pPr>
            <a:r>
              <a:rPr lang="en-US" dirty="0" smtClean="0"/>
              <a:t>Potential future </a:t>
            </a:r>
            <a:r>
              <a:rPr lang="en-US" dirty="0"/>
              <a:t>c</a:t>
            </a:r>
            <a:r>
              <a:rPr lang="en-US" dirty="0" smtClean="0"/>
              <a:t>apabilities (after Cycle 1)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39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NIRCam</a:t>
            </a:r>
            <a:r>
              <a:rPr lang="en-US" sz="3200" b="1" dirty="0"/>
              <a:t>: 0.6-5 </a:t>
            </a:r>
            <a:r>
              <a:rPr lang="en-US" sz="3200" b="1" dirty="0">
                <a:latin typeface="Symbol" charset="2"/>
                <a:cs typeface="Symbol" charset="2"/>
              </a:rPr>
              <a:t>m</a:t>
            </a:r>
            <a:r>
              <a:rPr lang="en-US" sz="3200" b="1" dirty="0"/>
              <a:t>m imaging + 2,4-5 </a:t>
            </a:r>
            <a:r>
              <a:rPr lang="en-US" sz="3200" b="1" dirty="0">
                <a:latin typeface="Symbol" charset="2"/>
                <a:cs typeface="Symbol" charset="2"/>
              </a:rPr>
              <a:t>m</a:t>
            </a:r>
            <a:r>
              <a:rPr lang="en-US" sz="3200" b="1" dirty="0"/>
              <a:t>m spectroscopy</a:t>
            </a:r>
            <a:endParaRPr lang="en-US" sz="32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925300" y="1115373"/>
            <a:ext cx="5117245" cy="50947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err="1" smtClean="0"/>
              <a:t>NIRCam</a:t>
            </a:r>
            <a:r>
              <a:rPr lang="en-US" sz="2000" b="1" dirty="0" smtClean="0"/>
              <a:t> is the JWST near-infrared camera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for JWST </a:t>
            </a:r>
          </a:p>
          <a:p>
            <a:pPr marL="628650" lvl="1" indent="-171450" eaLnBrk="1" hangingPunct="1">
              <a:lnSpc>
                <a:spcPct val="90000"/>
              </a:lnSpc>
            </a:pPr>
            <a:r>
              <a:rPr lang="en-US" sz="1800" b="1" dirty="0" smtClean="0"/>
              <a:t>Two nearly identical modules (A &amp; B) with refractive designs to minimize mass and volume</a:t>
            </a:r>
          </a:p>
          <a:p>
            <a:pPr marL="628650" lvl="1" indent="-171450" eaLnBrk="1" hangingPunct="1">
              <a:lnSpc>
                <a:spcPct val="90000"/>
              </a:lnSpc>
            </a:pPr>
            <a:r>
              <a:rPr lang="en-US" sz="1800" b="1" dirty="0" smtClean="0"/>
              <a:t>Dichroic used to split range into short (0.6–2.3</a:t>
            </a:r>
            <a:r>
              <a:rPr lang="en-US" sz="1800" b="1" dirty="0" smtClean="0">
                <a:latin typeface="Symbol" pitchFamily="18" charset="2"/>
              </a:rPr>
              <a:t>m</a:t>
            </a:r>
            <a:r>
              <a:rPr lang="en-US" sz="1800" b="1" dirty="0" smtClean="0"/>
              <a:t>m) and long  (2.4–5</a:t>
            </a:r>
            <a:r>
              <a:rPr lang="en-US" sz="1800" b="1" dirty="0" smtClean="0">
                <a:latin typeface="Symbol" pitchFamily="18" charset="2"/>
              </a:rPr>
              <a:t>m</a:t>
            </a:r>
            <a:r>
              <a:rPr lang="en-US" sz="1800" b="1" dirty="0" smtClean="0"/>
              <a:t>m) channels</a:t>
            </a:r>
          </a:p>
          <a:p>
            <a:pPr marL="628650" lvl="1" indent="-171450" eaLnBrk="1" hangingPunct="1">
              <a:lnSpc>
                <a:spcPct val="90000"/>
              </a:lnSpc>
            </a:pPr>
            <a:r>
              <a:rPr lang="en-US" sz="1800" b="1" dirty="0" err="1" smtClean="0"/>
              <a:t>Nyquist</a:t>
            </a:r>
            <a:r>
              <a:rPr lang="en-US" sz="1800" b="1" dirty="0" smtClean="0"/>
              <a:t> sampling at 2 and 4</a:t>
            </a:r>
            <a:r>
              <a:rPr lang="en-US" sz="1800" b="1" dirty="0" smtClean="0">
                <a:latin typeface="Symbol" pitchFamily="18" charset="2"/>
              </a:rPr>
              <a:t>m</a:t>
            </a:r>
            <a:r>
              <a:rPr lang="en-US" sz="1800" b="1" dirty="0" smtClean="0"/>
              <a:t>m</a:t>
            </a:r>
          </a:p>
          <a:p>
            <a:pPr marL="628650" lvl="1" indent="-171450" eaLnBrk="1" hangingPunct="1">
              <a:lnSpc>
                <a:spcPct val="90000"/>
              </a:lnSpc>
            </a:pPr>
            <a:r>
              <a:rPr lang="en-US" sz="1800" b="1" dirty="0" smtClean="0"/>
              <a:t>2.2 arc min x 4.4 arc min total field of view seen in two colors (40 </a:t>
            </a:r>
            <a:r>
              <a:rPr lang="en-US" sz="1800" b="1" dirty="0" err="1" smtClean="0"/>
              <a:t>MPixels</a:t>
            </a:r>
            <a:r>
              <a:rPr lang="en-US" sz="1800" b="1" dirty="0" smtClean="0"/>
              <a:t>)</a:t>
            </a:r>
          </a:p>
          <a:p>
            <a:pPr marL="628650" lvl="1" indent="-171450" eaLnBrk="1" hangingPunct="1">
              <a:lnSpc>
                <a:spcPct val="90000"/>
              </a:lnSpc>
            </a:pPr>
            <a:r>
              <a:rPr lang="en-US" sz="1800" b="1" dirty="0" err="1" smtClean="0"/>
              <a:t>Coronagraphic</a:t>
            </a:r>
            <a:r>
              <a:rPr lang="en-US" sz="1800" b="1" dirty="0" smtClean="0"/>
              <a:t> capability for both short and long wavelengths</a:t>
            </a:r>
          </a:p>
          <a:p>
            <a:pPr marL="628650" lvl="1" indent="-171450" eaLnBrk="1" hangingPunct="1">
              <a:lnSpc>
                <a:spcPct val="90000"/>
              </a:lnSpc>
            </a:pPr>
            <a:r>
              <a:rPr lang="en-US" sz="1800" b="1" dirty="0" smtClean="0"/>
              <a:t>Dispersive components in short and long channels allow spectroscopy</a:t>
            </a:r>
          </a:p>
          <a:p>
            <a:pPr marL="628650" lvl="1" indent="-171450"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/>
              <a:t>NIRCam</a:t>
            </a:r>
            <a:r>
              <a:rPr lang="en-US" sz="2000" b="1" dirty="0" smtClean="0"/>
              <a:t> is also the telescope </a:t>
            </a:r>
            <a:r>
              <a:rPr lang="en-US" sz="2000" b="1" dirty="0" err="1" smtClean="0"/>
              <a:t>wavefront</a:t>
            </a:r>
            <a:r>
              <a:rPr lang="en-US" sz="2000" b="1" dirty="0" smtClean="0"/>
              <a:t> sensor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 smtClean="0">
              <a:solidFill>
                <a:srgbClr val="0000CC"/>
              </a:solidFill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6CC5F-F268-4FD4-AE8B-A9BFF205DCC0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5365" name="Picture 4" descr="Full B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58813"/>
            <a:ext cx="31813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5" y="3240891"/>
            <a:ext cx="3520440" cy="31559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NIRCam</a:t>
            </a:r>
            <a:r>
              <a:rPr lang="en-US" dirty="0" smtClean="0"/>
              <a:t> modes: selectable with wheels</a:t>
            </a:r>
            <a:endParaRPr lang="en-US" dirty="0"/>
          </a:p>
        </p:txBody>
      </p:sp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2105373" y="5015276"/>
            <a:ext cx="492957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(LW)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440" y="840809"/>
            <a:ext cx="8064000" cy="5843790"/>
            <a:chOff x="217440" y="887504"/>
            <a:chExt cx="8064000" cy="5843790"/>
          </a:xfrm>
        </p:grpSpPr>
        <p:grpSp>
          <p:nvGrpSpPr>
            <p:cNvPr id="22531" name="Group 19"/>
            <p:cNvGrpSpPr>
              <a:grpSpLocks/>
            </p:cNvGrpSpPr>
            <p:nvPr/>
          </p:nvGrpSpPr>
          <p:grpSpPr bwMode="auto">
            <a:xfrm>
              <a:off x="217440" y="887504"/>
              <a:ext cx="8064000" cy="5843790"/>
              <a:chOff x="239712" y="749707"/>
              <a:chExt cx="8890000" cy="6441694"/>
            </a:xfrm>
          </p:grpSpPr>
          <p:pic>
            <p:nvPicPr>
              <p:cNvPr id="22533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12" y="1036637"/>
                <a:ext cx="8432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Box 4"/>
              <p:cNvSpPr txBox="1">
                <a:spLocks noChangeArrowheads="1"/>
              </p:cNvSpPr>
              <p:nvPr/>
            </p:nvSpPr>
            <p:spPr bwMode="auto">
              <a:xfrm>
                <a:off x="239712" y="2027237"/>
                <a:ext cx="746705" cy="71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From </a:t>
                </a:r>
              </a:p>
              <a:p>
                <a:r>
                  <a:rPr lang="en-US">
                    <a:solidFill>
                      <a:schemeClr val="tx1"/>
                    </a:solidFill>
                  </a:rPr>
                  <a:t>OTE</a:t>
                </a:r>
              </a:p>
            </p:txBody>
          </p:sp>
          <p:sp>
            <p:nvSpPr>
              <p:cNvPr id="22535" name="TextBox 5"/>
              <p:cNvSpPr txBox="1">
                <a:spLocks noChangeArrowheads="1"/>
              </p:cNvSpPr>
              <p:nvPr/>
            </p:nvSpPr>
            <p:spPr bwMode="auto">
              <a:xfrm>
                <a:off x="1382712" y="1324307"/>
                <a:ext cx="1363417" cy="37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00FF"/>
                    </a:solidFill>
                  </a:rPr>
                  <a:t>0.6 – 2.4 </a:t>
                </a:r>
                <a:r>
                  <a:rPr lang="en-US" sz="1600" b="1" dirty="0">
                    <a:solidFill>
                      <a:srgbClr val="0000FF"/>
                    </a:solidFill>
                    <a:latin typeface="Symbol" charset="0"/>
                    <a:cs typeface="Symbol" charset="0"/>
                  </a:rPr>
                  <a:t>m</a:t>
                </a:r>
                <a:r>
                  <a:rPr lang="en-US" sz="1600" b="1" dirty="0">
                    <a:solidFill>
                      <a:srgbClr val="0000FF"/>
                    </a:solidFill>
                  </a:rPr>
                  <a:t>m</a:t>
                </a:r>
              </a:p>
            </p:txBody>
          </p:sp>
          <p:sp>
            <p:nvSpPr>
              <p:cNvPr id="22536" name="Rectangle 6"/>
              <p:cNvSpPr>
                <a:spLocks noChangeArrowheads="1"/>
              </p:cNvSpPr>
              <p:nvPr/>
            </p:nvSpPr>
            <p:spPr bwMode="auto">
              <a:xfrm>
                <a:off x="1382712" y="5612661"/>
                <a:ext cx="1186255" cy="37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2,4 – 5 </a:t>
                </a:r>
                <a:r>
                  <a:rPr lang="en-US" sz="1600" b="1" dirty="0">
                    <a:solidFill>
                      <a:srgbClr val="FF0000"/>
                    </a:solidFill>
                    <a:latin typeface="Symbol" charset="0"/>
                    <a:cs typeface="Symbol" charset="0"/>
                  </a:rPr>
                  <a:t>m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m</a:t>
                </a:r>
              </a:p>
            </p:txBody>
          </p:sp>
          <p:sp>
            <p:nvSpPr>
              <p:cNvPr id="22537" name="TextBox 10"/>
              <p:cNvSpPr txBox="1">
                <a:spLocks noChangeArrowheads="1"/>
              </p:cNvSpPr>
              <p:nvPr/>
            </p:nvSpPr>
            <p:spPr bwMode="auto">
              <a:xfrm>
                <a:off x="3744912" y="749707"/>
                <a:ext cx="4646017" cy="32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00" b="1" i="1" dirty="0">
                    <a:solidFill>
                      <a:srgbClr val="0000FF"/>
                    </a:solidFill>
                  </a:rPr>
                  <a:t>No Short Wavelength Spectroscopic Capabilities in Cycle 1</a:t>
                </a:r>
              </a:p>
            </p:txBody>
          </p:sp>
          <p:sp>
            <p:nvSpPr>
              <p:cNvPr id="22538" name="TextBox 11"/>
              <p:cNvSpPr txBox="1">
                <a:spLocks noChangeArrowheads="1"/>
              </p:cNvSpPr>
              <p:nvPr/>
            </p:nvSpPr>
            <p:spPr bwMode="auto">
              <a:xfrm>
                <a:off x="2525712" y="6648574"/>
                <a:ext cx="5224216" cy="542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00" b="1" i="1" dirty="0">
                    <a:solidFill>
                      <a:srgbClr val="FF0000"/>
                    </a:solidFill>
                  </a:rPr>
                  <a:t>2 LW </a:t>
                </a:r>
                <a:r>
                  <a:rPr lang="en-US" sz="1300" b="1" i="1" dirty="0" err="1">
                    <a:solidFill>
                      <a:srgbClr val="FF0000"/>
                    </a:solidFill>
                  </a:rPr>
                  <a:t>grisms</a:t>
                </a:r>
                <a:r>
                  <a:rPr lang="en-US" sz="1300" b="1" i="1" dirty="0">
                    <a:solidFill>
                      <a:srgbClr val="FF0000"/>
                    </a:solidFill>
                  </a:rPr>
                  <a:t> in each module provide R~1500 </a:t>
                </a:r>
                <a:r>
                  <a:rPr lang="en-US" sz="1300" b="1" i="1" dirty="0" err="1">
                    <a:solidFill>
                      <a:srgbClr val="FF0000"/>
                    </a:solidFill>
                  </a:rPr>
                  <a:t>slitless</a:t>
                </a:r>
                <a:r>
                  <a:rPr lang="en-US" sz="1300" b="1" i="1" dirty="0">
                    <a:solidFill>
                      <a:srgbClr val="FF0000"/>
                    </a:solidFill>
                  </a:rPr>
                  <a:t> spectroscopy:</a:t>
                </a:r>
              </a:p>
              <a:p>
                <a:r>
                  <a:rPr lang="en-US" sz="1300" b="1" i="1" dirty="0">
                    <a:solidFill>
                      <a:srgbClr val="FF0000"/>
                    </a:solidFill>
                  </a:rPr>
                  <a:t>Chose dispersion orientation and filters to suit your science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3440112" y="6446837"/>
                <a:ext cx="381000" cy="304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 flipV="1">
                <a:off x="3363912" y="5456237"/>
                <a:ext cx="76200" cy="12954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6030912" y="6065837"/>
                <a:ext cx="91440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Box 3"/>
            <p:cNvSpPr txBox="1"/>
            <p:nvPr/>
          </p:nvSpPr>
          <p:spPr>
            <a:xfrm>
              <a:off x="4983726" y="3073968"/>
              <a:ext cx="12065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Simultaneous SW imaging is possible!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957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NIRCam</a:t>
            </a:r>
            <a:r>
              <a:rPr lang="en-US" dirty="0" smtClean="0"/>
              <a:t> LW </a:t>
            </a:r>
            <a:r>
              <a:rPr lang="en-US" dirty="0" err="1" smtClean="0"/>
              <a:t>Grism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NIRCam</a:t>
            </a:r>
            <a:r>
              <a:rPr lang="en-US" dirty="0" smtClean="0"/>
              <a:t> time series spectroscopy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9" y="1028700"/>
            <a:ext cx="2938183" cy="2953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1028700"/>
            <a:ext cx="3905868" cy="29538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89802" y="3586925"/>
            <a:ext cx="1970267" cy="369332"/>
            <a:chOff x="989802" y="3586925"/>
            <a:chExt cx="1970267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989802" y="3604665"/>
              <a:ext cx="1970267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72651" y="3586925"/>
              <a:ext cx="131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Increasing </a:t>
              </a:r>
              <a:r>
                <a:rPr lang="en-US" dirty="0" smtClean="0">
                  <a:latin typeface="Symbol" charset="2"/>
                  <a:cs typeface="Symbol" charset="2"/>
                </a:rPr>
                <a:t>l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1626" y="4160363"/>
            <a:ext cx="3508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</a:t>
            </a:r>
            <a:r>
              <a:rPr lang="en-US" dirty="0" err="1"/>
              <a:t>NIRCam</a:t>
            </a:r>
            <a:r>
              <a:rPr lang="en-US" dirty="0"/>
              <a:t> spectral image of the OSIM super-continuum lamp </a:t>
            </a:r>
            <a:r>
              <a:rPr lang="en-US" dirty="0" smtClean="0"/>
              <a:t>point source taken </a:t>
            </a:r>
            <a:r>
              <a:rPr lang="en-US" dirty="0"/>
              <a:t>with the LWA R </a:t>
            </a:r>
            <a:r>
              <a:rPr lang="en-US" dirty="0" err="1"/>
              <a:t>grism</a:t>
            </a:r>
            <a:r>
              <a:rPr lang="en-US" dirty="0"/>
              <a:t> and F444W filter during JWST instrument </a:t>
            </a:r>
            <a:r>
              <a:rPr lang="en-US" dirty="0" smtClean="0"/>
              <a:t>testing.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0731" y="4052190"/>
            <a:ext cx="46281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Right: Extracted spectrum. </a:t>
            </a:r>
            <a:r>
              <a:rPr lang="en-US" dirty="0"/>
              <a:t>The continuum decreases toward longer wavelengths due to low fiber transmittance, and the broad feature near 4.27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is </a:t>
            </a:r>
            <a:r>
              <a:rPr lang="en-US" dirty="0"/>
              <a:t>due to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absorption. These are </a:t>
            </a:r>
            <a:r>
              <a:rPr lang="en-US" dirty="0"/>
              <a:t>artifacts of the test equipment and not </a:t>
            </a:r>
            <a:r>
              <a:rPr lang="en-US" dirty="0" err="1"/>
              <a:t>NIRCam</a:t>
            </a:r>
            <a:r>
              <a:rPr lang="en-US" dirty="0"/>
              <a:t> itself.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449" y="5912310"/>
            <a:ext cx="75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</a:t>
            </a:r>
            <a:r>
              <a:rPr lang="en-US" b="1" dirty="0" err="1" smtClean="0"/>
              <a:t>NIRCam</a:t>
            </a:r>
            <a:r>
              <a:rPr lang="en-US" b="1" dirty="0" smtClean="0"/>
              <a:t> FOV is 2</a:t>
            </a:r>
            <a:r>
              <a:rPr lang="en-US" b="1" dirty="0"/>
              <a:t>.’2 x 2.’2 </a:t>
            </a:r>
            <a:r>
              <a:rPr lang="en-US" b="1" dirty="0" smtClean="0"/>
              <a:t>with dispersion of 10 </a:t>
            </a:r>
            <a:r>
              <a:rPr lang="en-US" b="1" dirty="0" err="1" smtClean="0"/>
              <a:t>Å</a:t>
            </a:r>
            <a:r>
              <a:rPr lang="en-US" b="1" dirty="0" smtClean="0"/>
              <a:t> per 0.”065 x 0.”065 pixel *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843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0" y="108012"/>
            <a:ext cx="8870400" cy="67111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NIRCam</a:t>
            </a:r>
            <a:r>
              <a:rPr lang="en-US" dirty="0" smtClean="0"/>
              <a:t> Spectral Coverage &amp; Resolution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95039" y="6368010"/>
            <a:ext cx="1598293" cy="2783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81639" tIns="42452" rIns="81639" bIns="42452" numCol="1" anchor="t" anchorCtr="1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 September 2016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800" y="6356827"/>
            <a:ext cx="2894400" cy="364359"/>
          </a:xfrm>
        </p:spPr>
        <p:txBody>
          <a:bodyPr lIns="91430" tIns="45715" rIns="91430" bIns="45715"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441" y="6356827"/>
            <a:ext cx="2134080" cy="364359"/>
          </a:xfrm>
        </p:spPr>
        <p:txBody>
          <a:bodyPr lIns="91430" tIns="45715" rIns="91430" bIns="45715"/>
          <a:lstStyle>
            <a:lvl1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80994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95720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10446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25172" indent="-20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3443C8A-D212-B64B-BC4B-7C3598F07224}" type="slidenum">
              <a:rPr lang="en-US">
                <a:solidFill>
                  <a:srgbClr val="7F7F7F"/>
                </a:solidFill>
                <a:cs typeface="宋体" charset="0"/>
              </a:rPr>
              <a:pPr algn="r"/>
              <a:t>6</a:t>
            </a:fld>
            <a:endParaRPr lang="en-US" dirty="0">
              <a:solidFill>
                <a:srgbClr val="7F7F7F"/>
              </a:solidFill>
              <a:cs typeface="宋体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Wavelength (filter)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98538"/>
            <a:ext cx="8385175" cy="2007129"/>
          </a:xfrm>
        </p:spPr>
        <p:txBody>
          <a:bodyPr/>
          <a:lstStyle/>
          <a:p>
            <a:pPr>
              <a:defRPr/>
            </a:pPr>
            <a:r>
              <a:rPr lang="en-US" dirty="0"/>
              <a:t>The 2.4 – 5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region can be covered in as few as 2 separate </a:t>
            </a:r>
            <a:r>
              <a:rPr lang="en-US" dirty="0" smtClean="0"/>
              <a:t>filters:</a:t>
            </a:r>
          </a:p>
          <a:p>
            <a:pPr lvl="1">
              <a:defRPr/>
            </a:pPr>
            <a:r>
              <a:rPr lang="en-US" dirty="0" smtClean="0"/>
              <a:t>F322W2: 2.4 – 4.0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>
              <a:defRPr/>
            </a:pPr>
            <a:r>
              <a:rPr lang="en-US" dirty="0" smtClean="0"/>
              <a:t>F444W:   3.9 – 5.0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3005667"/>
            <a:ext cx="8107509" cy="3226740"/>
            <a:chOff x="0" y="2451100"/>
            <a:chExt cx="9144000" cy="36399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51100"/>
              <a:ext cx="9144000" cy="19507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401820"/>
              <a:ext cx="9144000" cy="168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39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A </a:t>
            </a:r>
            <a:r>
              <a:rPr lang="en-US" dirty="0" err="1" smtClean="0"/>
              <a:t>Grism</a:t>
            </a:r>
            <a:r>
              <a:rPr lang="en-US" dirty="0" smtClean="0"/>
              <a:t> Saturation &amp; Sensitivity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913CE-CBC3-3647-B238-071C1E4B5E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2352" y="4397063"/>
            <a:ext cx="770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600" dirty="0" smtClean="0"/>
              <a:t>Module </a:t>
            </a:r>
            <a:r>
              <a:rPr lang="en-US" sz="1600" dirty="0"/>
              <a:t>B </a:t>
            </a:r>
            <a:r>
              <a:rPr lang="en-US" sz="1600" dirty="0" err="1"/>
              <a:t>grisms</a:t>
            </a:r>
            <a:r>
              <a:rPr lang="en-US" sz="1600" dirty="0"/>
              <a:t> will have sensitivities approximately 1.16 times higher (worse) and saturation limits 0.33 mag brighter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, c 	10 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point</a:t>
            </a:r>
            <a:r>
              <a:rPr lang="en-US" sz="1600" dirty="0"/>
              <a:t>-source and unresolved emission line sensitivities for </a:t>
            </a:r>
            <a:r>
              <a:rPr lang="en-US" sz="1600" dirty="0" smtClean="0"/>
              <a:t>10,000 s integrations</a:t>
            </a:r>
          </a:p>
          <a:p>
            <a:r>
              <a:rPr lang="en-US" sz="1600" dirty="0"/>
              <a:t>d	K-band </a:t>
            </a:r>
            <a:r>
              <a:rPr lang="en-US" sz="1600" dirty="0" smtClean="0"/>
              <a:t>Vega magnitudes </a:t>
            </a:r>
            <a:r>
              <a:rPr lang="en-US" sz="1600" dirty="0"/>
              <a:t>for saturation (</a:t>
            </a:r>
            <a:r>
              <a:rPr lang="en-US" sz="1600" dirty="0" smtClean="0"/>
              <a:t>80% </a:t>
            </a:r>
            <a:r>
              <a:rPr lang="en-US" sz="1600" dirty="0"/>
              <a:t>full well or 65,000 electrons) for 0.68 s </a:t>
            </a:r>
            <a:r>
              <a:rPr lang="en-US" sz="1600" dirty="0" smtClean="0"/>
              <a:t>	integrations </a:t>
            </a:r>
            <a:r>
              <a:rPr lang="en-US" sz="1600" dirty="0"/>
              <a:t>(2 reads) of 2048 </a:t>
            </a:r>
            <a:r>
              <a:rPr lang="en-US" sz="1600" dirty="0" smtClean="0"/>
              <a:t>x 64 </a:t>
            </a:r>
            <a:r>
              <a:rPr lang="en-US" sz="1600" dirty="0"/>
              <a:t>pixel regions in stripe mode (4 outputs)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e</a:t>
            </a:r>
            <a:r>
              <a:rPr lang="en-US" sz="1600" dirty="0"/>
              <a:t>	Narrower filters will have similar saturation values and somewhat </a:t>
            </a:r>
            <a:r>
              <a:rPr lang="en-US" sz="1600" dirty="0" smtClean="0"/>
              <a:t>better sensitivities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5411" y="5966723"/>
            <a:ext cx="933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Sensitivities are ~2-5x worse than </a:t>
            </a:r>
            <a:r>
              <a:rPr lang="en-US" i="1" dirty="0" err="1" smtClean="0"/>
              <a:t>NIRSpec</a:t>
            </a:r>
            <a:r>
              <a:rPr lang="en-US" i="1" dirty="0" smtClean="0"/>
              <a:t> depending on filter </a:t>
            </a:r>
            <a:r>
              <a:rPr lang="en-US" i="1" dirty="0" err="1" smtClean="0"/>
              <a:t>bandpass</a:t>
            </a:r>
            <a:r>
              <a:rPr lang="en-US" i="1" dirty="0" smtClean="0"/>
              <a:t> and zodiacal background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06" y="947640"/>
            <a:ext cx="6869614" cy="34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Spectroscopy APT Template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NIRCam time series spectroscopy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AF55-1DDC-654B-A625-D01D576AD4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29962"/>
            <a:ext cx="8686800" cy="271853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1625" y="3667171"/>
            <a:ext cx="8736542" cy="2707857"/>
          </a:xfrm>
        </p:spPr>
        <p:txBody>
          <a:bodyPr/>
          <a:lstStyle/>
          <a:p>
            <a:r>
              <a:rPr lang="en-US" sz="2400" dirty="0" smtClean="0"/>
              <a:t>Can choose from 64, 128, 256, &amp; 2048 x 2048 </a:t>
            </a:r>
            <a:r>
              <a:rPr lang="en-US" sz="2400" dirty="0" err="1" smtClean="0"/>
              <a:t>subarrays</a:t>
            </a:r>
            <a:endParaRPr lang="en-US" sz="2400" dirty="0" smtClean="0"/>
          </a:p>
          <a:p>
            <a:r>
              <a:rPr lang="en-US" sz="2400" dirty="0" smtClean="0"/>
              <a:t>1 or 4 outputs (4 for very bright stars)</a:t>
            </a:r>
          </a:p>
          <a:p>
            <a:r>
              <a:rPr lang="en-US" sz="2400" dirty="0" smtClean="0"/>
              <a:t>Simultaneous short wavelength imaging with weak lens to spread the light over many pixels is possible</a:t>
            </a:r>
          </a:p>
          <a:p>
            <a:r>
              <a:rPr lang="en-US" sz="2400" dirty="0" smtClean="0"/>
              <a:t>No dithering</a:t>
            </a:r>
          </a:p>
          <a:p>
            <a:r>
              <a:rPr lang="en-US" sz="2400" dirty="0" smtClean="0"/>
              <a:t>Flexible detector exposure and readout 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98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778</Words>
  <Application>Microsoft Macintosh PowerPoint</Application>
  <PresentationFormat>On-screen Show (4:3)</PresentationFormat>
  <Paragraphs>114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Single Object &amp; Time Series Spectroscopy with JWST NIRCam </vt:lpstr>
      <vt:lpstr> Contents</vt:lpstr>
      <vt:lpstr>NIRCam: 0.6-5 mm imaging + 2,4-5 mm spectroscopy</vt:lpstr>
      <vt:lpstr>NIRCam modes: selectable with wheels</vt:lpstr>
      <vt:lpstr>NIRCam LW Grism Spectra</vt:lpstr>
      <vt:lpstr>NIRCam Spectral Coverage &amp; Resolution</vt:lpstr>
      <vt:lpstr>Time Series Wavelength (filter) Options</vt:lpstr>
      <vt:lpstr>Module A Grism Saturation &amp; Sensitivity</vt:lpstr>
      <vt:lpstr>Time Series Spectroscopy APT Template</vt:lpstr>
      <vt:lpstr>Target Acquisition &amp; Spectral Pixels</vt:lpstr>
      <vt:lpstr>NIRCam uses the JWST time-series data pipeline</vt:lpstr>
      <vt:lpstr>Future Possible Simultaneous 1 – 2 mm Spectra</vt:lpstr>
      <vt:lpstr>Further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Greene</dc:creator>
  <cp:lastModifiedBy>Thomas Greene</cp:lastModifiedBy>
  <cp:revision>85</cp:revision>
  <dcterms:created xsi:type="dcterms:W3CDTF">2016-05-08T16:44:00Z</dcterms:created>
  <dcterms:modified xsi:type="dcterms:W3CDTF">2016-09-21T20:54:05Z</dcterms:modified>
</cp:coreProperties>
</file>