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sldIdLst>
    <p:sldId id="262" r:id="rId2"/>
    <p:sldId id="277" r:id="rId3"/>
    <p:sldId id="278" r:id="rId4"/>
    <p:sldId id="279" r:id="rId5"/>
    <p:sldId id="280" r:id="rId6"/>
    <p:sldId id="289" r:id="rId7"/>
    <p:sldId id="281" r:id="rId8"/>
    <p:sldId id="287" r:id="rId9"/>
    <p:sldId id="285" r:id="rId10"/>
    <p:sldId id="282" r:id="rId11"/>
    <p:sldId id="283" r:id="rId12"/>
    <p:sldId id="284" r:id="rId13"/>
    <p:sldId id="286" r:id="rId14"/>
    <p:sldId id="288" r:id="rId15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FF"/>
    <a:srgbClr val="FFA741"/>
    <a:srgbClr val="FF8000"/>
    <a:srgbClr val="0A5AB2"/>
    <a:srgbClr val="FFC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8" autoAdjust="0"/>
    <p:restoredTop sz="94618" autoAdjust="0"/>
  </p:normalViewPr>
  <p:slideViewPr>
    <p:cSldViewPr snapToGrid="0" snapToObjects="1">
      <p:cViewPr varScale="1">
        <p:scale>
          <a:sx n="128" d="100"/>
          <a:sy n="128" d="100"/>
        </p:scale>
        <p:origin x="24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30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9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2999" y="-1143002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78032" y="6286577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latin typeface="Verdana" pitchFamily="34" charset="0"/>
              </a:rPr>
              <a:t>ESA UNCLASSIFIED - </a:t>
            </a:r>
            <a:r>
              <a:rPr lang="en-US" sz="800" dirty="0">
                <a:solidFill>
                  <a:schemeClr val="bg1"/>
                </a:solidFill>
              </a:rPr>
              <a:t>Releasable to the public</a:t>
            </a:r>
            <a:endParaRPr lang="en-GB" sz="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0112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200173"/>
            <a:ext cx="7174846" cy="52322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46905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theme" Target="../theme/them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/>
        </p:nvSpPr>
        <p:spPr bwMode="auto">
          <a:xfrm>
            <a:off x="5638354" y="6279900"/>
            <a:ext cx="336245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800" noProof="1">
                <a:solidFill>
                  <a:srgbClr val="4D4F53"/>
                </a:solidFill>
                <a:latin typeface="Verdana" pitchFamily="34" charset="0"/>
              </a:rPr>
              <a:t>Sarah</a:t>
            </a:r>
            <a:r>
              <a:rPr lang="en-GB" sz="800" baseline="0" noProof="1">
                <a:solidFill>
                  <a:srgbClr val="4D4F53"/>
                </a:solidFill>
                <a:latin typeface="Verdana" pitchFamily="34" charset="0"/>
              </a:rPr>
              <a:t> Kendrew, ESAC JWST Workshop, 26-28 September 2016</a:t>
            </a:r>
            <a:endParaRPr lang="en-GB" sz="800" noProof="1">
              <a:solidFill>
                <a:srgbClr val="4D4F53"/>
              </a:solidFill>
              <a:latin typeface="Verdana" pitchFamily="34" charset="0"/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66064" y="6279900"/>
            <a:ext cx="249202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itchFamily="34" charset="0"/>
              </a:rPr>
              <a:t>ESA UNCLASSIFIED – </a:t>
            </a:r>
            <a:r>
              <a:rPr lang="en-US" sz="800" dirty="0"/>
              <a:t>Releasable to the public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574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96" r:id="rId2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v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Ø"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v"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v"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v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85599" y="3886200"/>
            <a:ext cx="7948800" cy="118324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Sarah Kendrew</a:t>
            </a:r>
          </a:p>
          <a:p>
            <a:r>
              <a:rPr lang="en-US" b="1" dirty="0">
                <a:solidFill>
                  <a:schemeClr val="bg1"/>
                </a:solidFill>
              </a:rPr>
              <a:t>European Space Agency (Baltimore)</a:t>
            </a:r>
          </a:p>
          <a:p>
            <a:r>
              <a:rPr lang="en-US" b="1" dirty="0">
                <a:solidFill>
                  <a:schemeClr val="bg1"/>
                </a:solidFill>
              </a:rPr>
              <a:t>on behalf of the MIRI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7374" y="2572256"/>
            <a:ext cx="8331441" cy="584776"/>
          </a:xfrm>
        </p:spPr>
        <p:txBody>
          <a:bodyPr/>
          <a:lstStyle/>
          <a:p>
            <a:r>
              <a:rPr lang="en-US" b="1" dirty="0"/>
              <a:t>MIRI Low Resolution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281865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Performance: Line sensitivity (SLIT)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3" r="-8823"/>
          <a:stretch>
            <a:fillRect/>
          </a:stretch>
        </p:blipFill>
        <p:spPr bwMode="auto">
          <a:xfrm>
            <a:off x="691850" y="864000"/>
            <a:ext cx="8228950" cy="50220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7065" y="938837"/>
            <a:ext cx="380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Glasse</a:t>
            </a:r>
            <a:r>
              <a:rPr lang="en-US" sz="1600" i="1" dirty="0"/>
              <a:t> et al, PASP 2015 (erratum)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33" y="4698517"/>
            <a:ext cx="529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SLITLESS sensitivity: Factor ~10 worse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424365"/>
            <a:ext cx="435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NB: does not yet include revised detector quantum yield </a:t>
            </a:r>
          </a:p>
        </p:txBody>
      </p:sp>
    </p:spTree>
    <p:extLst>
      <p:ext uri="{BB962C8B-B14F-4D97-AF65-F5344CB8AC3E}">
        <p14:creationId xmlns:p14="http://schemas.microsoft.com/office/powerpoint/2010/main" val="10146802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5" y="-15270"/>
            <a:ext cx="8229378" cy="954107"/>
          </a:xfrm>
        </p:spPr>
        <p:txBody>
          <a:bodyPr/>
          <a:lstStyle/>
          <a:p>
            <a:r>
              <a:rPr lang="en-US" dirty="0"/>
              <a:t>Performance: Continuum sensitivity (SLIT)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49" r="-1004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7065" y="938837"/>
            <a:ext cx="380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Glasse</a:t>
            </a:r>
            <a:r>
              <a:rPr lang="en-US" sz="1600" i="1" dirty="0"/>
              <a:t> et al, PASP 2015 (erratum)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3887" y="4883183"/>
            <a:ext cx="529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SLITLESS sensitivity: Factor ~10 worse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94509"/>
            <a:ext cx="435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NB: does not yet include revised detector quantum yield </a:t>
            </a:r>
          </a:p>
        </p:txBody>
      </p:sp>
    </p:spTree>
    <p:extLst>
      <p:ext uri="{BB962C8B-B14F-4D97-AF65-F5344CB8AC3E}">
        <p14:creationId xmlns:p14="http://schemas.microsoft.com/office/powerpoint/2010/main" val="285188816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 limits (SLIT)</a:t>
            </a:r>
          </a:p>
        </p:txBody>
      </p:sp>
      <p:pic>
        <p:nvPicPr>
          <p:cNvPr id="5" name="Content Placeholder 4" descr="LRS_brightlim_glasse15.pdf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4010" r="4924" b="4152"/>
          <a:stretch/>
        </p:blipFill>
        <p:spPr>
          <a:xfrm>
            <a:off x="974573" y="1210743"/>
            <a:ext cx="6851540" cy="4903055"/>
          </a:xfrm>
        </p:spPr>
      </p:pic>
      <p:sp>
        <p:nvSpPr>
          <p:cNvPr id="6" name="TextBox 5"/>
          <p:cNvSpPr txBox="1"/>
          <p:nvPr/>
        </p:nvSpPr>
        <p:spPr>
          <a:xfrm>
            <a:off x="2071958" y="4712817"/>
            <a:ext cx="488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Assumes 2-frame reads, &lt; 60% full well</a:t>
            </a:r>
          </a:p>
          <a:p>
            <a:r>
              <a:rPr lang="en-US" dirty="0"/>
              <a:t>Full array FAST mode (frame time ~3s)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6614" y="3920904"/>
            <a:ext cx="468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Min value: 63 </a:t>
            </a:r>
            <a:r>
              <a:rPr lang="en-US" b="1" dirty="0" err="1">
                <a:solidFill>
                  <a:schemeClr val="accent1"/>
                </a:solidFill>
              </a:rPr>
              <a:t>mJy</a:t>
            </a:r>
            <a:r>
              <a:rPr lang="en-US" b="1" dirty="0">
                <a:solidFill>
                  <a:schemeClr val="accent1"/>
                </a:solidFill>
              </a:rPr>
              <a:t> @ 5.5 µm (K~8)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958" y="1462182"/>
            <a:ext cx="538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SLITLESS MODE: Factor 17 higher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9884" y="1041466"/>
            <a:ext cx="271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Glasse</a:t>
            </a:r>
            <a:r>
              <a:rPr lang="en-US" sz="1600" i="1" dirty="0"/>
              <a:t> et al, PASP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610240"/>
            <a:ext cx="435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NB: does not yet include revised detector quantum yield </a:t>
            </a:r>
          </a:p>
        </p:txBody>
      </p:sp>
    </p:spTree>
    <p:extLst>
      <p:ext uri="{BB962C8B-B14F-4D97-AF65-F5344CB8AC3E}">
        <p14:creationId xmlns:p14="http://schemas.microsoft.com/office/powerpoint/2010/main" val="336932396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Limitations/Open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2800" y="864000"/>
            <a:ext cx="5193392" cy="5338800"/>
          </a:xfrm>
        </p:spPr>
        <p:txBody>
          <a:bodyPr/>
          <a:lstStyle/>
          <a:p>
            <a:r>
              <a:rPr lang="en-US" dirty="0"/>
              <a:t>Slitless/Time Series Observations: </a:t>
            </a:r>
          </a:p>
          <a:p>
            <a:pPr lvl="1"/>
            <a:r>
              <a:rPr lang="en-US" dirty="0"/>
              <a:t>Effect of the turnover in dispersion?</a:t>
            </a:r>
          </a:p>
          <a:p>
            <a:pPr lvl="1"/>
            <a:r>
              <a:rPr lang="en-US" dirty="0"/>
              <a:t>Bright limits</a:t>
            </a:r>
          </a:p>
          <a:p>
            <a:pPr lvl="1"/>
            <a:r>
              <a:rPr lang="en-US" dirty="0"/>
              <a:t>Achievable stability &amp; precision for very short ramps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Calibration data products based on ground test data</a:t>
            </a:r>
          </a:p>
          <a:p>
            <a:pPr lvl="1"/>
            <a:r>
              <a:rPr lang="en-US" dirty="0"/>
              <a:t>Focused on nominal range of 5-10 µm</a:t>
            </a:r>
          </a:p>
          <a:p>
            <a:pPr lvl="1"/>
            <a:r>
              <a:rPr lang="en-US" dirty="0"/>
              <a:t>PSF model not yet optimal</a:t>
            </a:r>
          </a:p>
          <a:p>
            <a:pPr lvl="1"/>
            <a:r>
              <a:rPr lang="en-US" dirty="0"/>
              <a:t>Wavelength calibration for </a:t>
            </a:r>
            <a:r>
              <a:rPr lang="en-US" dirty="0" err="1"/>
              <a:t>λ</a:t>
            </a:r>
            <a:r>
              <a:rPr lang="en-US" dirty="0"/>
              <a:t> &lt; 5 µm and </a:t>
            </a:r>
            <a:r>
              <a:rPr lang="en-US" dirty="0" err="1"/>
              <a:t>λ</a:t>
            </a:r>
            <a:r>
              <a:rPr lang="en-US" dirty="0"/>
              <a:t> &gt; 10 µm has larger uncertainties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5441358" y="972701"/>
            <a:ext cx="3274414" cy="2117473"/>
            <a:chOff x="5241032" y="3532484"/>
            <a:chExt cx="4176464" cy="2560812"/>
          </a:xfrm>
        </p:grpSpPr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5241032" y="3532484"/>
              <a:ext cx="4176464" cy="2560812"/>
              <a:chOff x="4953000" y="2956484"/>
              <a:chExt cx="4176464" cy="2560812"/>
            </a:xfrm>
          </p:grpSpPr>
          <p:grpSp>
            <p:nvGrpSpPr>
              <p:cNvPr id="7" name="Group 49"/>
              <p:cNvGrpSpPr>
                <a:grpSpLocks/>
              </p:cNvGrpSpPr>
              <p:nvPr/>
            </p:nvGrpSpPr>
            <p:grpSpPr bwMode="auto">
              <a:xfrm>
                <a:off x="4953000" y="2956484"/>
                <a:ext cx="4176464" cy="2560812"/>
                <a:chOff x="4953000" y="2956484"/>
                <a:chExt cx="4176464" cy="2560812"/>
              </a:xfrm>
            </p:grpSpPr>
            <p:pic>
              <p:nvPicPr>
                <p:cNvPr id="9" name="Picture 40" descr="dispersion_ppt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0" y="2956484"/>
                  <a:ext cx="4176464" cy="2560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8409384" y="3429000"/>
                  <a:ext cx="72008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400" b="0" u="none"/>
                    <a:t>µm</a:t>
                  </a:r>
                </a:p>
              </p:txBody>
            </p:sp>
          </p:grpSp>
          <p:sp>
            <p:nvSpPr>
              <p:cNvPr id="8" name="TextBox 42"/>
              <p:cNvSpPr txBox="1">
                <a:spLocks noChangeArrowheads="1"/>
              </p:cNvSpPr>
              <p:nvPr/>
            </p:nvSpPr>
            <p:spPr bwMode="auto">
              <a:xfrm>
                <a:off x="5529064" y="5085184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0" u="none"/>
                  <a:t>px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 bwMode="auto">
            <a:xfrm>
              <a:off x="6681143" y="3717072"/>
              <a:ext cx="0" cy="237622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6727004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200173"/>
            <a:ext cx="7174846" cy="523220"/>
          </a:xfrm>
        </p:spPr>
        <p:txBody>
          <a:bodyPr/>
          <a:lstStyle/>
          <a:p>
            <a:r>
              <a:rPr lang="en-US" dirty="0"/>
              <a:t>LRS strengths &amp;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STRENGTHS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Built by the same heroes as the MIRI Imager</a:t>
            </a:r>
          </a:p>
          <a:p>
            <a:pPr lvl="1"/>
            <a:r>
              <a:rPr lang="en-US" dirty="0"/>
              <a:t>Meets &amp; exceeds requirements e.g. wavelength coverage</a:t>
            </a:r>
          </a:p>
          <a:p>
            <a:pPr lvl="1"/>
            <a:r>
              <a:rPr lang="en-US" dirty="0"/>
              <a:t>Excellent complement to MRS and NIR spectroscopic modes:</a:t>
            </a:r>
            <a:br>
              <a:rPr lang="en-US" dirty="0"/>
            </a:br>
            <a:r>
              <a:rPr lang="en-US" dirty="0"/>
              <a:t>low-resolution, instantaneous broad wavelength coverage</a:t>
            </a:r>
          </a:p>
          <a:p>
            <a:pPr lvl="1"/>
            <a:r>
              <a:rPr lang="en-US" dirty="0"/>
              <a:t>Slitless mode offers the ability to perform high-quality time series observations, e.g. suitable for MANY exoplanet host stars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WEAKNESSES (/CAVEATS)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Spectral </a:t>
            </a:r>
            <a:r>
              <a:rPr lang="en-US" dirty="0" err="1"/>
              <a:t>foldover</a:t>
            </a:r>
            <a:r>
              <a:rPr lang="en-US" dirty="0"/>
              <a:t> below 4.5 µm unmitigated for slitless mode</a:t>
            </a:r>
          </a:p>
          <a:p>
            <a:pPr lvl="1"/>
            <a:r>
              <a:rPr lang="en-US" dirty="0"/>
              <a:t>Calibration not yet optimal, especially outside the nominal range</a:t>
            </a:r>
          </a:p>
        </p:txBody>
      </p:sp>
    </p:spTree>
    <p:extLst>
      <p:ext uri="{BB962C8B-B14F-4D97-AF65-F5344CB8AC3E}">
        <p14:creationId xmlns:p14="http://schemas.microsoft.com/office/powerpoint/2010/main" val="410663100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200173"/>
            <a:ext cx="7174846" cy="523220"/>
          </a:xfrm>
        </p:spPr>
        <p:txBody>
          <a:bodyPr/>
          <a:lstStyle/>
          <a:p>
            <a:r>
              <a:rPr lang="en-US" dirty="0"/>
              <a:t>Low-resolution Spectroscopy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Design and operating principles</a:t>
            </a:r>
          </a:p>
          <a:p>
            <a:r>
              <a:rPr lang="en-US" dirty="0"/>
              <a:t>Focal plane locations</a:t>
            </a:r>
          </a:p>
          <a:p>
            <a:r>
              <a:rPr lang="en-US" dirty="0"/>
              <a:t>LRS testing &amp; data</a:t>
            </a:r>
          </a:p>
          <a:p>
            <a:r>
              <a:rPr lang="en-US" dirty="0"/>
              <a:t>Preparing an LRS observation: slit vs. slitless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Strengths &amp; weaknesses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Further reading: </a:t>
            </a:r>
          </a:p>
          <a:p>
            <a:pPr lvl="1"/>
            <a:r>
              <a:rPr lang="en-US" b="1" dirty="0"/>
              <a:t>Kendrew et al, PASP 2015 and SPIE 2016: MIRI LRS</a:t>
            </a:r>
          </a:p>
          <a:p>
            <a:pPr lvl="1"/>
            <a:r>
              <a:rPr lang="en-US" b="1" dirty="0" err="1"/>
              <a:t>Bouchet</a:t>
            </a:r>
            <a:r>
              <a:rPr lang="en-US" b="1" dirty="0"/>
              <a:t> at al, PASP 2015: MIRI Imager</a:t>
            </a:r>
          </a:p>
          <a:p>
            <a:pPr lvl="1"/>
            <a:r>
              <a:rPr lang="en-US" b="1" dirty="0" err="1"/>
              <a:t>Glasse</a:t>
            </a:r>
            <a:r>
              <a:rPr lang="en-US" b="1" dirty="0"/>
              <a:t> et al, PASP 2015: MIRI Sensitivity</a:t>
            </a:r>
          </a:p>
          <a:p>
            <a:pPr lvl="1"/>
            <a:r>
              <a:rPr lang="en-US" b="1" dirty="0"/>
              <a:t>Gordon et al, PASP 2015: MIRI Operations</a:t>
            </a:r>
          </a:p>
        </p:txBody>
      </p:sp>
    </p:spTree>
    <p:extLst>
      <p:ext uri="{BB962C8B-B14F-4D97-AF65-F5344CB8AC3E}">
        <p14:creationId xmlns:p14="http://schemas.microsoft.com/office/powerpoint/2010/main" val="243272461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LRS Basics &amp;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 ~ 100 spectroscopy of compact sources from </a:t>
            </a:r>
            <a:r>
              <a:rPr lang="en-US" b="1" dirty="0"/>
              <a:t>5- </a:t>
            </a:r>
            <a:r>
              <a:rPr lang="en-US" b="1" strike="sngStrike" dirty="0"/>
              <a:t>(10) </a:t>
            </a:r>
            <a:r>
              <a:rPr lang="en-US" b="1" dirty="0"/>
              <a:t>12 µm</a:t>
            </a:r>
            <a:br>
              <a:rPr lang="en-US" b="1" dirty="0"/>
            </a:br>
            <a:r>
              <a:rPr lang="en-US" dirty="0"/>
              <a:t> (~40 to 160 over the 5-10 µm range)</a:t>
            </a:r>
          </a:p>
          <a:p>
            <a:pPr indent="0">
              <a:buNone/>
            </a:pPr>
            <a:endParaRPr lang="en-US" b="1" dirty="0"/>
          </a:p>
          <a:p>
            <a:r>
              <a:rPr lang="en-US" dirty="0"/>
              <a:t>Can be operated in </a:t>
            </a:r>
            <a:r>
              <a:rPr lang="en-US" dirty="0" err="1"/>
              <a:t>slitted</a:t>
            </a:r>
            <a:r>
              <a:rPr lang="en-US" dirty="0"/>
              <a:t> (4.7 x 0.52”) or slitless mode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Shares focal plane with the imager </a:t>
            </a:r>
            <a:br>
              <a:rPr lang="en-US" dirty="0"/>
            </a:br>
            <a:r>
              <a:rPr lang="en-US" dirty="0"/>
              <a:t>&amp; coronagraph modes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Dispersion via double prism in filter wheel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 descr="MIRIMDiagram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72" y="2575854"/>
            <a:ext cx="3475324" cy="3448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9225" y="2790498"/>
            <a:ext cx="235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Imager focal plane</a:t>
            </a:r>
          </a:p>
        </p:txBody>
      </p: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1898550" y="4047789"/>
            <a:ext cx="3451500" cy="2377654"/>
            <a:chOff x="5241032" y="3532484"/>
            <a:chExt cx="4176464" cy="2560812"/>
          </a:xfrm>
        </p:grpSpPr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5241032" y="3532484"/>
              <a:ext cx="4176464" cy="2560812"/>
              <a:chOff x="4953000" y="2956484"/>
              <a:chExt cx="4176464" cy="2560812"/>
            </a:xfrm>
          </p:grpSpPr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>
                <a:off x="4953000" y="2956484"/>
                <a:ext cx="4176464" cy="2560812"/>
                <a:chOff x="4953000" y="2956484"/>
                <a:chExt cx="4176464" cy="2560812"/>
              </a:xfrm>
            </p:grpSpPr>
            <p:pic>
              <p:nvPicPr>
                <p:cNvPr id="14" name="Picture 40" descr="dispersion_ppt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0" y="2956484"/>
                  <a:ext cx="4176464" cy="2560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8409384" y="3429000"/>
                  <a:ext cx="72008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 u="sng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400" b="0" u="none"/>
                    <a:t>µm</a:t>
                  </a:r>
                </a:p>
              </p:txBody>
            </p:sp>
          </p:grpSp>
          <p:sp>
            <p:nvSpPr>
              <p:cNvPr id="13" name="TextBox 42"/>
              <p:cNvSpPr txBox="1">
                <a:spLocks noChangeArrowheads="1"/>
              </p:cNvSpPr>
              <p:nvPr/>
            </p:nvSpPr>
            <p:spPr bwMode="auto">
              <a:xfrm>
                <a:off x="5529064" y="5085184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0" u="none"/>
                  <a:t>px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 bwMode="auto">
            <a:xfrm>
              <a:off x="6681143" y="3717072"/>
              <a:ext cx="0" cy="237622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4972589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Focal plane layout</a:t>
            </a:r>
          </a:p>
        </p:txBody>
      </p:sp>
      <p:pic>
        <p:nvPicPr>
          <p:cNvPr id="6" name="Content Placeholder 5" descr="MIRIMDiagram_2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r="-243"/>
          <a:stretch/>
        </p:blipFill>
        <p:spPr>
          <a:xfrm>
            <a:off x="3484835" y="864000"/>
            <a:ext cx="5419214" cy="5338800"/>
          </a:xfrm>
        </p:spPr>
      </p:pic>
      <p:sp>
        <p:nvSpPr>
          <p:cNvPr id="7" name="TextBox 6"/>
          <p:cNvSpPr txBox="1"/>
          <p:nvPr/>
        </p:nvSpPr>
        <p:spPr>
          <a:xfrm>
            <a:off x="143086" y="1358678"/>
            <a:ext cx="3341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Slitless spectroscopy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Fixed pointing position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Subarray readout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Min. frame time 0.16s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086" y="3549094"/>
            <a:ext cx="3341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Slitted</a:t>
            </a:r>
            <a:r>
              <a:rPr lang="en-US" b="1" dirty="0"/>
              <a:t> spectroscopy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Fixed slit location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Full array readout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Imager field not blocked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5-12 µm spectrum dispersed over ~370 </a:t>
            </a:r>
            <a:r>
              <a:rPr lang="en-US" dirty="0" err="1"/>
              <a:t>px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Dedicated target acquisition region</a:t>
            </a:r>
          </a:p>
        </p:txBody>
      </p:sp>
    </p:spTree>
    <p:extLst>
      <p:ext uri="{BB962C8B-B14F-4D97-AF65-F5344CB8AC3E}">
        <p14:creationId xmlns:p14="http://schemas.microsoft.com/office/powerpoint/2010/main" val="329704598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LRS Spectrum</a:t>
            </a:r>
          </a:p>
        </p:txBody>
      </p:sp>
      <p:pic>
        <p:nvPicPr>
          <p:cNvPr id="4" name="Content Placeholder 3" descr="lrs_example_screenshot_1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8413" r="16052" b="8413"/>
          <a:stretch/>
        </p:blipFill>
        <p:spPr>
          <a:xfrm>
            <a:off x="1043827" y="841539"/>
            <a:ext cx="5936032" cy="5338763"/>
          </a:xfrm>
        </p:spPr>
      </p:pic>
      <p:pic>
        <p:nvPicPr>
          <p:cNvPr id="5" name="Picture 4" descr="lrs_example_slitl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7932" y="1587631"/>
            <a:ext cx="595346" cy="4592671"/>
          </a:xfrm>
          <a:prstGeom prst="rect">
            <a:avLst/>
          </a:prstGeom>
        </p:spPr>
      </p:pic>
      <p:pic>
        <p:nvPicPr>
          <p:cNvPr id="6" name="Picture 6" descr="lrs_spectra_exam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63" y="3718878"/>
            <a:ext cx="3210896" cy="246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0952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2800" y="864000"/>
            <a:ext cx="5821234" cy="5564165"/>
          </a:xfrm>
        </p:spPr>
        <p:txBody>
          <a:bodyPr>
            <a:normAutofit/>
          </a:bodyPr>
          <a:lstStyle/>
          <a:p>
            <a:r>
              <a:rPr lang="en-US" dirty="0"/>
              <a:t>Numerous test campaigns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MIRI Imager testing @ CEA </a:t>
            </a:r>
            <a:r>
              <a:rPr lang="en-US" dirty="0" err="1"/>
              <a:t>Saclay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2009-2010</a:t>
            </a:r>
          </a:p>
          <a:p>
            <a:pPr lvl="1"/>
            <a:r>
              <a:rPr lang="en-US" dirty="0"/>
              <a:t>MIRI flight test campaign @ RAL, 2011</a:t>
            </a:r>
          </a:p>
          <a:p>
            <a:pPr lvl="1"/>
            <a:r>
              <a:rPr lang="en-US" dirty="0"/>
              <a:t>CV campaigns @ Goddard, 2013-2016</a:t>
            </a:r>
          </a:p>
          <a:p>
            <a:pPr lvl="1"/>
            <a:r>
              <a:rPr lang="en-US" dirty="0"/>
              <a:t>JPL detector testing (persistence, </a:t>
            </a:r>
            <a:br>
              <a:rPr lang="en-US" dirty="0"/>
            </a:br>
            <a:r>
              <a:rPr lang="en-US" dirty="0" err="1"/>
              <a:t>subarrays</a:t>
            </a:r>
            <a:r>
              <a:rPr lang="en-US" dirty="0"/>
              <a:t> </a:t>
            </a:r>
            <a:r>
              <a:rPr lang="en-US" dirty="0" err="1"/>
              <a:t>etc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Further analysis &amp; modeling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Sensitivity, PCE, detector yield </a:t>
            </a:r>
            <a:br>
              <a:rPr lang="en-US" dirty="0"/>
            </a:br>
            <a:r>
              <a:rPr lang="en-US" dirty="0"/>
              <a:t>(see </a:t>
            </a:r>
            <a:r>
              <a:rPr lang="en-US" dirty="0" err="1"/>
              <a:t>Glasse</a:t>
            </a:r>
            <a:r>
              <a:rPr lang="en-US" dirty="0"/>
              <a:t>, </a:t>
            </a:r>
            <a:r>
              <a:rPr lang="en-US" dirty="0" err="1"/>
              <a:t>Dicken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PSF modeling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05584" y="3808050"/>
            <a:ext cx="3349580" cy="2427233"/>
            <a:chOff x="5366192" y="3191871"/>
            <a:chExt cx="3349580" cy="24272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943" b="2741"/>
            <a:stretch/>
          </p:blipFill>
          <p:spPr>
            <a:xfrm>
              <a:off x="5366192" y="3191871"/>
              <a:ext cx="3349580" cy="242723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62039" y="4948818"/>
              <a:ext cx="229900" cy="262769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84235" y="4628341"/>
              <a:ext cx="8299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98DB"/>
                  </a:solidFill>
                </a:rPr>
                <a:t>(</a:t>
              </a:r>
              <a:r>
                <a:rPr lang="en-US" sz="1050" dirty="0" err="1">
                  <a:solidFill>
                    <a:srgbClr val="0098DB"/>
                  </a:solidFill>
                </a:rPr>
                <a:t>artefact</a:t>
              </a:r>
              <a:r>
                <a:rPr lang="en-US" sz="1050" dirty="0">
                  <a:solidFill>
                    <a:srgbClr val="0098DB"/>
                  </a:solidFill>
                </a:rPr>
                <a:t>)</a:t>
              </a:r>
            </a:p>
          </p:txBody>
        </p:sp>
      </p:grpSp>
      <p:pic>
        <p:nvPicPr>
          <p:cNvPr id="10" name="Picture 9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1"/>
          <a:stretch/>
        </p:blipFill>
        <p:spPr>
          <a:xfrm>
            <a:off x="5505585" y="970248"/>
            <a:ext cx="3290020" cy="28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2183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an LRS observation: SLIT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2799" y="864000"/>
            <a:ext cx="8129015" cy="5338800"/>
          </a:xfrm>
        </p:spPr>
        <p:txBody>
          <a:bodyPr lIns="91440" numCol="1">
            <a:normAutofit/>
          </a:bodyPr>
          <a:lstStyle/>
          <a:p>
            <a:pPr indent="0">
              <a:buNone/>
            </a:pPr>
            <a:endParaRPr lang="en-US" dirty="0"/>
          </a:p>
          <a:p>
            <a:pPr marL="285750" indent="-285750"/>
            <a:r>
              <a:rPr lang="en-US" dirty="0"/>
              <a:t>Source: point or extended</a:t>
            </a:r>
            <a:br>
              <a:rPr lang="en-US" dirty="0"/>
            </a:br>
            <a:endParaRPr lang="en-US" dirty="0"/>
          </a:p>
          <a:p>
            <a:pPr marL="285750" indent="-285750"/>
            <a:r>
              <a:rPr lang="en-US" dirty="0"/>
              <a:t>Target acquisition:</a:t>
            </a:r>
          </a:p>
          <a:p>
            <a:pPr marL="1095750" lvl="1" indent="-285750"/>
            <a:r>
              <a:rPr lang="en-US" sz="1800" dirty="0"/>
              <a:t>Choice of 4 filters</a:t>
            </a:r>
          </a:p>
          <a:p>
            <a:pPr marL="1095750" lvl="1" indent="-285750"/>
            <a:r>
              <a:rPr lang="en-US" sz="1800" dirty="0"/>
              <a:t>Dedicated TA region</a:t>
            </a:r>
          </a:p>
          <a:p>
            <a:pPr marL="1095750" lvl="1" indent="-285750"/>
            <a:r>
              <a:rPr lang="en-US" sz="1800" dirty="0"/>
              <a:t>Not compulsory</a:t>
            </a:r>
            <a:br>
              <a:rPr lang="en-US" sz="1800" dirty="0"/>
            </a:br>
            <a:endParaRPr lang="en-US" sz="1800" dirty="0"/>
          </a:p>
          <a:p>
            <a:pPr marL="285750" indent="-285750"/>
            <a:r>
              <a:rPr lang="en-US" dirty="0"/>
              <a:t>Dithering</a:t>
            </a:r>
          </a:p>
          <a:p>
            <a:pPr marL="1095750" lvl="1" indent="-285750"/>
            <a:r>
              <a:rPr lang="en-US" sz="1800" dirty="0"/>
              <a:t>2 along-slit nods</a:t>
            </a:r>
          </a:p>
          <a:p>
            <a:pPr marL="1095750" lvl="1" indent="-285750"/>
            <a:r>
              <a:rPr lang="en-US" sz="1800" dirty="0"/>
              <a:t>Off-slit background</a:t>
            </a:r>
          </a:p>
          <a:p>
            <a:pPr marL="1095750" lvl="1" indent="-285750"/>
            <a:endParaRPr lang="en-US" sz="1800" dirty="0"/>
          </a:p>
          <a:p>
            <a:pPr marL="285750" indent="-285750"/>
            <a:r>
              <a:rPr lang="en-US" dirty="0"/>
              <a:t>Read mode FAST/SLOW</a:t>
            </a:r>
          </a:p>
        </p:txBody>
      </p:sp>
      <p:pic>
        <p:nvPicPr>
          <p:cNvPr id="5" name="Picture 4" descr="MIRIMDiagram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07" y="1349212"/>
            <a:ext cx="3475324" cy="3448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0060" y="1318977"/>
            <a:ext cx="235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Imager focal plane</a:t>
            </a:r>
          </a:p>
        </p:txBody>
      </p:sp>
    </p:spTree>
    <p:extLst>
      <p:ext uri="{BB962C8B-B14F-4D97-AF65-F5344CB8AC3E}">
        <p14:creationId xmlns:p14="http://schemas.microsoft.com/office/powerpoint/2010/main" val="28817009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-15270"/>
            <a:ext cx="7585656" cy="954107"/>
          </a:xfrm>
        </p:spPr>
        <p:txBody>
          <a:bodyPr/>
          <a:lstStyle/>
          <a:p>
            <a:r>
              <a:rPr lang="en-US" dirty="0"/>
              <a:t>Preparing an LRS observation: SLITLESS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v"/>
              <a:defRPr sz="1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10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Ø"/>
              <a:defRPr sz="1600">
                <a:solidFill>
                  <a:schemeClr val="bg2"/>
                </a:solidFill>
                <a:latin typeface="+mn-lt"/>
              </a:defRPr>
            </a:lvl2pPr>
            <a:lvl3pPr marL="1407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v"/>
              <a:defRPr sz="1600">
                <a:solidFill>
                  <a:schemeClr val="bg2"/>
                </a:solidFill>
                <a:latin typeface="+mn-lt"/>
              </a:defRPr>
            </a:lvl3pPr>
            <a:lvl4pPr marL="2005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v"/>
              <a:defRPr sz="1600">
                <a:solidFill>
                  <a:schemeClr val="bg2"/>
                </a:solidFill>
                <a:latin typeface="+mn-lt"/>
              </a:defRPr>
            </a:lvl4pPr>
            <a:lvl5pPr marL="2602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v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/>
            <a:r>
              <a:rPr lang="en-US" dirty="0"/>
              <a:t>Choice of slitless mode triggers Time Series Observation operational mode</a:t>
            </a:r>
            <a:br>
              <a:rPr lang="en-US" dirty="0"/>
            </a:br>
            <a:endParaRPr lang="en-US" dirty="0"/>
          </a:p>
          <a:p>
            <a:pPr marL="285750" indent="-285750"/>
            <a:r>
              <a:rPr lang="en-US" dirty="0"/>
              <a:t>Dedicated subarray &amp; pipeline branch </a:t>
            </a:r>
            <a:br>
              <a:rPr lang="en-US" dirty="0"/>
            </a:br>
            <a:endParaRPr lang="en-US" dirty="0"/>
          </a:p>
          <a:p>
            <a:pPr marL="285750" indent="-285750"/>
            <a:r>
              <a:rPr lang="en-US" dirty="0"/>
              <a:t>Target acquisition (</a:t>
            </a:r>
            <a:r>
              <a:rPr lang="en-US" u="sng" dirty="0"/>
              <a:t>TBD</a:t>
            </a:r>
            <a:r>
              <a:rPr lang="en-US" dirty="0"/>
              <a:t>):</a:t>
            </a:r>
          </a:p>
          <a:p>
            <a:pPr marL="1095750" lvl="1" indent="-285750"/>
            <a:r>
              <a:rPr lang="en-US" dirty="0"/>
              <a:t>Choice of 4 filters (NDF likely)</a:t>
            </a:r>
          </a:p>
          <a:p>
            <a:pPr marL="1095750" lvl="1" indent="-285750"/>
            <a:r>
              <a:rPr lang="en-US" dirty="0" err="1"/>
              <a:t>Centroiding</a:t>
            </a:r>
            <a:r>
              <a:rPr lang="en-US" dirty="0"/>
              <a:t> in slitless subarray</a:t>
            </a:r>
          </a:p>
          <a:p>
            <a:pPr marL="1095750" lvl="1" indent="-285750"/>
            <a:endParaRPr lang="en-US" dirty="0"/>
          </a:p>
          <a:p>
            <a:pPr marL="285750" indent="-285750"/>
            <a:r>
              <a:rPr lang="en-US" dirty="0"/>
              <a:t>NO Dithering</a:t>
            </a:r>
            <a:br>
              <a:rPr lang="en-US" dirty="0"/>
            </a:br>
            <a:endParaRPr lang="en-US" dirty="0"/>
          </a:p>
          <a:p>
            <a:pPr marL="285750" indent="-285750"/>
            <a:r>
              <a:rPr lang="en-US" dirty="0"/>
              <a:t>Max exposure time of 3 hours WAIVED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Min. frame time in FAST: 0.17s</a:t>
            </a:r>
          </a:p>
        </p:txBody>
      </p:sp>
    </p:spTree>
    <p:extLst>
      <p:ext uri="{BB962C8B-B14F-4D97-AF65-F5344CB8AC3E}">
        <p14:creationId xmlns:p14="http://schemas.microsoft.com/office/powerpoint/2010/main" val="4560116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-15270"/>
            <a:ext cx="8023838" cy="954107"/>
          </a:xfrm>
        </p:spPr>
        <p:txBody>
          <a:bodyPr/>
          <a:lstStyle/>
          <a:p>
            <a:r>
              <a:rPr lang="en-US" dirty="0"/>
              <a:t>Astronomers Proposal Tool: LRS template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-417" r="130"/>
          <a:stretch/>
        </p:blipFill>
        <p:spPr>
          <a:xfrm>
            <a:off x="842966" y="864000"/>
            <a:ext cx="7323958" cy="5338800"/>
          </a:xfrm>
        </p:spPr>
      </p:pic>
      <p:sp>
        <p:nvSpPr>
          <p:cNvPr id="5" name="TextBox 4"/>
          <p:cNvSpPr txBox="1"/>
          <p:nvPr/>
        </p:nvSpPr>
        <p:spPr>
          <a:xfrm>
            <a:off x="4729372" y="3634063"/>
            <a:ext cx="291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98DB"/>
                </a:solidFill>
              </a:rPr>
              <a:t>FULL</a:t>
            </a:r>
          </a:p>
          <a:p>
            <a:r>
              <a:rPr lang="en-US" sz="1400" b="1" dirty="0">
                <a:solidFill>
                  <a:srgbClr val="0098DB"/>
                </a:solidFill>
              </a:rPr>
              <a:t>SLITLESS (SUBPRISM)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47029" y="3864896"/>
            <a:ext cx="11823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85758" y="3950824"/>
            <a:ext cx="291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Point source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Extended target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25090" y="4221516"/>
            <a:ext cx="460668" cy="21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97529" y="4839331"/>
            <a:ext cx="197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98DB"/>
                </a:solidFill>
              </a:rPr>
              <a:t>SLOW</a:t>
            </a:r>
          </a:p>
          <a:p>
            <a:r>
              <a:rPr lang="en-US" sz="1400" b="1" dirty="0">
                <a:solidFill>
                  <a:srgbClr val="0098DB"/>
                </a:solidFill>
              </a:rPr>
              <a:t>FAST</a:t>
            </a: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2167195" y="4746173"/>
            <a:ext cx="230334" cy="354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16695" y="4782232"/>
            <a:ext cx="230334" cy="323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47029" y="5070163"/>
            <a:ext cx="1610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98DB"/>
                </a:solidFill>
              </a:rPr>
              <a:t>NGROUPS currently ≥ 4 (TBD)</a:t>
            </a:r>
          </a:p>
        </p:txBody>
      </p:sp>
    </p:spTree>
    <p:extLst>
      <p:ext uri="{BB962C8B-B14F-4D97-AF65-F5344CB8AC3E}">
        <p14:creationId xmlns:p14="http://schemas.microsoft.com/office/powerpoint/2010/main" val="220836060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_ESA_2016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8438</TotalTime>
  <Words>301</Words>
  <Application>Microsoft Macintosh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Verdana</vt:lpstr>
      <vt:lpstr>Wingdings</vt:lpstr>
      <vt:lpstr>2_ESA_2016</vt:lpstr>
      <vt:lpstr>MIRI Low Resolution Spectroscopy</vt:lpstr>
      <vt:lpstr>Low-resolution Spectroscopy Overview</vt:lpstr>
      <vt:lpstr>LRS Basics &amp; Design</vt:lpstr>
      <vt:lpstr>Focal plane layout</vt:lpstr>
      <vt:lpstr>An LRS Spectrum</vt:lpstr>
      <vt:lpstr>LRS Testing</vt:lpstr>
      <vt:lpstr>Preparing an LRS observation: SLIT</vt:lpstr>
      <vt:lpstr>Preparing an LRS observation: SLITLESS</vt:lpstr>
      <vt:lpstr>Astronomers Proposal Tool: LRS template</vt:lpstr>
      <vt:lpstr>Performance: Line sensitivity (SLIT)</vt:lpstr>
      <vt:lpstr>Performance: Continuum sensitivity (SLIT)</vt:lpstr>
      <vt:lpstr>Bright limits (SLIT)</vt:lpstr>
      <vt:lpstr>Limitations/Open Questions</vt:lpstr>
      <vt:lpstr>LRS strengths &amp; weaknesses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ESA/ESTEC/SRE-S</dc:creator>
  <cp:lastModifiedBy>Marco Sirianni</cp:lastModifiedBy>
  <cp:revision>140</cp:revision>
  <cp:lastPrinted>2016-07-23T21:19:54Z</cp:lastPrinted>
  <dcterms:created xsi:type="dcterms:W3CDTF">2016-05-20T02:07:06Z</dcterms:created>
  <dcterms:modified xsi:type="dcterms:W3CDTF">2019-03-25T17:54:17Z</dcterms:modified>
</cp:coreProperties>
</file>