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26" r:id="rId3"/>
    <p:sldId id="344" r:id="rId4"/>
    <p:sldId id="333" r:id="rId5"/>
    <p:sldId id="329" r:id="rId6"/>
    <p:sldId id="335" r:id="rId7"/>
    <p:sldId id="330" r:id="rId8"/>
    <p:sldId id="337" r:id="rId9"/>
    <p:sldId id="338" r:id="rId10"/>
    <p:sldId id="342" r:id="rId11"/>
    <p:sldId id="341" r:id="rId12"/>
    <p:sldId id="347" r:id="rId13"/>
    <p:sldId id="348" r:id="rId14"/>
    <p:sldId id="349" r:id="rId15"/>
    <p:sldId id="351" r:id="rId16"/>
    <p:sldId id="352" r:id="rId17"/>
    <p:sldId id="346" r:id="rId18"/>
  </p:sldIdLst>
  <p:sldSz cx="9907588" cy="6858000"/>
  <p:notesSz cx="6796088" cy="9925050"/>
  <p:defaultTextStyle>
    <a:defPPr>
      <a:defRPr lang="en-GB"/>
    </a:defPPr>
    <a:lvl1pPr algn="ctr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ctr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ctr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ctr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ctr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B2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0841" autoAdjust="0"/>
  </p:normalViewPr>
  <p:slideViewPr>
    <p:cSldViewPr>
      <p:cViewPr varScale="1">
        <p:scale>
          <a:sx n="110" d="100"/>
          <a:sy n="110" d="100"/>
        </p:scale>
        <p:origin x="-1336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6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2954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87788" y="0"/>
            <a:ext cx="28765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5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52475" y="769938"/>
            <a:ext cx="5329238" cy="36877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33450" y="4692650"/>
            <a:ext cx="4970463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9461500"/>
            <a:ext cx="2954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7788" y="9461500"/>
            <a:ext cx="2871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2DFB7F7B-2EDF-7A48-A1BC-98F0CE7EC3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22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A4BCC7D-C895-CC41-A209-0E1D8E9B759B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752475" y="769938"/>
            <a:ext cx="5334000" cy="36925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3450" y="4692650"/>
            <a:ext cx="4975225" cy="44608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 smtClean="0">
                <a:cs typeface="+mn-cs"/>
              </a:rPr>
              <a:t>Huge team of experts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69938"/>
            <a:ext cx="5326062" cy="3687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Glasse&amp;</a:t>
            </a:r>
            <a:r>
              <a:rPr lang="en-US" baseline="0" dirty="0" err="1" smtClean="0"/>
              <a:t>Glauser</a:t>
            </a:r>
            <a:r>
              <a:rPr lang="en-US" baseline="0" dirty="0" smtClean="0"/>
              <a:t> 15</a:t>
            </a:r>
          </a:p>
          <a:p>
            <a:r>
              <a:rPr lang="en-US" baseline="0" dirty="0" smtClean="0"/>
              <a:t>Ops Doc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DFB7F7B-2EDF-7A48-A1BC-98F0CE7EC30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667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69938"/>
            <a:ext cx="5326062" cy="3687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overheads TBC?</a:t>
            </a:r>
          </a:p>
          <a:p>
            <a:r>
              <a:rPr lang="en-US" dirty="0" smtClean="0"/>
              <a:t>More details on Macarena and Alistair talks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DFB7F7B-2EDF-7A48-A1BC-98F0CE7EC30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943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69938"/>
            <a:ext cx="5326062" cy="3687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(all effects and distortions are corrected to a &lt;5% level)</a:t>
            </a:r>
          </a:p>
          <a:p>
            <a:r>
              <a:rPr lang="en-US" dirty="0" smtClean="0"/>
              <a:t>Mostly</a:t>
            </a:r>
            <a:r>
              <a:rPr lang="en-US" baseline="0" dirty="0" smtClean="0"/>
              <a:t> diffraction limited</a:t>
            </a:r>
          </a:p>
          <a:p>
            <a:r>
              <a:rPr lang="en-US" baseline="0" dirty="0" smtClean="0"/>
              <a:t>Improving calibrations (</a:t>
            </a:r>
            <a:r>
              <a:rPr lang="en-US" baseline="0" smtClean="0"/>
              <a:t>even more)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DFB7F7B-2EDF-7A48-A1BC-98F0CE7EC30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34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7E71538-2D8A-2442-A518-4FA5D8BE6D3F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752475" y="769938"/>
            <a:ext cx="5334000" cy="36925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3450" y="4692650"/>
            <a:ext cx="4975225" cy="44608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1200" dirty="0" err="1" smtClean="0">
                <a:solidFill>
                  <a:srgbClr val="3366FF"/>
                </a:solidFill>
              </a:rPr>
              <a:t>Dichroics</a:t>
            </a:r>
            <a:r>
              <a:rPr lang="en-US" sz="1200" dirty="0" smtClean="0">
                <a:solidFill>
                  <a:srgbClr val="3366FF"/>
                </a:solidFill>
              </a:rPr>
              <a:t> on 2 dichroic wheel assemblies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Wells+15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69938"/>
            <a:ext cx="5326062" cy="3687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</a:t>
            </a:r>
            <a:r>
              <a:rPr lang="en-US" dirty="0" smtClean="0"/>
              <a:t>pdating lam &amp; </a:t>
            </a:r>
            <a:r>
              <a:rPr lang="en-US" dirty="0" err="1" smtClean="0"/>
              <a:t>resol</a:t>
            </a:r>
            <a:r>
              <a:rPr lang="en-US" baseline="0" dirty="0" smtClean="0"/>
              <a:t> with test data.</a:t>
            </a:r>
          </a:p>
          <a:p>
            <a:r>
              <a:rPr lang="en-US" baseline="0" dirty="0" smtClean="0"/>
              <a:t>Will be refined on orbit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DFB7F7B-2EDF-7A48-A1BC-98F0CE7EC30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683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69938"/>
            <a:ext cx="5326062" cy="3687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FoVs</a:t>
            </a:r>
            <a:r>
              <a:rPr lang="en-US" dirty="0" smtClean="0"/>
              <a:t>,</a:t>
            </a:r>
            <a:r>
              <a:rPr lang="en-US" baseline="0" dirty="0" smtClean="0"/>
              <a:t> diff slice widths (PASP)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DFB7F7B-2EDF-7A48-A1BC-98F0CE7EC30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508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69938"/>
            <a:ext cx="5326062" cy="3687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1B, 2B, 3B, 4B                  </a:t>
            </a:r>
            <a:r>
              <a:rPr lang="en-US" dirty="0" err="1" smtClean="0"/>
              <a:t>Ch</a:t>
            </a:r>
            <a:r>
              <a:rPr lang="en-US" baseline="0" dirty="0" smtClean="0"/>
              <a:t> 4 lower sensitivity          </a:t>
            </a:r>
          </a:p>
          <a:p>
            <a:r>
              <a:rPr lang="en-US" baseline="0" dirty="0" smtClean="0"/>
              <a:t>Non trivial distortions,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DFB7F7B-2EDF-7A48-A1BC-98F0CE7EC30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346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69938"/>
            <a:ext cx="5326062" cy="3687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Details in Karl’s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DFB7F7B-2EDF-7A48-A1BC-98F0CE7EC30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423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69938"/>
            <a:ext cx="5326062" cy="3687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Glauser+15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DFB7F7B-2EDF-7A48-A1BC-98F0CE7EC30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457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69938"/>
            <a:ext cx="5326062" cy="3687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Labiano+16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DFB7F7B-2EDF-7A48-A1BC-98F0CE7EC30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037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769938"/>
            <a:ext cx="5326062" cy="3687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George &amp; Alistair reviewing</a:t>
            </a:r>
            <a:r>
              <a:rPr lang="en-US" baseline="0" dirty="0" smtClean="0"/>
              <a:t> sensitivities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DFB7F7B-2EDF-7A48-A1BC-98F0CE7EC30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45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4DA1-0E7A-4B42-B8D6-A6113765C3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34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A0B2C-6A95-654D-89A5-E59427EEA4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10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9625" y="228600"/>
            <a:ext cx="2132013" cy="6015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28600"/>
            <a:ext cx="6245225" cy="6015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0D46-FE16-4642-A399-19BE9FA9E6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95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6C89A-6D78-8940-9C13-4E81724B70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30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DC740-AB93-7D4B-89CE-00D5FF2084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33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43000"/>
            <a:ext cx="4187825" cy="510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143000"/>
            <a:ext cx="4189413" cy="510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35934-FC79-BB48-96A7-9F6BAC8E9C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95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F5E5C-55DB-AB48-8DD8-9B80104DA4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04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52108-B746-F54C-A6EE-9B897BC8F2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36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8BB73-59D0-2844-A4FE-1B9CAD209A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42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C3EEA-6EB5-0B4A-BEC7-108C283303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05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10A6-ECD0-AE45-97BF-2EE8BEC04E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77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6323013"/>
            <a:ext cx="4826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7310438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43000"/>
            <a:ext cx="8529638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85775" y="6362700"/>
            <a:ext cx="369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10533C89-E763-344F-B815-981BA9A739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520700" y="304800"/>
            <a:ext cx="9380538" cy="693738"/>
            <a:chOff x="328" y="192"/>
            <a:chExt cx="5909" cy="437"/>
          </a:xfrm>
        </p:grpSpPr>
        <p:sp>
          <p:nvSpPr>
            <p:cNvPr id="2" name="Freeform 6"/>
            <p:cNvSpPr>
              <a:spLocks noChangeArrowheads="1"/>
            </p:cNvSpPr>
            <p:nvPr/>
          </p:nvSpPr>
          <p:spPr bwMode="auto">
            <a:xfrm flipH="1" flipV="1">
              <a:off x="327" y="337"/>
              <a:ext cx="341" cy="289"/>
            </a:xfrm>
            <a:custGeom>
              <a:avLst/>
              <a:gdLst>
                <a:gd name="T0" fmla="*/ 0 w 21600"/>
                <a:gd name="T1" fmla="*/ 0 h 21600"/>
                <a:gd name="T2" fmla="*/ 344 w 21600"/>
                <a:gd name="T3" fmla="*/ 296 h 21600"/>
                <a:gd name="T4" fmla="*/ 0 w 21600"/>
                <a:gd name="T5" fmla="*/ 2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60">
              <a:solidFill>
                <a:srgbClr val="FF7E1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 flipV="1">
              <a:off x="329" y="191"/>
              <a:ext cx="0" cy="159"/>
            </a:xfrm>
            <a:prstGeom prst="line">
              <a:avLst/>
            </a:prstGeom>
            <a:noFill/>
            <a:ln w="38160">
              <a:solidFill>
                <a:srgbClr val="FF7E1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657" y="630"/>
              <a:ext cx="5580" cy="0"/>
            </a:xfrm>
            <a:prstGeom prst="line">
              <a:avLst/>
            </a:prstGeom>
            <a:noFill/>
            <a:ln w="38160">
              <a:solidFill>
                <a:srgbClr val="FF7E1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pic>
        <p:nvPicPr>
          <p:cNvPr id="4" name="Picture 3" descr="JWST_logo.pn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54"/>
          <a:stretch/>
        </p:blipFill>
        <p:spPr>
          <a:xfrm>
            <a:off x="8981356" y="6146178"/>
            <a:ext cx="874506" cy="6671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012151" y="116632"/>
            <a:ext cx="694171" cy="809867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7165392" y="6392361"/>
            <a:ext cx="1604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ESAC, Sep 28, 2016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B3D9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B3D9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B3D9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B3D9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B3D91"/>
          </a:solidFill>
          <a:latin typeface="Arial" charset="0"/>
          <a:ea typeface="ＭＳ Ｐゴシック" charset="0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B3D91"/>
          </a:solidFill>
          <a:latin typeface="Arial" charset="0"/>
          <a:ea typeface="ＭＳ Ｐゴシック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B3D91"/>
          </a:solidFill>
          <a:latin typeface="Arial" charset="0"/>
          <a:ea typeface="ＭＳ Ｐゴシック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B3D91"/>
          </a:solidFill>
          <a:latin typeface="Arial" charset="0"/>
          <a:ea typeface="ＭＳ Ｐゴシック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B3D9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 b="1">
          <a:solidFill>
            <a:srgbClr val="0B3D9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B3D9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B3D9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B3D9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200">
          <a:solidFill>
            <a:srgbClr val="0B3D91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200">
          <a:solidFill>
            <a:srgbClr val="0B3D9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200">
          <a:solidFill>
            <a:srgbClr val="0B3D9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200">
          <a:solidFill>
            <a:srgbClr val="0B3D9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200">
          <a:solidFill>
            <a:srgbClr val="0B3D9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1.emf"/><Relationship Id="rId6" Type="http://schemas.openxmlformats.org/officeDocument/2006/relationships/image" Target="../media/image1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85775" y="6362700"/>
            <a:ext cx="3746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fld id="{D2CFD6F8-DDB9-3846-A560-1146B3392735}" type="slidenum">
              <a:rPr lang="en-GB" b="1" smtClean="0">
                <a:solidFill>
                  <a:srgbClr val="FFFFFF"/>
                </a:solidFill>
              </a:rPr>
              <a:pPr>
                <a:buClrTx/>
                <a:buFontTx/>
                <a:buNone/>
                <a:defRPr/>
              </a:pPr>
              <a:t>1</a:t>
            </a:fld>
            <a:endParaRPr lang="en-GB" b="1" smtClean="0">
              <a:solidFill>
                <a:srgbClr val="FFFFFF"/>
              </a:solidFill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00088" y="1757363"/>
            <a:ext cx="84201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GB" sz="3600" b="1" dirty="0" smtClean="0"/>
              <a:t>The Medium Resolution Spectrometer</a:t>
            </a:r>
          </a:p>
          <a:p>
            <a:pPr>
              <a:buClrTx/>
              <a:buFontTx/>
              <a:buNone/>
              <a:defRPr/>
            </a:pPr>
            <a:r>
              <a:rPr lang="en-GB" sz="3600" b="1" dirty="0" smtClean="0"/>
              <a:t>(IFS with MIRI)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450"/>
              </a:spcBef>
              <a:buClrTx/>
              <a:buSzPct val="120000"/>
              <a:buFontTx/>
              <a:buNone/>
              <a:defRPr/>
            </a:pPr>
            <a:endParaRPr lang="en-GB" sz="1800" b="1" i="1" smtClean="0"/>
          </a:p>
          <a:p>
            <a:pPr>
              <a:spcBef>
                <a:spcPts val="450"/>
              </a:spcBef>
              <a:buClrTx/>
              <a:buSzPct val="120000"/>
              <a:buFontTx/>
              <a:buNone/>
              <a:defRPr/>
            </a:pPr>
            <a:endParaRPr lang="en-GB" sz="1800" b="1" i="1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378075" y="3937563"/>
            <a:ext cx="4953000" cy="129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000" b="1" dirty="0" smtClean="0">
                <a:solidFill>
                  <a:srgbClr val="0B3D91"/>
                </a:solidFill>
                <a:cs typeface="Arial" charset="0"/>
              </a:rPr>
              <a:t>Alvaro </a:t>
            </a:r>
            <a:r>
              <a:rPr lang="en-GB" sz="2000" b="1" dirty="0" err="1" smtClean="0">
                <a:solidFill>
                  <a:srgbClr val="0B3D91"/>
                </a:solidFill>
                <a:cs typeface="Arial" charset="0"/>
              </a:rPr>
              <a:t>Labiano</a:t>
            </a:r>
            <a:endParaRPr lang="en-GB" sz="2000" b="1" dirty="0">
              <a:solidFill>
                <a:srgbClr val="0B3D91"/>
              </a:solidFill>
              <a:cs typeface="Arial" charset="0"/>
            </a:endParaRP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000" b="1" dirty="0" smtClean="0">
                <a:solidFill>
                  <a:srgbClr val="0B3D91"/>
                </a:solidFill>
                <a:cs typeface="Arial" charset="0"/>
              </a:rPr>
              <a:t>on behalf of the MRS team</a:t>
            </a:r>
            <a:endParaRPr lang="en-GB" sz="2000" b="1" dirty="0">
              <a:solidFill>
                <a:srgbClr val="0B3D91"/>
              </a:solidFill>
              <a:cs typeface="Arial" charset="0"/>
            </a:endParaRP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1800" b="1" i="1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38BB73-59D0-2844-A4FE-1B9CAD209A4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58" y="1277008"/>
            <a:ext cx="9907588" cy="467227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7310438" cy="757238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 smtClean="0"/>
              <a:t>MRS cube </a:t>
            </a:r>
            <a:r>
              <a:rPr lang="en-US" dirty="0"/>
              <a:t>reconstruction </a:t>
            </a:r>
            <a:r>
              <a:rPr lang="en-US" dirty="0" smtClean="0"/>
              <a:t>“</a:t>
            </a:r>
            <a:r>
              <a:rPr lang="en-US" dirty="0"/>
              <a:t>cube build”</a:t>
            </a:r>
          </a:p>
        </p:txBody>
      </p:sp>
      <p:pic>
        <p:nvPicPr>
          <p:cNvPr id="5" name="Picture 4" descr="screenshot_1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62" y="1628800"/>
            <a:ext cx="4535379" cy="4176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1532" y="5877272"/>
            <a:ext cx="1396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[CV2 data]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130258" y="1340768"/>
            <a:ext cx="576064" cy="31683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16200000">
            <a:off x="7906122" y="-99392"/>
            <a:ext cx="288032" cy="31683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1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38BB73-59D0-2844-A4FE-1B9CAD209A4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28600"/>
            <a:ext cx="7310438" cy="757238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 smtClean="0"/>
              <a:t>MRS Baseline Pipeline</a:t>
            </a:r>
            <a:endParaRPr lang="en-US" dirty="0"/>
          </a:p>
        </p:txBody>
      </p:sp>
      <p:pic>
        <p:nvPicPr>
          <p:cNvPr id="4" name="Picture 3" descr="Pipeline_all_num_2.0_CALSPEC2 Vanil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70" y="1052735"/>
            <a:ext cx="3456384" cy="4961127"/>
          </a:xfrm>
          <a:prstGeom prst="rect">
            <a:avLst/>
          </a:prstGeom>
        </p:spPr>
      </p:pic>
      <p:pic>
        <p:nvPicPr>
          <p:cNvPr id="5" name="Picture 4" descr="Pipeline_all_num_2.0_CALIFU3 vanill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18" y="1124744"/>
            <a:ext cx="3812925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3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with the MRS - PSF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47056"/>
            <a:ext cx="4407818" cy="2213992"/>
          </a:xfrm>
        </p:spPr>
        <p:txBody>
          <a:bodyPr/>
          <a:lstStyle/>
          <a:p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Along</a:t>
            </a:r>
            <a:r>
              <a:rPr lang="en-US" dirty="0"/>
              <a:t>-slice direction </a:t>
            </a: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)</a:t>
            </a:r>
            <a:r>
              <a:rPr lang="en-US" dirty="0"/>
              <a:t>, the PSF is </a:t>
            </a:r>
            <a:endParaRPr lang="en-US" dirty="0" smtClean="0"/>
          </a:p>
          <a:p>
            <a:r>
              <a:rPr lang="en-US" dirty="0" smtClean="0"/>
              <a:t>diffraction </a:t>
            </a:r>
            <a:r>
              <a:rPr lang="en-US" dirty="0"/>
              <a:t>limited for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&gt; 8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</a:t>
            </a:r>
            <a:endParaRPr lang="en-US" dirty="0"/>
          </a:p>
          <a:p>
            <a:endParaRPr lang="en-US" dirty="0">
              <a:solidFill>
                <a:srgbClr val="3366FF"/>
              </a:solidFill>
            </a:endParaRPr>
          </a:p>
          <a:p>
            <a:r>
              <a:rPr lang="en-US" dirty="0" smtClean="0"/>
              <a:t>Across</a:t>
            </a:r>
            <a:r>
              <a:rPr lang="en-US" dirty="0"/>
              <a:t>-slice direction </a:t>
            </a: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) diffraction </a:t>
            </a:r>
          </a:p>
          <a:p>
            <a:r>
              <a:rPr lang="en-US" dirty="0"/>
              <a:t>l</a:t>
            </a:r>
            <a:r>
              <a:rPr lang="en-US" dirty="0" smtClean="0"/>
              <a:t>imited </a:t>
            </a:r>
            <a:r>
              <a:rPr lang="en-US" dirty="0"/>
              <a:t>except for </a:t>
            </a:r>
            <a:r>
              <a:rPr lang="en-US" dirty="0" smtClean="0"/>
              <a:t>subband1C </a:t>
            </a:r>
            <a:endParaRPr lang="en-US" dirty="0"/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1B6C89A-6D78-8940-9C13-4E81724B702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5" name="Picture 4" descr="screenshot_16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8"/>
          <a:stretch/>
        </p:blipFill>
        <p:spPr>
          <a:xfrm>
            <a:off x="921346" y="4005064"/>
            <a:ext cx="3945682" cy="115524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097810" y="1628800"/>
            <a:ext cx="4535052" cy="3710898"/>
            <a:chOff x="5048694" y="1345544"/>
            <a:chExt cx="4784395" cy="3915774"/>
          </a:xfrm>
          <a:noFill/>
        </p:grpSpPr>
        <p:pic>
          <p:nvPicPr>
            <p:cNvPr id="8" name="Picture 2" descr="F:\MIRI\Publicity\PASP 2014\Paper 6 MRS\Figures\Fig 16 Measured PS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694" y="1791022"/>
              <a:ext cx="4784395" cy="3470296"/>
            </a:xfrm>
            <a:prstGeom prst="rect">
              <a:avLst/>
            </a:prstGeom>
            <a:grpFill/>
            <a:extLst/>
          </p:spPr>
        </p:pic>
        <p:sp>
          <p:nvSpPr>
            <p:cNvPr id="9" name="TextBox 8"/>
            <p:cNvSpPr txBox="1"/>
            <p:nvPr/>
          </p:nvSpPr>
          <p:spPr>
            <a:xfrm>
              <a:off x="8368859" y="1345544"/>
              <a:ext cx="601447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Model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58884" y="1628800"/>
            <a:ext cx="2403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IFU – Reconstruction      5.8 </a:t>
            </a:r>
            <a:r>
              <a:rPr lang="en-GB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dirty="0" smtClean="0">
                <a:solidFill>
                  <a:srgbClr val="FF0000"/>
                </a:solidFill>
              </a:rPr>
              <a:t>m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3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0" y="1268760"/>
            <a:ext cx="6293056" cy="4752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with the MRS </a:t>
            </a:r>
            <a:r>
              <a:rPr lang="en-US" dirty="0" smtClean="0"/>
              <a:t>– Resolving power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1B6C89A-6D78-8940-9C13-4E81724B702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737610" y="2334359"/>
            <a:ext cx="20502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</a:t>
            </a:r>
            <a:r>
              <a:rPr lang="en-US" sz="2000" i="1" baseline="-25000" dirty="0">
                <a:solidFill>
                  <a:srgbClr val="FF0000"/>
                </a:solidFill>
              </a:rPr>
              <a:t>avg</a:t>
            </a:r>
            <a:r>
              <a:rPr lang="en-US" sz="2000" dirty="0">
                <a:solidFill>
                  <a:srgbClr val="FF0000"/>
                </a:solidFill>
              </a:rPr>
              <a:t>~</a:t>
            </a:r>
            <a:r>
              <a:rPr lang="en-US" sz="2000" dirty="0" smtClean="0">
                <a:solidFill>
                  <a:srgbClr val="FF0000"/>
                </a:solidFill>
              </a:rPr>
              <a:t>3500 Ch. </a:t>
            </a:r>
            <a:r>
              <a:rPr lang="en-US" sz="2000" dirty="0">
                <a:solidFill>
                  <a:srgbClr val="FF0000"/>
                </a:solidFill>
              </a:rPr>
              <a:t>1 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3366FF"/>
              </a:solidFill>
            </a:endParaRPr>
          </a:p>
          <a:p>
            <a:r>
              <a:rPr lang="en-US" sz="2000" dirty="0" smtClean="0">
                <a:solidFill>
                  <a:srgbClr val="008000"/>
                </a:solidFill>
              </a:rPr>
              <a:t>R</a:t>
            </a:r>
            <a:r>
              <a:rPr lang="en-US" sz="2000" i="1" baseline="-25000" dirty="0" smtClean="0">
                <a:solidFill>
                  <a:srgbClr val="008000"/>
                </a:solidFill>
              </a:rPr>
              <a:t>avg</a:t>
            </a:r>
            <a:r>
              <a:rPr lang="en-US" sz="2000" dirty="0">
                <a:solidFill>
                  <a:srgbClr val="008000"/>
                </a:solidFill>
              </a:rPr>
              <a:t>~</a:t>
            </a:r>
            <a:r>
              <a:rPr lang="en-US" sz="2000" dirty="0" smtClean="0">
                <a:solidFill>
                  <a:srgbClr val="008000"/>
                </a:solidFill>
              </a:rPr>
              <a:t>3000 Ch. 2</a:t>
            </a:r>
          </a:p>
          <a:p>
            <a:endParaRPr lang="en-US" sz="2000" dirty="0">
              <a:solidFill>
                <a:srgbClr val="3366FF"/>
              </a:solidFill>
            </a:endParaRPr>
          </a:p>
          <a:p>
            <a:r>
              <a:rPr lang="en-US" sz="2000" dirty="0" smtClean="0">
                <a:solidFill>
                  <a:srgbClr val="3366FF"/>
                </a:solidFill>
              </a:rPr>
              <a:t>R</a:t>
            </a:r>
            <a:r>
              <a:rPr lang="en-US" sz="2000" i="1" baseline="-25000" dirty="0" smtClean="0">
                <a:solidFill>
                  <a:srgbClr val="3366FF"/>
                </a:solidFill>
              </a:rPr>
              <a:t>avg</a:t>
            </a:r>
            <a:r>
              <a:rPr lang="en-US" sz="2000" dirty="0">
                <a:solidFill>
                  <a:srgbClr val="3366FF"/>
                </a:solidFill>
              </a:rPr>
              <a:t>~</a:t>
            </a:r>
            <a:r>
              <a:rPr lang="en-US" sz="2000" dirty="0" smtClean="0">
                <a:solidFill>
                  <a:srgbClr val="3366FF"/>
                </a:solidFill>
              </a:rPr>
              <a:t>2600 Ch. 3 </a:t>
            </a:r>
          </a:p>
          <a:p>
            <a:endParaRPr lang="en-US" sz="2000" dirty="0" smtClean="0">
              <a:solidFill>
                <a:srgbClr val="3366FF"/>
              </a:solidFill>
            </a:endParaRPr>
          </a:p>
          <a:p>
            <a:r>
              <a:rPr lang="en-US" sz="2000" dirty="0">
                <a:solidFill>
                  <a:srgbClr val="CB2CEB"/>
                </a:solidFill>
              </a:rPr>
              <a:t>R</a:t>
            </a:r>
            <a:r>
              <a:rPr lang="en-US" sz="2000" i="1" baseline="-25000" dirty="0">
                <a:solidFill>
                  <a:srgbClr val="CB2CEB"/>
                </a:solidFill>
              </a:rPr>
              <a:t>avg</a:t>
            </a:r>
            <a:r>
              <a:rPr lang="en-US" sz="2000" dirty="0" smtClean="0">
                <a:solidFill>
                  <a:srgbClr val="CB2CEB"/>
                </a:solidFill>
              </a:rPr>
              <a:t>~1600 Ch. 4</a:t>
            </a:r>
            <a:endParaRPr lang="en-US" sz="2000" dirty="0">
              <a:solidFill>
                <a:srgbClr val="CB2C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5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1B6C89A-6D78-8940-9C13-4E81724B702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with the MRS – Sensitivity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818" y="3258021"/>
            <a:ext cx="3679471" cy="3483347"/>
          </a:xfrm>
          <a:prstGeom prst="rect">
            <a:avLst/>
          </a:prstGeom>
        </p:spPr>
      </p:pic>
      <p:pic>
        <p:nvPicPr>
          <p:cNvPr id="7" name="Picture 6" descr="screenshot_17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9" y="4005064"/>
            <a:ext cx="3085755" cy="2564904"/>
          </a:xfrm>
          <a:prstGeom prst="rect">
            <a:avLst/>
          </a:prstGeom>
        </p:spPr>
      </p:pic>
      <p:pic>
        <p:nvPicPr>
          <p:cNvPr id="8" name="Picture 7" descr="screenshot_17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79" y="1340768"/>
            <a:ext cx="4033902" cy="2736304"/>
          </a:xfrm>
          <a:prstGeom prst="rect">
            <a:avLst/>
          </a:prstGeom>
        </p:spPr>
      </p:pic>
      <p:pic>
        <p:nvPicPr>
          <p:cNvPr id="9" name="Picture 8" descr="screenshot_17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0" y="1340768"/>
            <a:ext cx="3892458" cy="26592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 rot="16200000">
            <a:off x="7834114" y="3861048"/>
            <a:ext cx="288032" cy="720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576" y="3707740"/>
            <a:ext cx="237870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3366FF"/>
                </a:solidFill>
              </a:rPr>
              <a:t>Currently updating it!</a:t>
            </a:r>
            <a:endParaRPr lang="en-US" sz="18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0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with the MRS – </a:t>
            </a:r>
            <a:r>
              <a:rPr lang="en-US" dirty="0" smtClean="0"/>
              <a:t>Dithers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529638" cy="1061864"/>
          </a:xfrm>
        </p:spPr>
        <p:txBody>
          <a:bodyPr/>
          <a:lstStyle/>
          <a:p>
            <a:r>
              <a:rPr lang="en-US" dirty="0" smtClean="0"/>
              <a:t>Patterns available to optimize each channel </a:t>
            </a:r>
            <a:r>
              <a:rPr lang="en-US" dirty="0"/>
              <a:t>(ch1 = all</a:t>
            </a:r>
            <a:r>
              <a:rPr lang="en-US" dirty="0" smtClean="0"/>
              <a:t>), and in “extended source pattern”: minimum </a:t>
            </a:r>
            <a:r>
              <a:rPr lang="en-US" dirty="0"/>
              <a:t>offsets to achieve ideal </a:t>
            </a:r>
            <a:r>
              <a:rPr lang="en-US" dirty="0" smtClean="0"/>
              <a:t>sampling (instead </a:t>
            </a:r>
            <a:r>
              <a:rPr lang="en-US" dirty="0"/>
              <a:t>of </a:t>
            </a:r>
            <a:r>
              <a:rPr lang="en-US" dirty="0" err="1">
                <a:latin typeface="Symbol" charset="2"/>
                <a:cs typeface="Symbol" charset="2"/>
              </a:rPr>
              <a:t>a,b</a:t>
            </a:r>
            <a:r>
              <a:rPr lang="en-US" dirty="0"/>
              <a:t> based).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1B6C89A-6D78-8940-9C13-4E81724B702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6" name="Picture 5" descr="screenshot_1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39" y="2060848"/>
            <a:ext cx="4870607" cy="4797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9491" y="3887304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1306" y="2492896"/>
            <a:ext cx="4464496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0000FF"/>
                </a:solidFill>
              </a:rPr>
              <a:t>2-pt dither pattern</a:t>
            </a:r>
            <a:r>
              <a:rPr lang="en-US" sz="1800" b="1" dirty="0">
                <a:solidFill>
                  <a:srgbClr val="0000FF"/>
                </a:solidFill>
              </a:rPr>
              <a:t>: </a:t>
            </a:r>
            <a:r>
              <a:rPr lang="en-US" sz="1800" b="1" dirty="0" smtClean="0">
                <a:solidFill>
                  <a:srgbClr val="0B3D91"/>
                </a:solidFill>
              </a:rPr>
              <a:t>“</a:t>
            </a:r>
            <a:r>
              <a:rPr lang="en-US" sz="1800" b="1" dirty="0" smtClean="0">
                <a:solidFill>
                  <a:srgbClr val="0B3D91"/>
                </a:solidFill>
                <a:latin typeface="+mn-lt"/>
                <a:ea typeface="+mn-ea"/>
                <a:cs typeface="+mn-cs"/>
              </a:rPr>
              <a:t>large” </a:t>
            </a:r>
            <a:r>
              <a:rPr lang="en-US" sz="1800" b="1" dirty="0">
                <a:solidFill>
                  <a:srgbClr val="0B3D91"/>
                </a:solidFill>
                <a:latin typeface="+mn-lt"/>
                <a:ea typeface="+mn-ea"/>
                <a:cs typeface="+mn-cs"/>
              </a:rPr>
              <a:t>offset, designed to achieve 1/2 integer sampling. For reasonable sampling in all channels.</a:t>
            </a:r>
          </a:p>
          <a:p>
            <a:endParaRPr lang="en-US" sz="1800" b="1" dirty="0">
              <a:solidFill>
                <a:srgbClr val="0B3D9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b="1" i="1" dirty="0">
                <a:solidFill>
                  <a:srgbClr val="0000FF"/>
                </a:solidFill>
              </a:rPr>
              <a:t>4-pt dither pattern</a:t>
            </a:r>
            <a:r>
              <a:rPr lang="en-US" sz="1800" b="1" dirty="0">
                <a:solidFill>
                  <a:srgbClr val="0000FF"/>
                </a:solidFill>
              </a:rPr>
              <a:t>: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0B3D91"/>
                </a:solidFill>
                <a:latin typeface="+mn-lt"/>
                <a:ea typeface="+mn-ea"/>
                <a:cs typeface="+mn-cs"/>
              </a:rPr>
              <a:t>includes additional </a:t>
            </a:r>
            <a:r>
              <a:rPr lang="en-US" sz="1800" b="1" dirty="0" smtClean="0">
                <a:solidFill>
                  <a:srgbClr val="0B3D91"/>
                </a:solidFill>
                <a:latin typeface="+mn-lt"/>
                <a:ea typeface="+mn-ea"/>
                <a:cs typeface="+mn-cs"/>
              </a:rPr>
              <a:t>“short” </a:t>
            </a:r>
            <a:r>
              <a:rPr lang="en-US" sz="1800" b="1" dirty="0">
                <a:solidFill>
                  <a:srgbClr val="0B3D91"/>
                </a:solidFill>
                <a:latin typeface="+mn-lt"/>
                <a:ea typeface="+mn-ea"/>
                <a:cs typeface="+mn-cs"/>
              </a:rPr>
              <a:t>offsets to mitigate some sampling issues due to optical distortions. For best sampling in all bands.</a:t>
            </a:r>
          </a:p>
        </p:txBody>
      </p:sp>
    </p:spTree>
    <p:extLst>
      <p:ext uri="{BB962C8B-B14F-4D97-AF65-F5344CB8AC3E}">
        <p14:creationId xmlns:p14="http://schemas.microsoft.com/office/powerpoint/2010/main" val="165712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MRS-Imager Simultaneous Observations (SIMO)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000" dirty="0" smtClean="0"/>
              <a:t>Imager has better PSF and larger </a:t>
            </a:r>
            <a:r>
              <a:rPr lang="en-US" sz="2000" dirty="0" err="1" smtClean="0"/>
              <a:t>FoV</a:t>
            </a:r>
            <a:r>
              <a:rPr lang="en-US" sz="2000" dirty="0" smtClean="0"/>
              <a:t> -&gt; We can refine the MRS astrometry!</a:t>
            </a:r>
          </a:p>
          <a:p>
            <a:endParaRPr lang="en-US" sz="2000" dirty="0" smtClean="0"/>
          </a:p>
          <a:p>
            <a:r>
              <a:rPr lang="en-US" sz="2000" dirty="0" smtClean="0"/>
              <a:t>Very useful for dithers, mosaics, and deep observations: </a:t>
            </a:r>
          </a:p>
          <a:p>
            <a:r>
              <a:rPr lang="en-US" sz="2000" dirty="0"/>
              <a:t>	</a:t>
            </a:r>
            <a:r>
              <a:rPr lang="en-US" sz="2000" i="1" dirty="0" smtClean="0"/>
              <a:t>Combine cubes of faint or undetected sources </a:t>
            </a:r>
            <a:r>
              <a:rPr lang="en-US" sz="2000" i="1" dirty="0"/>
              <a:t>from different </a:t>
            </a:r>
            <a:r>
              <a:rPr lang="en-US" sz="2000" i="1" dirty="0" smtClean="0"/>
              <a:t>visits</a:t>
            </a:r>
          </a:p>
          <a:p>
            <a:r>
              <a:rPr lang="en-US" sz="2000" i="1" dirty="0"/>
              <a:t>	M</a:t>
            </a:r>
            <a:r>
              <a:rPr lang="en-US" sz="2000" i="1" dirty="0" smtClean="0"/>
              <a:t>osaics of diffuse emission </a:t>
            </a:r>
          </a:p>
          <a:p>
            <a:r>
              <a:rPr lang="en-US" sz="2000" i="1" dirty="0"/>
              <a:t>	S</a:t>
            </a:r>
            <a:r>
              <a:rPr lang="en-US" sz="2000" i="1" dirty="0" smtClean="0"/>
              <a:t>erendipitous discovery </a:t>
            </a:r>
            <a:r>
              <a:rPr lang="en-US" sz="2000" i="1" dirty="0"/>
              <a:t>of </a:t>
            </a:r>
            <a:r>
              <a:rPr lang="en-US" sz="2000" i="1" dirty="0" smtClean="0"/>
              <a:t>asteroids.</a:t>
            </a:r>
            <a:endParaRPr lang="en-US" sz="2000" i="1" dirty="0"/>
          </a:p>
          <a:p>
            <a:endParaRPr lang="en-US" sz="2000" dirty="0" smtClean="0"/>
          </a:p>
          <a:p>
            <a:r>
              <a:rPr lang="en-US" sz="2000" dirty="0" smtClean="0"/>
              <a:t>Extra data for only 30 seconds per filter!</a:t>
            </a:r>
          </a:p>
          <a:p>
            <a:r>
              <a:rPr lang="en-US" sz="2000" dirty="0" smtClean="0"/>
              <a:t>									</a:t>
            </a:r>
            <a:endParaRPr lang="en-US" sz="2000" dirty="0">
              <a:solidFill>
                <a:srgbClr val="3366FF"/>
              </a:solidFill>
            </a:endParaRPr>
          </a:p>
          <a:p>
            <a:endParaRPr lang="en-US" sz="2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1B6C89A-6D78-8940-9C13-4E81724B702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782606" y="6557562"/>
            <a:ext cx="1154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Image: </a:t>
            </a:r>
            <a:r>
              <a:rPr lang="en-US" i="1" dirty="0" err="1" smtClean="0">
                <a:solidFill>
                  <a:srgbClr val="0000FF"/>
                </a:solidFill>
              </a:rPr>
              <a:t>STScI</a:t>
            </a:r>
            <a:endParaRPr lang="en-US" i="1" dirty="0">
              <a:solidFill>
                <a:srgbClr val="0000FF"/>
              </a:solidFill>
            </a:endParaRPr>
          </a:p>
        </p:txBody>
      </p:sp>
      <p:pic>
        <p:nvPicPr>
          <p:cNvPr id="7" name="Picture 6" descr="screenshot_18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 t="1289" r="8711" b="7369"/>
          <a:stretch/>
        </p:blipFill>
        <p:spPr>
          <a:xfrm>
            <a:off x="5805929" y="3219851"/>
            <a:ext cx="4116417" cy="36655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19924" y="980728"/>
            <a:ext cx="1602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[≠ parallel]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4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91072"/>
            <a:ext cx="8529638" cy="2430016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First IFS </a:t>
            </a:r>
            <a:r>
              <a:rPr lang="en-US" sz="2000" dirty="0"/>
              <a:t>for mid-IR in </a:t>
            </a:r>
            <a:r>
              <a:rPr lang="en-US" sz="2000" dirty="0" smtClean="0"/>
              <a:t>space.</a:t>
            </a:r>
          </a:p>
          <a:p>
            <a:endParaRPr lang="en-US" sz="2000" dirty="0"/>
          </a:p>
          <a:p>
            <a:r>
              <a:rPr lang="en-US" sz="2000" dirty="0"/>
              <a:t>E</a:t>
            </a:r>
            <a:r>
              <a:rPr lang="en-US" sz="2000" dirty="0" smtClean="0"/>
              <a:t>xtremely well characterized instrument.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MRS </a:t>
            </a:r>
            <a:r>
              <a:rPr lang="en-US" sz="2000" dirty="0"/>
              <a:t>will meet all of </a:t>
            </a:r>
            <a:r>
              <a:rPr lang="en-US" sz="2000" dirty="0" smtClean="0"/>
              <a:t>its (</a:t>
            </a:r>
            <a:r>
              <a:rPr lang="en-US" sz="2000" dirty="0" smtClean="0">
                <a:solidFill>
                  <a:srgbClr val="3366FF"/>
                </a:solidFill>
              </a:rPr>
              <a:t>your!</a:t>
            </a:r>
            <a:r>
              <a:rPr lang="en-US" sz="2000" dirty="0" smtClean="0"/>
              <a:t>) </a:t>
            </a:r>
            <a:r>
              <a:rPr lang="en-US" sz="2000" dirty="0"/>
              <a:t>scientific objectives as part of </a:t>
            </a:r>
            <a:r>
              <a:rPr lang="en-US" sz="2000" dirty="0" smtClean="0"/>
              <a:t>JWST</a:t>
            </a:r>
            <a:r>
              <a:rPr lang="en-US" sz="2000" dirty="0" smtClean="0"/>
              <a:t>. 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1B6C89A-6D78-8940-9C13-4E81724B702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09244" y="5589240"/>
            <a:ext cx="4781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PASP+SPIE </a:t>
            </a:r>
            <a:r>
              <a:rPr lang="en-US" sz="2400" dirty="0">
                <a:solidFill>
                  <a:srgbClr val="3366FF"/>
                </a:solidFill>
              </a:rPr>
              <a:t>papers, </a:t>
            </a:r>
            <a:r>
              <a:rPr lang="en-US" sz="2400" i="1" dirty="0" smtClean="0">
                <a:solidFill>
                  <a:srgbClr val="FF6600"/>
                </a:solidFill>
              </a:rPr>
              <a:t>and ask us!</a:t>
            </a:r>
            <a:endParaRPr lang="en-US" sz="2400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9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JWST Observing Modes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1B6C89A-6D78-8940-9C13-4E81724B702D}" type="slidenum">
              <a:rPr lang="en-GB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 descr="JWST_Instrument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6"/>
          <a:stretch/>
        </p:blipFill>
        <p:spPr>
          <a:xfrm>
            <a:off x="561306" y="1248120"/>
            <a:ext cx="9086813" cy="477316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6393954" y="4509120"/>
            <a:ext cx="2880320" cy="1440160"/>
          </a:xfrm>
          <a:prstGeom prst="ellipse">
            <a:avLst/>
          </a:prstGeom>
          <a:noFill/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1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777330" y="228600"/>
            <a:ext cx="802377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buClrTx/>
              <a:buFontTx/>
              <a:buNone/>
              <a:defRPr/>
            </a:pPr>
            <a:r>
              <a:rPr lang="en-US" sz="2400" b="1" dirty="0" smtClean="0"/>
              <a:t>Spectrometer Pre-Optics (SPO)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290" y="5445224"/>
            <a:ext cx="1364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LT: light trap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BF: blocking filter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idx="10"/>
          </p:nvPr>
        </p:nvSpPr>
        <p:spPr>
          <a:xfrm>
            <a:off x="485775" y="6362700"/>
            <a:ext cx="369888" cy="274638"/>
          </a:xfrm>
        </p:spPr>
        <p:txBody>
          <a:bodyPr/>
          <a:lstStyle/>
          <a:p>
            <a:pPr>
              <a:defRPr/>
            </a:pPr>
            <a:fld id="{91B6C89A-6D78-8940-9C13-4E81724B702D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010" y="1124744"/>
            <a:ext cx="2872660" cy="21602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04774" y="5725705"/>
            <a:ext cx="26297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Ch. 1: Wheel 1</a:t>
            </a:r>
          </a:p>
          <a:p>
            <a:r>
              <a:rPr lang="en-US" sz="2000" dirty="0" smtClean="0">
                <a:solidFill>
                  <a:srgbClr val="3366FF"/>
                </a:solidFill>
              </a:rPr>
              <a:t>Ch. 2 &amp; 3: Wheel 1+2</a:t>
            </a:r>
          </a:p>
          <a:p>
            <a:r>
              <a:rPr lang="en-US" sz="2000" dirty="0" smtClean="0">
                <a:solidFill>
                  <a:srgbClr val="3366FF"/>
                </a:solidFill>
              </a:rPr>
              <a:t>Ch. 4: “Clear”</a:t>
            </a:r>
            <a:endParaRPr lang="en-US" sz="2000" dirty="0">
              <a:solidFill>
                <a:srgbClr val="3366FF"/>
              </a:solidFill>
            </a:endParaRPr>
          </a:p>
        </p:txBody>
      </p:sp>
      <p:pic>
        <p:nvPicPr>
          <p:cNvPr id="2" name="Picture 1" descr="screenshot_1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9" y="1124744"/>
            <a:ext cx="6494187" cy="4320480"/>
          </a:xfrm>
          <a:prstGeom prst="rect">
            <a:avLst/>
          </a:prstGeom>
        </p:spPr>
      </p:pic>
      <p:pic>
        <p:nvPicPr>
          <p:cNvPr id="3" name="Picture 2" descr="screenshot_17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6"/>
          <a:stretch/>
        </p:blipFill>
        <p:spPr>
          <a:xfrm>
            <a:off x="6972070" y="3356992"/>
            <a:ext cx="2806260" cy="239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071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</a:rPr>
              <a:t>MRS - “slicer IFU”</a:t>
            </a:r>
            <a:endParaRPr lang="en-GB" dirty="0">
              <a:latin typeface="Arial" charset="0"/>
            </a:endParaRPr>
          </a:p>
        </p:txBody>
      </p:sp>
      <p:sp>
        <p:nvSpPr>
          <p:cNvPr id="30723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485855" y="6362700"/>
            <a:ext cx="37471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§ZapfDingbats BT" charset="0"/>
              <a:buNone/>
            </a:pPr>
            <a:fld id="{4A1EDCA3-4BB4-FD4A-82B6-80534DE3158A}" type="slidenum">
              <a:rPr lang="fr-FR" sz="1200">
                <a:solidFill>
                  <a:schemeClr val="bg1"/>
                </a:solidFill>
              </a:rPr>
              <a:pPr algn="ctr">
                <a:buFont typeface="§ZapfDingbats BT" charset="0"/>
                <a:buNone/>
              </a:pPr>
              <a:t>4</a:t>
            </a:fld>
            <a:endParaRPr lang="fr-FR" sz="1400" dirty="0">
              <a:solidFill>
                <a:schemeClr val="bg1"/>
              </a:solidFill>
              <a:latin typeface="Times" charset="0"/>
            </a:endParaRPr>
          </a:p>
        </p:txBody>
      </p:sp>
      <p:pic>
        <p:nvPicPr>
          <p:cNvPr id="47" name="Picture 16" descr="slicer 1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73874" y="1412776"/>
            <a:ext cx="4093967" cy="3024336"/>
          </a:xfrm>
          <a:prstGeom prst="rect">
            <a:avLst/>
          </a:prstGeom>
        </p:spPr>
      </p:pic>
      <p:pic>
        <p:nvPicPr>
          <p:cNvPr id="10" name="Picture 9" descr="IFU_ex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4" y="1164021"/>
            <a:ext cx="4896544" cy="356112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858" y="4725144"/>
            <a:ext cx="4320480" cy="190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2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17290" y="6093296"/>
            <a:ext cx="2160240" cy="7200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MRS Parameters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85775" y="6362700"/>
            <a:ext cx="369888" cy="274638"/>
          </a:xfrm>
        </p:spPr>
        <p:txBody>
          <a:bodyPr/>
          <a:lstStyle/>
          <a:p>
            <a:pPr>
              <a:defRPr/>
            </a:pPr>
            <a:fld id="{91B6C89A-6D78-8940-9C13-4E81724B702D}" type="slidenum">
              <a:rPr lang="en-GB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098" y="5593955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374584"/>
              </p:ext>
            </p:extLst>
          </p:nvPr>
        </p:nvGraphicFramePr>
        <p:xfrm>
          <a:off x="1472614" y="2564904"/>
          <a:ext cx="7153588" cy="4027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Document" r:id="rId4" imgW="5372100" imgH="3022600" progId="Word.Document.12">
                  <p:embed/>
                </p:oleObj>
              </mc:Choice>
              <mc:Fallback>
                <p:oleObj name="Document" r:id="rId4" imgW="5372100" imgH="3022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2614" y="2564904"/>
                        <a:ext cx="7153588" cy="4027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434458" y="3729562"/>
            <a:ext cx="146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IFUSHORT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68436" y="5347716"/>
            <a:ext cx="140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3366FF"/>
                </a:solidFill>
              </a:rPr>
              <a:t>IFULONG</a:t>
            </a:r>
            <a:endParaRPr lang="en-US" sz="1800" dirty="0">
              <a:solidFill>
                <a:srgbClr val="3366FF"/>
              </a:solidFill>
            </a:endParaRPr>
          </a:p>
        </p:txBody>
      </p:sp>
      <p:pic>
        <p:nvPicPr>
          <p:cNvPr id="8" name="Picture 7" descr="Macintosh HD:Users:labiano:Desktop:MRS_coverage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" b="15720"/>
          <a:stretch/>
        </p:blipFill>
        <p:spPr bwMode="auto">
          <a:xfrm>
            <a:off x="181911" y="1124744"/>
            <a:ext cx="9725677" cy="1188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574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61306" y="1340768"/>
            <a:ext cx="8712968" cy="424847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wavelength coverage – 3 observations!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1B6C89A-6D78-8940-9C13-4E81724B702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28" name="Picture 27" descr="screenshot_1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26" y="1340768"/>
            <a:ext cx="5001188" cy="4221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0368" y="1916832"/>
            <a:ext cx="1176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Obs</a:t>
            </a:r>
            <a:r>
              <a:rPr lang="en-US" sz="2400" dirty="0" smtClean="0"/>
              <a:t> #1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70368" y="2967335"/>
            <a:ext cx="1176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Obs</a:t>
            </a:r>
            <a:r>
              <a:rPr lang="en-US" sz="2400" dirty="0" smtClean="0"/>
              <a:t> #2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65962" y="3975447"/>
            <a:ext cx="1176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Obs</a:t>
            </a:r>
            <a:r>
              <a:rPr lang="en-US" sz="2400" dirty="0" smtClean="0"/>
              <a:t> #3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0663" y="5661248"/>
            <a:ext cx="9261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 Dichroic grating wheels select bands of all channels simultaneously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62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MRS </a:t>
            </a:r>
            <a:r>
              <a:rPr lang="en-US" dirty="0" err="1" smtClean="0"/>
              <a:t>FoV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1B6C89A-6D78-8940-9C13-4E81724B702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"/>
          <a:stretch/>
        </p:blipFill>
        <p:spPr>
          <a:xfrm>
            <a:off x="705322" y="1844824"/>
            <a:ext cx="8683337" cy="41764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5362" y="130069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All channels have concentric fields of view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3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MRS spectrum of a extended source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1B6C89A-6D78-8940-9C13-4E81724B702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865" t="3132" r="4227" b="6269"/>
          <a:stretch/>
        </p:blipFill>
        <p:spPr>
          <a:xfrm>
            <a:off x="5494079" y="1700808"/>
            <a:ext cx="4181067" cy="3888432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93479" y="1444714"/>
            <a:ext cx="5412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GB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6.7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3479" y="5477162"/>
            <a:ext cx="5412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GB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5.6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3531225" y="4520041"/>
            <a:ext cx="0" cy="1857389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521746" y="3356992"/>
            <a:ext cx="9361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l/m</a:t>
            </a:r>
            <a:r>
              <a:rPr lang="en-GB" sz="2000" dirty="0" smtClean="0">
                <a:solidFill>
                  <a:srgbClr val="008000"/>
                </a:solidFill>
                <a:latin typeface=""/>
                <a:cs typeface=""/>
              </a:rPr>
              <a:t>m</a:t>
            </a:r>
            <a:endParaRPr lang="en-GB" sz="2000" dirty="0">
              <a:solidFill>
                <a:srgbClr val="008000"/>
              </a:solidFill>
              <a:latin typeface=""/>
              <a:cs typeface="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125927" y="5477162"/>
            <a:ext cx="541209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2000" b="0" dirty="0">
                <a:solidFill>
                  <a:srgbClr val="FF0000"/>
                </a:solidFill>
              </a:rPr>
              <a:t>8.6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053919" y="1412776"/>
            <a:ext cx="6838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GB" sz="2000" dirty="0">
                <a:solidFill>
                  <a:srgbClr val="FF0000"/>
                </a:solidFill>
                <a:latin typeface=""/>
                <a:ea typeface="+mn-ea"/>
                <a:cs typeface=""/>
              </a:rPr>
              <a:t>10.2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9238495" y="1412776"/>
            <a:ext cx="683851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2000" b="0" dirty="0">
                <a:solidFill>
                  <a:srgbClr val="3366FF"/>
                </a:solidFill>
                <a:latin typeface=""/>
                <a:cs typeface=""/>
              </a:rPr>
              <a:t>13.3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9166487" y="5445224"/>
            <a:ext cx="6838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GB" sz="2000" dirty="0">
                <a:solidFill>
                  <a:srgbClr val="3366FF"/>
                </a:solidFill>
                <a:latin typeface=""/>
                <a:ea typeface="+mn-ea"/>
                <a:cs typeface=""/>
              </a:rPr>
              <a:t>15.7</a:t>
            </a: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V="1">
            <a:off x="8416402" y="357121"/>
            <a:ext cx="0" cy="1857389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350063" y="5445224"/>
            <a:ext cx="683851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2000" b="0" dirty="0" smtClean="0">
                <a:solidFill>
                  <a:srgbClr val="3366FF"/>
                </a:solidFill>
                <a:latin typeface=""/>
                <a:cs typeface=""/>
              </a:rPr>
              <a:t>24.5</a:t>
            </a:r>
            <a:endParaRPr lang="en-GB" sz="2000" b="0" dirty="0">
              <a:solidFill>
                <a:srgbClr val="3366FF"/>
              </a:solidFill>
              <a:latin typeface=""/>
              <a:cs typeface="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278055" y="1412776"/>
            <a:ext cx="6838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GB" sz="2000" dirty="0" smtClean="0">
                <a:solidFill>
                  <a:srgbClr val="3366FF"/>
                </a:solidFill>
                <a:latin typeface="+mn-lt"/>
                <a:ea typeface="+mn-ea"/>
                <a:cs typeface="+mn-cs"/>
              </a:rPr>
              <a:t>20.5</a:t>
            </a:r>
            <a:endParaRPr lang="en-GB" sz="2000" dirty="0">
              <a:solidFill>
                <a:srgbClr val="3366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397090" y="1268760"/>
            <a:ext cx="2265341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dirty="0" smtClean="0">
                <a:solidFill>
                  <a:srgbClr val="3366FF"/>
                </a:solidFill>
                <a:latin typeface=""/>
                <a:cs typeface=""/>
              </a:rPr>
              <a:t>Channel 4 &amp; 3</a:t>
            </a:r>
            <a:endParaRPr lang="en-GB" sz="2000" dirty="0">
              <a:solidFill>
                <a:srgbClr val="3366FF"/>
              </a:solidFill>
              <a:latin typeface=""/>
              <a:cs typeface="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957575" y="1268760"/>
            <a:ext cx="23995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dirty="0" smtClean="0">
                <a:solidFill>
                  <a:srgbClr val="FF0000"/>
                </a:solidFill>
              </a:rPr>
              <a:t>Channel 1 &amp; 2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5464" t="4189" r="3850" b="6393"/>
          <a:stretch/>
        </p:blipFill>
        <p:spPr>
          <a:xfrm>
            <a:off x="239437" y="1734276"/>
            <a:ext cx="4174522" cy="37989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713434" y="558924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IFUSHORT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2819" y="5589240"/>
            <a:ext cx="122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3366FF"/>
                </a:solidFill>
              </a:rPr>
              <a:t>IFULONG</a:t>
            </a:r>
            <a:endParaRPr lang="en-US" sz="1800" b="1" dirty="0">
              <a:solidFill>
                <a:srgbClr val="3366FF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4521746" y="1844824"/>
            <a:ext cx="0" cy="36004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385842" y="1844824"/>
            <a:ext cx="0" cy="36004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8929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38BB73-59D0-2844-A4FE-1B9CAD209A4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64" y="1268760"/>
            <a:ext cx="9907588" cy="467227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7310438" cy="757238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 b="1">
                <a:solidFill>
                  <a:srgbClr val="0B3D9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 smtClean="0"/>
              <a:t>MRS cube reconstruction “cube build”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1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35411</TotalTime>
  <Words>548</Words>
  <Application>Microsoft Macintosh PowerPoint</Application>
  <PresentationFormat>Custom</PresentationFormat>
  <Paragraphs>135</Paragraphs>
  <Slides>17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Document</vt:lpstr>
      <vt:lpstr>PowerPoint Presentation</vt:lpstr>
      <vt:lpstr>JWST Observing Modes</vt:lpstr>
      <vt:lpstr>PowerPoint Presentation</vt:lpstr>
      <vt:lpstr>MRS - “slicer IFU”</vt:lpstr>
      <vt:lpstr>MRS Parameters</vt:lpstr>
      <vt:lpstr>Full wavelength coverage – 3 observations!</vt:lpstr>
      <vt:lpstr>MRS FoV</vt:lpstr>
      <vt:lpstr>MRS spectrum of a extended source</vt:lpstr>
      <vt:lpstr>PowerPoint Presentation</vt:lpstr>
      <vt:lpstr>PowerPoint Presentation</vt:lpstr>
      <vt:lpstr>PowerPoint Presentation</vt:lpstr>
      <vt:lpstr>Observing with the MRS - PSF</vt:lpstr>
      <vt:lpstr>Observing with the MRS – Resolving power</vt:lpstr>
      <vt:lpstr>Observing with the MRS – Sensitivity</vt:lpstr>
      <vt:lpstr>Observing with the MRS – Dithers</vt:lpstr>
      <vt:lpstr>MRS-Imager Simultaneous Observations (SIMO)</vt:lpstr>
      <vt:lpstr>Final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MIRI EC Meeting Template</dc:title>
  <cp:lastModifiedBy>Alvaro</cp:lastModifiedBy>
  <cp:revision>608</cp:revision>
  <cp:lastPrinted>2000-05-03T11:19:46Z</cp:lastPrinted>
  <dcterms:created xsi:type="dcterms:W3CDTF">2000-05-02T14:52:28Z</dcterms:created>
  <dcterms:modified xsi:type="dcterms:W3CDTF">2016-09-27T11:20:44Z</dcterms:modified>
</cp:coreProperties>
</file>