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91" r:id="rId5"/>
    <p:sldId id="284" r:id="rId6"/>
    <p:sldId id="276" r:id="rId7"/>
    <p:sldId id="266" r:id="rId8"/>
    <p:sldId id="260" r:id="rId9"/>
    <p:sldId id="286" r:id="rId10"/>
    <p:sldId id="304" r:id="rId11"/>
    <p:sldId id="264" r:id="rId12"/>
    <p:sldId id="290" r:id="rId13"/>
    <p:sldId id="268" r:id="rId14"/>
    <p:sldId id="289" r:id="rId15"/>
    <p:sldId id="307" r:id="rId16"/>
    <p:sldId id="270" r:id="rId17"/>
    <p:sldId id="269" r:id="rId18"/>
    <p:sldId id="299" r:id="rId19"/>
    <p:sldId id="271" r:id="rId20"/>
    <p:sldId id="280" r:id="rId21"/>
    <p:sldId id="281" r:id="rId22"/>
    <p:sldId id="282" r:id="rId23"/>
    <p:sldId id="306" r:id="rId24"/>
    <p:sldId id="272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7470" autoAdjust="0"/>
  </p:normalViewPr>
  <p:slideViewPr>
    <p:cSldViewPr snapToGrid="0" snapToObjects="1">
      <p:cViewPr varScale="1">
        <p:scale>
          <a:sx n="104" d="100"/>
          <a:sy n="104" d="100"/>
        </p:scale>
        <p:origin x="-9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63CAD9-6C4E-3447-B8DC-6E9F64293674}" type="datetimeFigureOut">
              <a:rPr lang="es-ES" smtClean="0"/>
              <a:pPr/>
              <a:t>26/09/16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CBA36-EA5A-B446-8D7A-FF1A9EB8E2F2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1890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04FD9-EF82-5A4A-961C-E7EBDAED316A}" type="datetimeFigureOut">
              <a:rPr lang="en-US" smtClean="0"/>
              <a:pPr/>
              <a:t>26/09/16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8ABD1-4007-9F4F-A49E-E47A64BB5E9A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04FD9-EF82-5A4A-961C-E7EBDAED316A}" type="datetimeFigureOut">
              <a:rPr lang="en-US" smtClean="0"/>
              <a:pPr/>
              <a:t>26/09/16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8ABD1-4007-9F4F-A49E-E47A64BB5E9A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04FD9-EF82-5A4A-961C-E7EBDAED316A}" type="datetimeFigureOut">
              <a:rPr lang="en-US" smtClean="0"/>
              <a:pPr/>
              <a:t>26/09/16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8ABD1-4007-9F4F-A49E-E47A64BB5E9A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062" y="228600"/>
            <a:ext cx="6752492" cy="762000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3385" y="1150938"/>
            <a:ext cx="3868615" cy="5105400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2677" y="1150938"/>
            <a:ext cx="3868615" cy="5105400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DE059-2B67-CD49-BE40-B1DA97883C4D}" type="slidenum">
              <a:rPr lang="fr-FR"/>
              <a:pPr>
                <a:defRPr/>
              </a:pPr>
              <a:t>‹Nr.›</a:t>
            </a:fld>
            <a:endParaRPr lang="fr-FR" sz="140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997057"/>
      </p:ext>
    </p:extLst>
  </p:cSld>
  <p:clrMapOvr>
    <a:masterClrMapping/>
  </p:clrMapOvr>
  <p:transition xmlns:p14="http://schemas.microsoft.com/office/powerpoint/2010/main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04FD9-EF82-5A4A-961C-E7EBDAED316A}" type="datetimeFigureOut">
              <a:rPr lang="en-US" smtClean="0"/>
              <a:pPr/>
              <a:t>26/09/16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8ABD1-4007-9F4F-A49E-E47A64BB5E9A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04FD9-EF82-5A4A-961C-E7EBDAED316A}" type="datetimeFigureOut">
              <a:rPr lang="en-US" smtClean="0"/>
              <a:pPr/>
              <a:t>26/09/16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8ABD1-4007-9F4F-A49E-E47A64BB5E9A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04FD9-EF82-5A4A-961C-E7EBDAED316A}" type="datetimeFigureOut">
              <a:rPr lang="en-US" smtClean="0"/>
              <a:pPr/>
              <a:t>26/09/16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8ABD1-4007-9F4F-A49E-E47A64BB5E9A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04FD9-EF82-5A4A-961C-E7EBDAED316A}" type="datetimeFigureOut">
              <a:rPr lang="en-US" smtClean="0"/>
              <a:pPr/>
              <a:t>26/09/16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8ABD1-4007-9F4F-A49E-E47A64BB5E9A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04FD9-EF82-5A4A-961C-E7EBDAED316A}" type="datetimeFigureOut">
              <a:rPr lang="en-US" smtClean="0"/>
              <a:pPr/>
              <a:t>26/09/16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8ABD1-4007-9F4F-A49E-E47A64BB5E9A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04FD9-EF82-5A4A-961C-E7EBDAED316A}" type="datetimeFigureOut">
              <a:rPr lang="en-US" smtClean="0"/>
              <a:pPr/>
              <a:t>26/09/16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8ABD1-4007-9F4F-A49E-E47A64BB5E9A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04FD9-EF82-5A4A-961C-E7EBDAED316A}" type="datetimeFigureOut">
              <a:rPr lang="en-US" smtClean="0"/>
              <a:pPr/>
              <a:t>26/09/16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8ABD1-4007-9F4F-A49E-E47A64BB5E9A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04FD9-EF82-5A4A-961C-E7EBDAED316A}" type="datetimeFigureOut">
              <a:rPr lang="en-US" smtClean="0"/>
              <a:pPr/>
              <a:t>26/09/16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8ABD1-4007-9F4F-A49E-E47A64BB5E9A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04FD9-EF82-5A4A-961C-E7EBDAED316A}" type="datetimeFigureOut">
              <a:rPr lang="en-US" smtClean="0"/>
              <a:pPr/>
              <a:t>26/09/16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8ABD1-4007-9F4F-A49E-E47A64BB5E9A}" type="slidenum">
              <a:rPr lang="en-GB" smtClean="0"/>
              <a:pPr/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Relationship Id="rId3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8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8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08765"/>
            <a:ext cx="7772400" cy="1470025"/>
          </a:xfrm>
        </p:spPr>
        <p:txBody>
          <a:bodyPr/>
          <a:lstStyle/>
          <a:p>
            <a:r>
              <a:rPr lang="en-GB" b="1" dirty="0" smtClean="0">
                <a:latin typeface="Arial"/>
                <a:cs typeface="Arial"/>
              </a:rPr>
              <a:t>JWST IFS</a:t>
            </a:r>
            <a:br>
              <a:rPr lang="en-GB" b="1" dirty="0" smtClean="0">
                <a:latin typeface="Arial"/>
                <a:cs typeface="Arial"/>
              </a:rPr>
            </a:br>
            <a:r>
              <a:rPr lang="en-GB" b="1" dirty="0" smtClean="0">
                <a:latin typeface="Arial"/>
                <a:cs typeface="Arial"/>
              </a:rPr>
              <a:t>Summary Talk</a:t>
            </a:r>
            <a:endParaRPr lang="en-GB" b="1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8214" y="3044955"/>
            <a:ext cx="7086600" cy="1752600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Luis </a:t>
            </a:r>
            <a:r>
              <a:rPr lang="en-GB" dirty="0" err="1" smtClean="0">
                <a:solidFill>
                  <a:schemeClr val="tx1"/>
                </a:solidFill>
              </a:rPr>
              <a:t>Colina</a:t>
            </a:r>
            <a:r>
              <a:rPr lang="en-GB" dirty="0" smtClean="0">
                <a:solidFill>
                  <a:schemeClr val="tx1"/>
                </a:solidFill>
              </a:rPr>
              <a:t> &amp; Santiago Arribas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(Centro de </a:t>
            </a:r>
            <a:r>
              <a:rPr lang="en-GB" dirty="0" err="1" smtClean="0">
                <a:solidFill>
                  <a:schemeClr val="tx1"/>
                </a:solidFill>
              </a:rPr>
              <a:t>Astrobiología</a:t>
            </a:r>
            <a:r>
              <a:rPr lang="en-GB" dirty="0" smtClean="0">
                <a:solidFill>
                  <a:schemeClr val="tx1"/>
                </a:solidFill>
              </a:rPr>
              <a:t>, CAB, Madrid) 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200" y="5665695"/>
            <a:ext cx="1117600" cy="1117600"/>
          </a:xfrm>
          <a:prstGeom prst="rect">
            <a:avLst/>
          </a:prstGeom>
        </p:spPr>
      </p:pic>
      <p:pic>
        <p:nvPicPr>
          <p:cNvPr id="6" name="Imagen 5" descr="MIRI_logo_high_res_2016041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73" y="5640857"/>
            <a:ext cx="1125749" cy="1163659"/>
          </a:xfrm>
          <a:prstGeom prst="rect">
            <a:avLst/>
          </a:prstGeom>
        </p:spPr>
      </p:pic>
      <p:pic>
        <p:nvPicPr>
          <p:cNvPr id="8" name="Imagen 7" descr="NIRSpec-high-res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254" y="5579802"/>
            <a:ext cx="1128842" cy="121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9526"/>
            <a:ext cx="9144000" cy="738299"/>
          </a:xfrm>
        </p:spPr>
        <p:txBody>
          <a:bodyPr>
            <a:normAutofit/>
          </a:bodyPr>
          <a:lstStyle/>
          <a:p>
            <a:r>
              <a:rPr lang="en-GB" sz="2800" b="1" u="sng" dirty="0" smtClean="0">
                <a:latin typeface="Arial"/>
                <a:cs typeface="Arial"/>
              </a:rPr>
              <a:t>SCIENCE CAPABILITIES. </a:t>
            </a:r>
            <a:r>
              <a:rPr lang="en-GB" sz="2800" b="1" u="sng" dirty="0" smtClean="0">
                <a:latin typeface="Arial"/>
                <a:cs typeface="Arial"/>
              </a:rPr>
              <a:t> EXPOSURE </a:t>
            </a:r>
            <a:r>
              <a:rPr lang="en-GB" sz="2800" b="1" u="sng" dirty="0" smtClean="0">
                <a:latin typeface="Arial"/>
                <a:cs typeface="Arial"/>
              </a:rPr>
              <a:t>TIMES </a:t>
            </a:r>
            <a:endParaRPr lang="en-GB" sz="2800" b="1" u="sng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95" y="648820"/>
            <a:ext cx="82296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GB" sz="2000" dirty="0" smtClean="0">
                <a:solidFill>
                  <a:srgbClr val="0000FF"/>
                </a:solidFill>
                <a:latin typeface="Arial"/>
                <a:cs typeface="Arial"/>
              </a:rPr>
              <a:t>High-</a:t>
            </a:r>
            <a:r>
              <a:rPr lang="en-GB" sz="2000" dirty="0" err="1" smtClean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lang="en-GB" sz="2000" dirty="0" smtClean="0">
                <a:solidFill>
                  <a:srgbClr val="0000FF"/>
                </a:solidFill>
                <a:latin typeface="Arial"/>
                <a:cs typeface="Arial"/>
              </a:rPr>
              <a:t> Galaxies</a:t>
            </a:r>
          </a:p>
          <a:p>
            <a:pPr>
              <a:buNone/>
            </a:pPr>
            <a:endParaRPr lang="en-GB" sz="2000" dirty="0" smtClean="0">
              <a:latin typeface="Arial"/>
              <a:cs typeface="Arial"/>
            </a:endParaRPr>
          </a:p>
          <a:p>
            <a:r>
              <a:rPr lang="en-GB" sz="2000" dirty="0" smtClean="0">
                <a:latin typeface="Arial"/>
                <a:cs typeface="Arial"/>
              </a:rPr>
              <a:t> </a:t>
            </a:r>
            <a:r>
              <a:rPr lang="en-GB" sz="2000" b="1" dirty="0" smtClean="0">
                <a:solidFill>
                  <a:srgbClr val="000000"/>
                </a:solidFill>
                <a:latin typeface="Arial"/>
                <a:cs typeface="Arial"/>
              </a:rPr>
              <a:t>MIRI</a:t>
            </a:r>
            <a:r>
              <a:rPr lang="en-GB" sz="2000" dirty="0" smtClean="0">
                <a:latin typeface="Arial"/>
                <a:cs typeface="Arial"/>
              </a:rPr>
              <a:t> </a:t>
            </a:r>
            <a:r>
              <a:rPr lang="es-ES" sz="2000" dirty="0" smtClean="0">
                <a:latin typeface="Arial"/>
                <a:cs typeface="Arial"/>
              </a:rPr>
              <a:t>–</a:t>
            </a:r>
            <a:r>
              <a:rPr lang="en-GB" sz="2000" dirty="0" smtClean="0">
                <a:latin typeface="Arial"/>
                <a:cs typeface="Arial"/>
              </a:rPr>
              <a:t> Dusty SF Galaxies</a:t>
            </a:r>
          </a:p>
          <a:p>
            <a:pPr lvl="1"/>
            <a:r>
              <a:rPr lang="en-GB" sz="2000" dirty="0" smtClean="0">
                <a:latin typeface="Arial"/>
                <a:cs typeface="Arial"/>
              </a:rPr>
              <a:t>Near-IR e</a:t>
            </a:r>
            <a:r>
              <a:rPr lang="en-GB" sz="2000" dirty="0" smtClean="0">
                <a:latin typeface="Arial"/>
                <a:cs typeface="Arial"/>
              </a:rPr>
              <a:t>mission </a:t>
            </a:r>
            <a:r>
              <a:rPr lang="en-GB" sz="2000" dirty="0" smtClean="0">
                <a:latin typeface="Arial"/>
                <a:cs typeface="Arial"/>
              </a:rPr>
              <a:t>lines @ z~2-5</a:t>
            </a:r>
          </a:p>
          <a:p>
            <a:pPr lvl="1"/>
            <a:r>
              <a:rPr lang="en-GB" sz="2000" dirty="0" smtClean="0">
                <a:latin typeface="Arial"/>
                <a:cs typeface="Arial"/>
              </a:rPr>
              <a:t>Typical times: ~1-few hours</a:t>
            </a:r>
          </a:p>
          <a:p>
            <a:pPr marL="457200" lvl="1" indent="0">
              <a:buNone/>
            </a:pP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smtClean="0">
                <a:latin typeface="Arial"/>
                <a:cs typeface="Arial"/>
              </a:rPr>
              <a:t>    for Paα with S/N above 10</a:t>
            </a:r>
          </a:p>
          <a:p>
            <a:endParaRPr lang="en-GB" sz="2000" dirty="0" smtClean="0">
              <a:latin typeface="Arial"/>
              <a:cs typeface="Arial"/>
            </a:endParaRPr>
          </a:p>
          <a:p>
            <a:r>
              <a:rPr lang="en-GB" sz="2000" dirty="0" smtClean="0">
                <a:latin typeface="Arial"/>
                <a:cs typeface="Arial"/>
              </a:rPr>
              <a:t> </a:t>
            </a:r>
            <a:r>
              <a:rPr lang="en-GB" sz="2000" b="1" dirty="0" err="1" smtClean="0">
                <a:solidFill>
                  <a:srgbClr val="000000"/>
                </a:solidFill>
                <a:latin typeface="Arial"/>
                <a:cs typeface="Arial"/>
              </a:rPr>
              <a:t>NIRSpec</a:t>
            </a:r>
            <a:r>
              <a:rPr lang="en-GB" sz="2000" dirty="0" smtClean="0">
                <a:latin typeface="Arial"/>
                <a:cs typeface="Arial"/>
              </a:rPr>
              <a:t> </a:t>
            </a:r>
          </a:p>
          <a:p>
            <a:pPr lvl="1"/>
            <a:r>
              <a:rPr lang="en-GB" sz="2000" dirty="0" err="1" smtClean="0">
                <a:latin typeface="Arial"/>
                <a:cs typeface="Arial"/>
              </a:rPr>
              <a:t>SFGs</a:t>
            </a:r>
            <a:r>
              <a:rPr lang="en-GB" sz="2000" dirty="0" smtClean="0">
                <a:latin typeface="Arial"/>
                <a:cs typeface="Arial"/>
              </a:rPr>
              <a:t>  @ </a:t>
            </a:r>
            <a:r>
              <a:rPr lang="en-GB" sz="2000" dirty="0" err="1" smtClean="0">
                <a:latin typeface="Arial"/>
                <a:cs typeface="Arial"/>
              </a:rPr>
              <a:t>z</a:t>
            </a:r>
            <a:r>
              <a:rPr lang="en-GB" sz="2000" dirty="0" smtClean="0">
                <a:latin typeface="Arial"/>
                <a:cs typeface="Arial"/>
              </a:rPr>
              <a:t>=3 – 6 </a:t>
            </a:r>
          </a:p>
          <a:p>
            <a:pPr lvl="1"/>
            <a:r>
              <a:rPr lang="en-GB" sz="2000" dirty="0" smtClean="0">
                <a:latin typeface="Arial"/>
                <a:cs typeface="Arial"/>
              </a:rPr>
              <a:t>Optical lines &amp; </a:t>
            </a:r>
            <a:r>
              <a:rPr lang="en-GB" sz="2000" dirty="0" err="1" smtClean="0">
                <a:latin typeface="Arial"/>
                <a:cs typeface="Arial"/>
              </a:rPr>
              <a:t>Halpha</a:t>
            </a:r>
            <a:r>
              <a:rPr lang="en-GB" sz="2000" dirty="0" smtClean="0">
                <a:latin typeface="Arial"/>
                <a:cs typeface="Arial"/>
              </a:rPr>
              <a:t> </a:t>
            </a:r>
            <a:r>
              <a:rPr lang="en-GB" sz="2000" dirty="0" smtClean="0">
                <a:latin typeface="Arial"/>
                <a:cs typeface="Arial"/>
              </a:rPr>
              <a:t>maps with t= 3-5 h </a:t>
            </a:r>
          </a:p>
          <a:p>
            <a:pPr lvl="1">
              <a:buNone/>
            </a:pPr>
            <a:r>
              <a:rPr lang="en-GB" sz="2000" dirty="0" smtClean="0">
                <a:latin typeface="Arial"/>
                <a:cs typeface="Arial"/>
              </a:rPr>
              <a:t>  </a:t>
            </a:r>
          </a:p>
          <a:p>
            <a:pPr lvl="1"/>
            <a:endParaRPr lang="en-GB" sz="2000" dirty="0" smtClean="0">
              <a:latin typeface="Arial"/>
              <a:cs typeface="Arial"/>
            </a:endParaRPr>
          </a:p>
          <a:p>
            <a:pPr lvl="1"/>
            <a:endParaRPr lang="en-GB" sz="2000" dirty="0" smtClean="0">
              <a:latin typeface="Arial"/>
              <a:cs typeface="Arial"/>
            </a:endParaRPr>
          </a:p>
          <a:p>
            <a:pPr lvl="1"/>
            <a:endParaRPr lang="en-GB" sz="2000" dirty="0" smtClean="0">
              <a:latin typeface="Arial"/>
              <a:cs typeface="Arial"/>
            </a:endParaRPr>
          </a:p>
          <a:p>
            <a:pPr lvl="1"/>
            <a:r>
              <a:rPr lang="en-GB" sz="2000" dirty="0" smtClean="0">
                <a:latin typeface="Arial"/>
                <a:cs typeface="Arial"/>
              </a:rPr>
              <a:t>.</a:t>
            </a:r>
          </a:p>
          <a:p>
            <a:pPr lvl="1"/>
            <a:endParaRPr lang="en-GB" sz="2000" dirty="0" smtClean="0">
              <a:latin typeface="Arial"/>
              <a:cs typeface="Arial"/>
            </a:endParaRPr>
          </a:p>
          <a:p>
            <a:pPr lvl="1"/>
            <a:endParaRPr lang="en-GB" sz="2000" dirty="0" smtClean="0">
              <a:latin typeface="Arial"/>
              <a:cs typeface="Arial"/>
            </a:endParaRPr>
          </a:p>
          <a:p>
            <a:pPr lvl="1"/>
            <a:endParaRPr lang="en-GB" sz="2000" dirty="0" smtClean="0">
              <a:latin typeface="Arial"/>
              <a:cs typeface="Arial"/>
            </a:endParaRPr>
          </a:p>
          <a:p>
            <a:pPr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>
              <a:buNone/>
            </a:pPr>
            <a:endParaRPr lang="en-GB" sz="2000" dirty="0" smtClean="0">
              <a:latin typeface="Arial"/>
              <a:cs typeface="Arial"/>
            </a:endParaRPr>
          </a:p>
        </p:txBody>
      </p:sp>
      <p:pic>
        <p:nvPicPr>
          <p:cNvPr id="39" name="Picture 38" descr="screenshot_5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97" y="4349659"/>
            <a:ext cx="8259631" cy="2598343"/>
          </a:xfrm>
          <a:prstGeom prst="rect">
            <a:avLst/>
          </a:prstGeom>
        </p:spPr>
      </p:pic>
      <p:pic>
        <p:nvPicPr>
          <p:cNvPr id="4" name="Imagen 3" descr="SNR_Hlines_10ks_SFR200_zvariations-new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2554" y="-206431"/>
            <a:ext cx="3971976" cy="51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19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7474"/>
            <a:ext cx="8229600" cy="1143000"/>
          </a:xfrm>
        </p:spPr>
        <p:txBody>
          <a:bodyPr>
            <a:normAutofit/>
          </a:bodyPr>
          <a:lstStyle/>
          <a:p>
            <a:r>
              <a:rPr lang="en-GB" sz="2800" b="1" u="sng" dirty="0" smtClean="0">
                <a:latin typeface="Arial"/>
                <a:cs typeface="Arial"/>
              </a:rPr>
              <a:t>OBSERVING WITH JWST </a:t>
            </a:r>
            <a:endParaRPr lang="en-GB" sz="2800" b="1" u="sng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Spectral Coverage / R</a:t>
            </a:r>
          </a:p>
          <a:p>
            <a:r>
              <a:rPr lang="en-GB" dirty="0" smtClean="0"/>
              <a:t>Sampling / dithering</a:t>
            </a:r>
          </a:p>
          <a:p>
            <a:r>
              <a:rPr lang="en-GB" dirty="0" smtClean="0"/>
              <a:t>Background</a:t>
            </a:r>
          </a:p>
          <a:p>
            <a:endParaRPr lang="en-GB" dirty="0"/>
          </a:p>
        </p:txBody>
      </p:sp>
      <p:pic>
        <p:nvPicPr>
          <p:cNvPr id="4" name="Imagen 3" descr="MIRI-obs-sequenc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7772"/>
            <a:ext cx="9144000" cy="484676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04644" y="816337"/>
            <a:ext cx="64043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000" dirty="0" smtClean="0">
                <a:latin typeface="Arial"/>
                <a:cs typeface="Arial"/>
              </a:rPr>
              <a:t> For a given instrument, activities are event-</a:t>
            </a:r>
            <a:r>
              <a:rPr lang="en-GB" sz="2000" dirty="0" smtClean="0">
                <a:latin typeface="Arial"/>
                <a:cs typeface="Arial"/>
              </a:rPr>
              <a:t>driven</a:t>
            </a:r>
            <a:endParaRPr lang="en-GB" sz="2000" dirty="0" smtClean="0">
              <a:latin typeface="Arial"/>
              <a:cs typeface="Arial"/>
            </a:endParaRPr>
          </a:p>
          <a:p>
            <a:r>
              <a:rPr lang="en-GB" sz="2000" dirty="0" smtClean="0">
                <a:latin typeface="Arial"/>
                <a:cs typeface="Arial"/>
              </a:rPr>
              <a:t> </a:t>
            </a:r>
            <a:endParaRPr lang="es-ES"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244"/>
            <a:ext cx="9144000" cy="858264"/>
          </a:xfrm>
        </p:spPr>
        <p:txBody>
          <a:bodyPr>
            <a:normAutofit/>
          </a:bodyPr>
          <a:lstStyle/>
          <a:p>
            <a:r>
              <a:rPr lang="en-GB" sz="2800" b="1" u="sng" dirty="0" smtClean="0">
                <a:latin typeface="Arial"/>
                <a:cs typeface="Arial"/>
              </a:rPr>
              <a:t>OBSERVING STRATEGIES. MIRI + NIRSPEC IFS  </a:t>
            </a:r>
            <a:endParaRPr lang="en-GB" sz="2800" b="1" u="sng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318" y="962672"/>
            <a:ext cx="8507506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 smtClean="0">
                <a:solidFill>
                  <a:srgbClr val="0000FF"/>
                </a:solidFill>
                <a:latin typeface="Arial"/>
                <a:cs typeface="Arial"/>
              </a:rPr>
              <a:t>JWST very powerful and sensitive </a:t>
            </a:r>
            <a:r>
              <a:rPr lang="es-ES" sz="2000" dirty="0" smtClean="0">
                <a:solidFill>
                  <a:srgbClr val="0000FF"/>
                </a:solidFill>
                <a:latin typeface="Arial"/>
                <a:cs typeface="Arial"/>
              </a:rPr>
              <a:t>… </a:t>
            </a:r>
          </a:p>
          <a:p>
            <a:pPr marL="0" indent="0">
              <a:buNone/>
            </a:pPr>
            <a:r>
              <a:rPr lang="es-ES" sz="2000" dirty="0" smtClean="0">
                <a:solidFill>
                  <a:srgbClr val="0000FF"/>
                </a:solidFill>
                <a:latin typeface="Arial"/>
                <a:cs typeface="Arial"/>
              </a:rPr>
              <a:t>                  … </a:t>
            </a:r>
            <a:r>
              <a:rPr lang="es-ES" sz="2000" dirty="0" err="1" smtClean="0">
                <a:solidFill>
                  <a:srgbClr val="0000FF"/>
                </a:solidFill>
                <a:latin typeface="Arial"/>
                <a:cs typeface="Arial"/>
              </a:rPr>
              <a:t>exposure</a:t>
            </a:r>
            <a:r>
              <a:rPr lang="es-ES" sz="2000" dirty="0" smtClean="0">
                <a:solidFill>
                  <a:srgbClr val="0000FF"/>
                </a:solidFill>
                <a:latin typeface="Arial"/>
                <a:cs typeface="Arial"/>
              </a:rPr>
              <a:t> times </a:t>
            </a:r>
            <a:r>
              <a:rPr lang="es-ES" sz="2000" dirty="0" err="1" smtClean="0">
                <a:solidFill>
                  <a:srgbClr val="0000FF"/>
                </a:solidFill>
                <a:latin typeface="Arial"/>
                <a:cs typeface="Arial"/>
              </a:rPr>
              <a:t>likely</a:t>
            </a:r>
            <a:r>
              <a:rPr lang="es-ES" sz="2000" dirty="0" smtClean="0">
                <a:solidFill>
                  <a:srgbClr val="0000FF"/>
                </a:solidFill>
                <a:latin typeface="Arial"/>
                <a:cs typeface="Arial"/>
              </a:rPr>
              <a:t> short</a:t>
            </a:r>
            <a:r>
              <a:rPr lang="es-ES" sz="2000" dirty="0" smtClean="0">
                <a:solidFill>
                  <a:srgbClr val="0000FF"/>
                </a:solidFill>
                <a:latin typeface="Arial"/>
                <a:cs typeface="Arial"/>
              </a:rPr>
              <a:t>…</a:t>
            </a:r>
            <a:endParaRPr lang="en-GB" sz="20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2000" dirty="0" smtClean="0">
                <a:latin typeface="Arial"/>
                <a:cs typeface="Arial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2000" dirty="0" smtClean="0">
                <a:solidFill>
                  <a:srgbClr val="FF0000"/>
                </a:solidFill>
                <a:latin typeface="Arial"/>
                <a:cs typeface="Arial"/>
              </a:rPr>
              <a:t>… </a:t>
            </a:r>
            <a:r>
              <a:rPr lang="es-ES" sz="2000" dirty="0" err="1" smtClean="0">
                <a:solidFill>
                  <a:srgbClr val="FF0000"/>
                </a:solidFill>
                <a:latin typeface="Arial"/>
                <a:cs typeface="Arial"/>
              </a:rPr>
              <a:t>therefore</a:t>
            </a:r>
            <a:r>
              <a:rPr lang="es-ES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2000" dirty="0" err="1" smtClean="0">
                <a:solidFill>
                  <a:srgbClr val="FF0000"/>
                </a:solidFill>
                <a:latin typeface="Arial"/>
                <a:cs typeface="Arial"/>
              </a:rPr>
              <a:t>manouvering</a:t>
            </a:r>
            <a:r>
              <a:rPr lang="es-ES" sz="2000" dirty="0" smtClean="0">
                <a:solidFill>
                  <a:srgbClr val="FF0000"/>
                </a:solidFill>
                <a:latin typeface="Arial"/>
                <a:cs typeface="Arial"/>
              </a:rPr>
              <a:t> and </a:t>
            </a:r>
            <a:r>
              <a:rPr lang="es-ES" sz="2000" dirty="0" err="1" smtClean="0">
                <a:solidFill>
                  <a:srgbClr val="FF0000"/>
                </a:solidFill>
                <a:latin typeface="Arial"/>
                <a:cs typeface="Arial"/>
              </a:rPr>
              <a:t>mechanisms</a:t>
            </a:r>
            <a:r>
              <a:rPr lang="es-ES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latin typeface="Arial"/>
                <a:cs typeface="Arial"/>
              </a:rPr>
              <a:t>overheads can be significant</a:t>
            </a:r>
            <a:endParaRPr lang="en-GB" sz="20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2000" dirty="0" smtClean="0">
                <a:latin typeface="Arial"/>
                <a:cs typeface="Arial"/>
              </a:rPr>
              <a:t>       </a:t>
            </a:r>
            <a:r>
              <a:rPr lang="en-GB" sz="1600" dirty="0" smtClean="0">
                <a:latin typeface="Arial"/>
                <a:cs typeface="Arial"/>
              </a:rPr>
              <a:t>(for </a:t>
            </a:r>
            <a:r>
              <a:rPr lang="en-GB" sz="1600" dirty="0" smtClean="0">
                <a:latin typeface="Arial"/>
                <a:cs typeface="Arial"/>
              </a:rPr>
              <a:t>weak </a:t>
            </a:r>
            <a:r>
              <a:rPr lang="en-GB" sz="1600" dirty="0" smtClean="0">
                <a:latin typeface="Arial"/>
                <a:cs typeface="Arial"/>
              </a:rPr>
              <a:t>high-z targets less significant due to the longe</a:t>
            </a:r>
            <a:r>
              <a:rPr lang="en-GB" sz="1600" dirty="0" smtClean="0">
                <a:latin typeface="Arial"/>
                <a:cs typeface="Arial"/>
              </a:rPr>
              <a:t>r exposures)</a:t>
            </a:r>
            <a:r>
              <a:rPr lang="en-GB" sz="1600" dirty="0" smtClean="0">
                <a:latin typeface="Arial"/>
                <a:cs typeface="Arial"/>
              </a:rPr>
              <a:t> </a:t>
            </a:r>
            <a:endParaRPr lang="en-GB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2000" dirty="0" smtClean="0">
                <a:latin typeface="Arial"/>
                <a:cs typeface="Arial"/>
              </a:rPr>
              <a:t>Observer </a:t>
            </a:r>
            <a:r>
              <a:rPr lang="en-GB" sz="2000" dirty="0" smtClean="0">
                <a:latin typeface="Arial"/>
                <a:cs typeface="Arial"/>
              </a:rPr>
              <a:t>should identify an observational </a:t>
            </a:r>
            <a:r>
              <a:rPr lang="en-GB" sz="2000" dirty="0">
                <a:latin typeface="Arial"/>
                <a:cs typeface="Arial"/>
              </a:rPr>
              <a:t>strategy to optimize </a:t>
            </a:r>
            <a:r>
              <a:rPr lang="en-GB" sz="2000" dirty="0" smtClean="0">
                <a:latin typeface="Arial"/>
                <a:cs typeface="Arial"/>
              </a:rPr>
              <a:t>the efficiency of the proposal, i.e. increase the fraction of clock time that goes into on-target exposure time.</a:t>
            </a:r>
            <a:endParaRPr lang="en-GB" sz="2000" dirty="0">
              <a:latin typeface="Arial"/>
              <a:cs typeface="Arial"/>
            </a:endParaRPr>
          </a:p>
          <a:p>
            <a:endParaRPr lang="en-GB" sz="2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2000" dirty="0" smtClean="0">
                <a:latin typeface="Arial"/>
                <a:cs typeface="Arial"/>
              </a:rPr>
              <a:t>In practical terms: </a:t>
            </a:r>
          </a:p>
          <a:p>
            <a:pPr marL="0" indent="0">
              <a:buNone/>
            </a:pPr>
            <a:endParaRPr lang="en-GB" sz="2000" dirty="0" smtClean="0">
              <a:latin typeface="Arial"/>
              <a:cs typeface="Arial"/>
            </a:endParaRPr>
          </a:p>
          <a:p>
            <a:r>
              <a:rPr lang="en-GB" sz="2000" dirty="0" smtClean="0">
                <a:latin typeface="Arial"/>
                <a:cs typeface="Arial"/>
              </a:rPr>
              <a:t>Pointing and target acquisition</a:t>
            </a:r>
          </a:p>
          <a:p>
            <a:r>
              <a:rPr lang="en-GB" sz="2000" dirty="0" smtClean="0">
                <a:latin typeface="Arial"/>
                <a:cs typeface="Arial"/>
              </a:rPr>
              <a:t>Spectral Coverage </a:t>
            </a:r>
          </a:p>
          <a:p>
            <a:r>
              <a:rPr lang="en-GB" sz="2000" dirty="0" smtClean="0">
                <a:latin typeface="Arial"/>
                <a:cs typeface="Arial"/>
              </a:rPr>
              <a:t>Spatial sampling / dithering</a:t>
            </a:r>
          </a:p>
          <a:p>
            <a:r>
              <a:rPr lang="en-GB" sz="2000" dirty="0" smtClean="0">
                <a:latin typeface="Arial"/>
                <a:cs typeface="Arial"/>
              </a:rPr>
              <a:t>Background</a:t>
            </a:r>
          </a:p>
          <a:p>
            <a:pPr marL="0" indent="0">
              <a:buNone/>
            </a:pPr>
            <a:r>
              <a:rPr lang="en-GB" sz="2000" dirty="0" smtClean="0">
                <a:latin typeface="Arial"/>
                <a:cs typeface="Arial"/>
              </a:rPr>
              <a:t>                                         </a:t>
            </a:r>
            <a:r>
              <a:rPr lang="es-ES" sz="2000" dirty="0" smtClean="0">
                <a:latin typeface="Arial"/>
                <a:cs typeface="Arial"/>
              </a:rPr>
              <a:t>… </a:t>
            </a:r>
            <a:r>
              <a:rPr lang="es-ES" sz="2000" dirty="0" err="1" smtClean="0">
                <a:latin typeface="Arial"/>
                <a:cs typeface="Arial"/>
              </a:rPr>
              <a:t>some</a:t>
            </a:r>
            <a:r>
              <a:rPr lang="es-ES" sz="2000" dirty="0" smtClean="0">
                <a:latin typeface="Arial"/>
                <a:cs typeface="Arial"/>
              </a:rPr>
              <a:t> of </a:t>
            </a:r>
            <a:r>
              <a:rPr lang="es-ES" sz="2000" dirty="0" err="1" smtClean="0">
                <a:latin typeface="Arial"/>
                <a:cs typeface="Arial"/>
              </a:rPr>
              <a:t>this</a:t>
            </a:r>
            <a:r>
              <a:rPr lang="es-ES" sz="2000" dirty="0" smtClean="0">
                <a:latin typeface="Arial"/>
                <a:cs typeface="Arial"/>
              </a:rPr>
              <a:t> </a:t>
            </a:r>
            <a:r>
              <a:rPr lang="es-ES" sz="2000" dirty="0" err="1" smtClean="0">
                <a:latin typeface="Arial"/>
                <a:cs typeface="Arial"/>
              </a:rPr>
              <a:t>depends</a:t>
            </a:r>
            <a:r>
              <a:rPr lang="es-ES" sz="2000" dirty="0" smtClean="0">
                <a:latin typeface="Arial"/>
                <a:cs typeface="Arial"/>
              </a:rPr>
              <a:t> </a:t>
            </a:r>
            <a:r>
              <a:rPr lang="es-ES" sz="2000" dirty="0" err="1" smtClean="0">
                <a:latin typeface="Arial"/>
                <a:cs typeface="Arial"/>
              </a:rPr>
              <a:t>on</a:t>
            </a:r>
            <a:r>
              <a:rPr lang="es-ES" sz="2000" dirty="0" smtClean="0">
                <a:latin typeface="Arial"/>
                <a:cs typeface="Arial"/>
              </a:rPr>
              <a:t> </a:t>
            </a:r>
            <a:r>
              <a:rPr lang="es-ES" sz="2000" dirty="0" err="1" smtClean="0">
                <a:latin typeface="Arial"/>
                <a:cs typeface="Arial"/>
              </a:rPr>
              <a:t>instrument</a:t>
            </a:r>
            <a:endParaRPr lang="en-GB" sz="2000" dirty="0" smtClean="0">
              <a:latin typeface="Arial"/>
              <a:cs typeface="Arial"/>
            </a:endParaRPr>
          </a:p>
          <a:p>
            <a:endParaRPr lang="en-GB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6750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96" y="-200934"/>
            <a:ext cx="8922506" cy="991369"/>
          </a:xfrm>
        </p:spPr>
        <p:txBody>
          <a:bodyPr>
            <a:normAutofit/>
          </a:bodyPr>
          <a:lstStyle/>
          <a:p>
            <a:r>
              <a:rPr lang="en-GB" sz="2800" b="1" u="sng" dirty="0" smtClean="0">
                <a:latin typeface="Arial"/>
                <a:cs typeface="Arial"/>
              </a:rPr>
              <a:t>POINTING &amp; TARGET ACQUISITION</a:t>
            </a:r>
            <a:endParaRPr lang="en-GB" sz="2800" b="1" u="sng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3028"/>
            <a:ext cx="9099701" cy="5336104"/>
          </a:xfrm>
        </p:spPr>
        <p:txBody>
          <a:bodyPr>
            <a:normAutofit fontScale="70000" lnSpcReduction="20000"/>
          </a:bodyPr>
          <a:lstStyle/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endParaRPr lang="en-GB" sz="2900" dirty="0" smtClean="0">
              <a:latin typeface="Arial"/>
              <a:cs typeface="Arial"/>
            </a:endParaRPr>
          </a:p>
          <a:p>
            <a:r>
              <a:rPr lang="en-GB" sz="2900" dirty="0" smtClean="0">
                <a:latin typeface="Arial"/>
                <a:cs typeface="Arial"/>
              </a:rPr>
              <a:t> MIRI &amp; NIRSPEC IFUs separated by about 13.5 </a:t>
            </a:r>
            <a:r>
              <a:rPr lang="en-GB" sz="2900" dirty="0" err="1" smtClean="0">
                <a:latin typeface="Arial"/>
                <a:cs typeface="Arial"/>
              </a:rPr>
              <a:t>arcmin</a:t>
            </a:r>
            <a:r>
              <a:rPr lang="en-GB" sz="2900" dirty="0" smtClean="0">
                <a:latin typeface="Arial"/>
                <a:cs typeface="Arial"/>
              </a:rPr>
              <a:t> in the JWST plane</a:t>
            </a:r>
          </a:p>
          <a:p>
            <a:r>
              <a:rPr lang="en-GB" sz="2900" dirty="0" smtClean="0">
                <a:latin typeface="Arial"/>
                <a:cs typeface="Arial"/>
              </a:rPr>
              <a:t>Guide </a:t>
            </a:r>
            <a:r>
              <a:rPr lang="en-GB" sz="2900" dirty="0" smtClean="0">
                <a:latin typeface="Arial"/>
                <a:cs typeface="Arial"/>
              </a:rPr>
              <a:t>star will not be the same for MIRI and </a:t>
            </a:r>
            <a:r>
              <a:rPr lang="en-GB" sz="2900" dirty="0" err="1" smtClean="0">
                <a:latin typeface="Arial"/>
                <a:cs typeface="Arial"/>
              </a:rPr>
              <a:t>NIRSpec</a:t>
            </a:r>
            <a:endParaRPr lang="en-GB" sz="2900" dirty="0" smtClean="0">
              <a:latin typeface="Arial"/>
              <a:cs typeface="Arial"/>
            </a:endParaRPr>
          </a:p>
          <a:p>
            <a:r>
              <a:rPr lang="en-GB" sz="2900" dirty="0">
                <a:latin typeface="Arial"/>
                <a:cs typeface="Arial"/>
              </a:rPr>
              <a:t>Relative orientation </a:t>
            </a:r>
            <a:r>
              <a:rPr lang="en-GB" sz="2900" dirty="0" smtClean="0">
                <a:latin typeface="Arial"/>
                <a:cs typeface="Arial"/>
              </a:rPr>
              <a:t>of </a:t>
            </a:r>
            <a:r>
              <a:rPr lang="en-GB" sz="2900" dirty="0" err="1" smtClean="0">
                <a:latin typeface="Arial"/>
                <a:cs typeface="Arial"/>
              </a:rPr>
              <a:t>NIRSpec</a:t>
            </a:r>
            <a:r>
              <a:rPr lang="en-GB" sz="2900" dirty="0" smtClean="0">
                <a:latin typeface="Arial"/>
                <a:cs typeface="Arial"/>
              </a:rPr>
              <a:t> and MIRI on </a:t>
            </a:r>
            <a:r>
              <a:rPr lang="en-GB" sz="2900" dirty="0">
                <a:latin typeface="Arial"/>
                <a:cs typeface="Arial"/>
              </a:rPr>
              <a:t>sky </a:t>
            </a:r>
            <a:r>
              <a:rPr lang="en-GB" sz="2900" dirty="0" smtClean="0">
                <a:latin typeface="Arial"/>
                <a:cs typeface="Arial"/>
              </a:rPr>
              <a:t>is different </a:t>
            </a:r>
            <a:endParaRPr lang="en-GB" sz="2900" b="1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en-GB" sz="2900" dirty="0" smtClean="0">
              <a:latin typeface="Arial"/>
              <a:cs typeface="Arial"/>
            </a:endParaRPr>
          </a:p>
          <a:p>
            <a:endParaRPr lang="en-GB" sz="29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 descr="screenshot_5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70" y="992171"/>
            <a:ext cx="7614504" cy="438627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54697" y="4224909"/>
            <a:ext cx="1646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FF"/>
                </a:solidFill>
                <a:latin typeface="Arial"/>
                <a:cs typeface="Arial"/>
              </a:rPr>
              <a:t>NIRSPEC IFU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828422" y="653617"/>
            <a:ext cx="10053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>
                <a:solidFill>
                  <a:srgbClr val="0000FF"/>
                </a:solidFill>
                <a:latin typeface="Arial"/>
                <a:cs typeface="Arial"/>
              </a:rPr>
              <a:t>MIRI </a:t>
            </a:r>
            <a:r>
              <a:rPr lang="en-GB" sz="1600" dirty="0">
                <a:solidFill>
                  <a:srgbClr val="0000FF"/>
                </a:solidFill>
                <a:latin typeface="Arial"/>
                <a:cs typeface="Arial"/>
              </a:rPr>
              <a:t>IFU</a:t>
            </a:r>
            <a:endParaRPr lang="es-ES" sz="1600" dirty="0">
              <a:solidFill>
                <a:srgbClr val="0000FF"/>
              </a:solidFill>
            </a:endParaRPr>
          </a:p>
        </p:txBody>
      </p:sp>
      <p:cxnSp>
        <p:nvCxnSpPr>
          <p:cNvPr id="8" name="Conector recto de flecha 7"/>
          <p:cNvCxnSpPr/>
          <p:nvPr/>
        </p:nvCxnSpPr>
        <p:spPr>
          <a:xfrm flipV="1">
            <a:off x="1929827" y="2919702"/>
            <a:ext cx="571625" cy="13052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 flipH="1">
            <a:off x="8065688" y="992171"/>
            <a:ext cx="265386" cy="6078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72153"/>
            <a:ext cx="9099702" cy="5336104"/>
          </a:xfrm>
        </p:spPr>
        <p:txBody>
          <a:bodyPr>
            <a:noAutofit/>
          </a:bodyPr>
          <a:lstStyle/>
          <a:p>
            <a:r>
              <a:rPr lang="en-GB" sz="2000" dirty="0" smtClean="0">
                <a:latin typeface="Arial"/>
                <a:cs typeface="Arial"/>
              </a:rPr>
              <a:t>Point and Shoot strategy : possible but pointing accuracy ~ 0.3 – 0.4</a:t>
            </a:r>
            <a:r>
              <a:rPr lang="en-GB" sz="2000" dirty="0" smtClean="0">
                <a:latin typeface="Arial"/>
                <a:cs typeface="Arial"/>
              </a:rPr>
              <a:t>”</a:t>
            </a:r>
            <a:endParaRPr lang="en-GB" sz="1600" dirty="0" smtClean="0">
              <a:latin typeface="Arial"/>
              <a:cs typeface="Arial"/>
            </a:endParaRPr>
          </a:p>
          <a:p>
            <a:r>
              <a:rPr lang="en-GB" sz="2000" dirty="0" smtClean="0">
                <a:latin typeface="Arial"/>
                <a:cs typeface="Arial"/>
              </a:rPr>
              <a:t>A better accuracy generally needed, then Target Acquisition </a:t>
            </a:r>
            <a:r>
              <a:rPr lang="en-GB" sz="2000" dirty="0" smtClean="0">
                <a:latin typeface="Arial"/>
                <a:cs typeface="Arial"/>
              </a:rPr>
              <a:t>(TA) required</a:t>
            </a:r>
          </a:p>
          <a:p>
            <a:pPr marL="0" indent="0">
              <a:buNone/>
            </a:pPr>
            <a:r>
              <a:rPr lang="en-GB" sz="2000" dirty="0" smtClean="0">
                <a:latin typeface="Arial"/>
                <a:cs typeface="Arial"/>
              </a:rPr>
              <a:t>     </a:t>
            </a:r>
            <a:endParaRPr lang="en-GB" sz="2000" dirty="0" smtClean="0">
              <a:latin typeface="Arial"/>
              <a:cs typeface="Arial"/>
            </a:endParaRPr>
          </a:p>
          <a:p>
            <a:r>
              <a:rPr lang="en-GB" sz="2000" dirty="0" smtClean="0">
                <a:latin typeface="Arial"/>
                <a:cs typeface="Arial"/>
              </a:rPr>
              <a:t>In a coordinated proposal (one visit): 1 slew + 2 GS+T</a:t>
            </a:r>
            <a:r>
              <a:rPr lang="es-ES" sz="2000" dirty="0" smtClean="0">
                <a:latin typeface="Arial"/>
                <a:cs typeface="Arial"/>
              </a:rPr>
              <a:t>A</a:t>
            </a:r>
            <a:r>
              <a:rPr lang="en-GB" sz="2000" dirty="0" smtClean="0">
                <a:latin typeface="Arial"/>
                <a:cs typeface="Arial"/>
              </a:rPr>
              <a:t>s are required</a:t>
            </a:r>
          </a:p>
          <a:p>
            <a:r>
              <a:rPr lang="en-GB" sz="2000" dirty="0" smtClean="0">
                <a:latin typeface="Arial"/>
                <a:cs typeface="Arial"/>
              </a:rPr>
              <a:t>Overheads:  </a:t>
            </a:r>
          </a:p>
          <a:p>
            <a:pPr lvl="1"/>
            <a:r>
              <a:rPr lang="en-GB" sz="2000" dirty="0" smtClean="0">
                <a:latin typeface="Arial"/>
                <a:cs typeface="Arial"/>
              </a:rPr>
              <a:t>One large telescope slew: 1800 sec </a:t>
            </a:r>
          </a:p>
          <a:p>
            <a:pPr lvl="1"/>
            <a:r>
              <a:rPr lang="en-GB" sz="2000" dirty="0" smtClean="0">
                <a:latin typeface="Arial"/>
                <a:cs typeface="Arial"/>
              </a:rPr>
              <a:t>2 GS acquisition: 2 x 240 sec   </a:t>
            </a:r>
          </a:p>
          <a:p>
            <a:pPr lvl="1"/>
            <a:r>
              <a:rPr lang="en-GB" sz="2000" dirty="0" smtClean="0">
                <a:latin typeface="Arial"/>
                <a:cs typeface="Arial"/>
              </a:rPr>
              <a:t>2 x TA:  2 x </a:t>
            </a:r>
            <a:r>
              <a:rPr lang="en-GB" sz="2000" dirty="0" smtClean="0">
                <a:latin typeface="Arial"/>
                <a:cs typeface="Arial"/>
              </a:rPr>
              <a:t>600 sec</a:t>
            </a:r>
            <a:endParaRPr lang="en-GB" sz="2000" dirty="0" smtClean="0">
              <a:latin typeface="Arial"/>
              <a:cs typeface="Arial"/>
            </a:endParaRPr>
          </a:p>
          <a:p>
            <a:pPr lvl="1"/>
            <a:r>
              <a:rPr lang="en-GB" sz="2000" dirty="0" smtClean="0">
                <a:latin typeface="Arial"/>
                <a:cs typeface="Arial"/>
              </a:rPr>
              <a:t>One slew between instruments (13’):  ~150 sec             </a:t>
            </a:r>
          </a:p>
          <a:p>
            <a:pPr lvl="1"/>
            <a:endParaRPr lang="en-GB" sz="2000" dirty="0">
              <a:latin typeface="Arial"/>
              <a:cs typeface="Arial"/>
            </a:endParaRPr>
          </a:p>
          <a:p>
            <a:pPr lvl="1">
              <a:buFont typeface="Wingdings" charset="2"/>
              <a:buChar char="Ø"/>
            </a:pPr>
            <a:r>
              <a:rPr lang="en-GB" sz="2000" dirty="0">
                <a:latin typeface="Arial"/>
                <a:cs typeface="Arial"/>
              </a:rPr>
              <a:t>	</a:t>
            </a:r>
            <a:r>
              <a:rPr lang="en-GB" sz="2000" dirty="0" smtClean="0">
                <a:latin typeface="Arial"/>
                <a:cs typeface="Arial"/>
              </a:rPr>
              <a:t>	</a:t>
            </a:r>
            <a:r>
              <a:rPr lang="en-GB" sz="2000" dirty="0" smtClean="0">
                <a:latin typeface="Arial"/>
                <a:cs typeface="Arial"/>
              </a:rPr>
              <a:t> </a:t>
            </a:r>
            <a:r>
              <a:rPr lang="en-GB" sz="2000" dirty="0" smtClean="0">
                <a:latin typeface="Arial"/>
                <a:cs typeface="Arial"/>
              </a:rPr>
              <a:t>all </a:t>
            </a:r>
            <a:r>
              <a:rPr lang="en-GB" sz="2000" dirty="0" smtClean="0">
                <a:latin typeface="Arial"/>
                <a:cs typeface="Arial"/>
              </a:rPr>
              <a:t>this: </a:t>
            </a:r>
            <a:r>
              <a:rPr lang="en-GB" sz="2000" dirty="0" smtClean="0">
                <a:latin typeface="Arial"/>
                <a:cs typeface="Arial"/>
              </a:rPr>
              <a:t>~ </a:t>
            </a:r>
            <a:r>
              <a:rPr lang="en-GB" sz="2000" dirty="0" smtClean="0">
                <a:latin typeface="Arial"/>
                <a:cs typeface="Arial"/>
              </a:rPr>
              <a:t>1.2h</a:t>
            </a:r>
            <a:endParaRPr lang="en-GB" sz="20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GB" sz="2000" dirty="0" smtClean="0">
              <a:latin typeface="Arial"/>
              <a:cs typeface="Arial"/>
            </a:endParaRPr>
          </a:p>
          <a:p>
            <a:r>
              <a:rPr lang="en-GB" sz="2000" dirty="0">
                <a:latin typeface="Arial"/>
                <a:cs typeface="Arial"/>
              </a:rPr>
              <a:t>I</a:t>
            </a:r>
            <a:r>
              <a:rPr lang="en-GB" sz="2000" dirty="0" smtClean="0">
                <a:latin typeface="Arial"/>
                <a:cs typeface="Arial"/>
              </a:rPr>
              <a:t>n a non-coordinated mode (2 visits, dif. </a:t>
            </a:r>
            <a:r>
              <a:rPr lang="es-ES" sz="2000" dirty="0">
                <a:latin typeface="Arial"/>
                <a:cs typeface="Arial"/>
              </a:rPr>
              <a:t>e</a:t>
            </a:r>
            <a:r>
              <a:rPr lang="en-GB" sz="2000" dirty="0" err="1" smtClean="0">
                <a:latin typeface="Arial"/>
                <a:cs typeface="Arial"/>
              </a:rPr>
              <a:t>poch</a:t>
            </a:r>
            <a:r>
              <a:rPr lang="en-GB" sz="2000" dirty="0" smtClean="0">
                <a:latin typeface="Arial"/>
                <a:cs typeface="Arial"/>
              </a:rPr>
              <a:t> to keep orientation): 2 slews</a:t>
            </a:r>
            <a:endParaRPr lang="en-GB" sz="2000" dirty="0">
              <a:latin typeface="Arial"/>
              <a:cs typeface="Arial"/>
            </a:endParaRPr>
          </a:p>
          <a:p>
            <a:r>
              <a:rPr lang="en-GB" sz="2000" dirty="0" smtClean="0">
                <a:latin typeface="Arial"/>
                <a:cs typeface="Arial"/>
              </a:rPr>
              <a:t>Overheads: coordinated proposal + 32 minutes in addition</a:t>
            </a:r>
            <a:endParaRPr lang="en-GB" sz="2000" dirty="0">
              <a:latin typeface="Arial"/>
              <a:cs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7196" y="-271778"/>
            <a:ext cx="892250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u="sng" dirty="0" smtClean="0">
                <a:latin typeface="Arial"/>
                <a:cs typeface="Arial"/>
              </a:rPr>
              <a:t>POINTING &amp; TARGET ACQUISITION. OVERHEADS</a:t>
            </a:r>
            <a:endParaRPr lang="en-GB" sz="2800" b="1" u="sng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4901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15929"/>
            <a:ext cx="8229600" cy="1143000"/>
          </a:xfrm>
        </p:spPr>
        <p:txBody>
          <a:bodyPr>
            <a:normAutofit/>
          </a:bodyPr>
          <a:lstStyle/>
          <a:p>
            <a:r>
              <a:rPr lang="en-GB" sz="2800" b="1" u="sng" dirty="0" smtClean="0">
                <a:latin typeface="Arial"/>
                <a:cs typeface="Arial"/>
              </a:rPr>
              <a:t>SPECTRAL COVERAGE </a:t>
            </a:r>
            <a:r>
              <a:rPr lang="en-GB" sz="2800" b="1" u="sng" dirty="0">
                <a:latin typeface="Arial"/>
                <a:cs typeface="Arial"/>
              </a:rPr>
              <a:t>&amp;</a:t>
            </a:r>
            <a:r>
              <a:rPr lang="en-GB" sz="2800" b="1" u="sng" dirty="0" smtClean="0">
                <a:latin typeface="Arial"/>
                <a:cs typeface="Arial"/>
              </a:rPr>
              <a:t> RESOLUTION</a:t>
            </a:r>
            <a:endParaRPr lang="en-GB" sz="2800" b="1" u="sng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68756"/>
            <a:ext cx="8421736" cy="7884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err="1" smtClean="0">
                <a:solidFill>
                  <a:srgbClr val="0000FF"/>
                </a:solidFill>
              </a:rPr>
              <a:t>NIRSpec</a:t>
            </a:r>
            <a:r>
              <a:rPr lang="en-GB" sz="2000" dirty="0" smtClean="0"/>
              <a:t> 0.7 to 5 </a:t>
            </a:r>
            <a:r>
              <a:rPr lang="en-GB" sz="2000" dirty="0" err="1" smtClean="0"/>
              <a:t>μm</a:t>
            </a:r>
            <a:r>
              <a:rPr lang="en-GB" sz="2000" dirty="0" smtClean="0"/>
              <a:t> </a:t>
            </a:r>
            <a:r>
              <a:rPr lang="es-ES" sz="2000" dirty="0" smtClean="0"/>
              <a:t>in </a:t>
            </a:r>
            <a:r>
              <a:rPr lang="es-ES" sz="2000" dirty="0" err="1" smtClean="0"/>
              <a:t>four</a:t>
            </a:r>
            <a:r>
              <a:rPr lang="es-ES" sz="2000" dirty="0" smtClean="0"/>
              <a:t> </a:t>
            </a:r>
            <a:r>
              <a:rPr lang="es-ES" sz="2000" dirty="0" err="1" smtClean="0"/>
              <a:t>contiguous</a:t>
            </a:r>
            <a:r>
              <a:rPr lang="es-ES" sz="2000" dirty="0" smtClean="0"/>
              <a:t> </a:t>
            </a:r>
            <a:r>
              <a:rPr lang="es-ES" sz="2000" dirty="0" err="1" smtClean="0"/>
              <a:t>spectral</a:t>
            </a:r>
            <a:r>
              <a:rPr lang="es-ES" sz="2000" dirty="0" smtClean="0"/>
              <a:t> </a:t>
            </a:r>
            <a:r>
              <a:rPr lang="es-ES" sz="2000" dirty="0" err="1" smtClean="0"/>
              <a:t>settings</a:t>
            </a:r>
            <a:r>
              <a:rPr lang="es-ES" sz="2000" dirty="0" smtClean="0"/>
              <a:t> (R~1000-3000)</a:t>
            </a:r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/>
          </a:p>
          <a:p>
            <a:endParaRPr lang="en-GB" sz="2000" dirty="0" smtClean="0"/>
          </a:p>
          <a:p>
            <a:endParaRPr lang="en-GB" sz="2000" dirty="0" smtClean="0"/>
          </a:p>
        </p:txBody>
      </p:sp>
      <p:sp>
        <p:nvSpPr>
          <p:cNvPr id="7" name="Rectángulo 6"/>
          <p:cNvSpPr/>
          <p:nvPr/>
        </p:nvSpPr>
        <p:spPr>
          <a:xfrm>
            <a:off x="522934" y="3707425"/>
            <a:ext cx="90095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0000FF"/>
                </a:solidFill>
              </a:rPr>
              <a:t>MIRI</a:t>
            </a:r>
            <a:r>
              <a:rPr lang="en-GB" sz="2000" dirty="0" smtClean="0"/>
              <a:t> 5 </a:t>
            </a:r>
            <a:r>
              <a:rPr lang="en-GB" sz="2000" dirty="0"/>
              <a:t>to </a:t>
            </a:r>
            <a:r>
              <a:rPr lang="en-GB" sz="2000" dirty="0" smtClean="0"/>
              <a:t>28.8 </a:t>
            </a:r>
            <a:r>
              <a:rPr lang="en-GB" sz="2000" dirty="0" err="1"/>
              <a:t>μm</a:t>
            </a:r>
            <a:r>
              <a:rPr lang="en-GB" sz="2000" dirty="0"/>
              <a:t> </a:t>
            </a:r>
            <a:r>
              <a:rPr lang="es-ES" sz="2000" dirty="0"/>
              <a:t>in </a:t>
            </a:r>
            <a:r>
              <a:rPr lang="es-ES" sz="2000" dirty="0" err="1" smtClean="0"/>
              <a:t>three</a:t>
            </a:r>
            <a:r>
              <a:rPr lang="es-ES" sz="2000" dirty="0" smtClean="0"/>
              <a:t>  </a:t>
            </a:r>
            <a:r>
              <a:rPr lang="es-ES" sz="2000" dirty="0" err="1" smtClean="0"/>
              <a:t>settings</a:t>
            </a:r>
            <a:r>
              <a:rPr lang="es-ES" sz="2000" dirty="0" smtClean="0"/>
              <a:t> </a:t>
            </a:r>
            <a:r>
              <a:rPr lang="es-ES" sz="2000" dirty="0" err="1" smtClean="0"/>
              <a:t>with</a:t>
            </a:r>
            <a:r>
              <a:rPr lang="es-ES" sz="2000" dirty="0" smtClean="0"/>
              <a:t> </a:t>
            </a:r>
            <a:r>
              <a:rPr lang="es-ES" sz="2000" dirty="0" err="1" smtClean="0"/>
              <a:t>four</a:t>
            </a:r>
            <a:r>
              <a:rPr lang="es-ES" sz="2000" dirty="0" smtClean="0"/>
              <a:t> non-</a:t>
            </a:r>
            <a:r>
              <a:rPr lang="es-ES" sz="2000" dirty="0" err="1" smtClean="0"/>
              <a:t>contiguous</a:t>
            </a:r>
            <a:r>
              <a:rPr lang="es-ES" sz="2000" dirty="0" smtClean="0"/>
              <a:t> </a:t>
            </a:r>
            <a:r>
              <a:rPr lang="es-ES" sz="2000" dirty="0" err="1"/>
              <a:t>spectral</a:t>
            </a:r>
            <a:r>
              <a:rPr lang="es-ES" sz="2000" dirty="0"/>
              <a:t> </a:t>
            </a:r>
            <a:r>
              <a:rPr lang="es-ES" sz="2000" dirty="0" err="1" smtClean="0"/>
              <a:t>ranges</a:t>
            </a:r>
            <a:endParaRPr lang="es-ES" sz="2000" dirty="0"/>
          </a:p>
        </p:txBody>
      </p:sp>
      <p:sp>
        <p:nvSpPr>
          <p:cNvPr id="6" name="Rectángulo 5"/>
          <p:cNvSpPr/>
          <p:nvPr/>
        </p:nvSpPr>
        <p:spPr>
          <a:xfrm>
            <a:off x="154469" y="4081676"/>
            <a:ext cx="79334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i="1" dirty="0" smtClean="0">
                <a:latin typeface="Arial"/>
                <a:cs typeface="Arial"/>
              </a:rPr>
              <a:t>JWST/MIRI </a:t>
            </a:r>
            <a:r>
              <a:rPr lang="es-ES" sz="2000" b="1" i="1" dirty="0" smtClean="0">
                <a:latin typeface="Arial"/>
                <a:cs typeface="Arial"/>
              </a:rPr>
              <a:t>–</a:t>
            </a:r>
            <a:r>
              <a:rPr lang="en-GB" sz="2000" b="1" i="1" dirty="0" smtClean="0">
                <a:latin typeface="Arial"/>
                <a:cs typeface="Arial"/>
              </a:rPr>
              <a:t> spectral configurations</a:t>
            </a:r>
          </a:p>
          <a:p>
            <a:r>
              <a:rPr lang="es-ES" sz="2000" b="1" i="1" dirty="0" smtClean="0">
                <a:latin typeface="Arial"/>
                <a:cs typeface="Arial"/>
              </a:rPr>
              <a:t>                       </a:t>
            </a:r>
            <a:r>
              <a:rPr lang="es-ES" sz="1600" b="1" i="1" dirty="0" smtClean="0">
                <a:latin typeface="Arial"/>
                <a:cs typeface="Arial"/>
              </a:rPr>
              <a:t>R (x10</a:t>
            </a:r>
            <a:r>
              <a:rPr lang="es-ES" sz="1600" b="1" i="1" baseline="30000" dirty="0" smtClean="0">
                <a:latin typeface="Arial"/>
                <a:cs typeface="Arial"/>
              </a:rPr>
              <a:t>3</a:t>
            </a:r>
            <a:r>
              <a:rPr lang="es-ES" sz="1600" b="1" i="1" dirty="0" smtClean="0">
                <a:latin typeface="Arial"/>
                <a:cs typeface="Arial"/>
              </a:rPr>
              <a:t>)=    </a:t>
            </a:r>
            <a:r>
              <a:rPr lang="es-ES" sz="1600" b="1" i="1" dirty="0" smtClean="0">
                <a:solidFill>
                  <a:srgbClr val="0000FF"/>
                </a:solidFill>
                <a:latin typeface="Arial"/>
                <a:cs typeface="Arial"/>
              </a:rPr>
              <a:t>3.1-3.7    </a:t>
            </a:r>
            <a:r>
              <a:rPr lang="es-ES" sz="1600" b="1" i="1" dirty="0" smtClean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2.9-3.3         </a:t>
            </a:r>
            <a:r>
              <a:rPr lang="es-ES" sz="1600" b="1" i="1" dirty="0" smtClean="0">
                <a:solidFill>
                  <a:srgbClr val="008000"/>
                </a:solidFill>
                <a:latin typeface="Arial"/>
                <a:cs typeface="Arial"/>
              </a:rPr>
              <a:t>1.8-2.9                       </a:t>
            </a:r>
            <a:r>
              <a:rPr lang="es-ES" sz="1600" b="1" i="1" dirty="0" smtClean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1.3-1.9</a:t>
            </a:r>
          </a:p>
          <a:p>
            <a:r>
              <a:rPr lang="es-ES" sz="1600" b="1" i="1" dirty="0">
                <a:latin typeface="Arial"/>
                <a:cs typeface="Arial"/>
              </a:rPr>
              <a:t> </a:t>
            </a:r>
            <a:r>
              <a:rPr lang="es-ES" sz="1600" b="1" i="1" dirty="0" smtClean="0">
                <a:latin typeface="Arial"/>
                <a:cs typeface="Arial"/>
              </a:rPr>
              <a:t>                            </a:t>
            </a:r>
            <a:r>
              <a:rPr lang="es-ES" sz="1600" b="1" i="1" dirty="0" err="1" smtClean="0">
                <a:latin typeface="Arial"/>
                <a:cs typeface="Arial"/>
              </a:rPr>
              <a:t>λ</a:t>
            </a:r>
            <a:r>
              <a:rPr lang="es-ES" sz="1600" b="1" i="1" dirty="0" smtClean="0">
                <a:latin typeface="Arial"/>
                <a:cs typeface="Arial"/>
              </a:rPr>
              <a:t> (</a:t>
            </a:r>
            <a:r>
              <a:rPr lang="es-ES" sz="1600" b="1" i="1" dirty="0" err="1" smtClean="0">
                <a:latin typeface="Arial"/>
                <a:cs typeface="Arial"/>
              </a:rPr>
              <a:t>μm</a:t>
            </a:r>
            <a:r>
              <a:rPr lang="es-ES" sz="1600" b="1" i="1" dirty="0" smtClean="0">
                <a:latin typeface="Arial"/>
                <a:cs typeface="Arial"/>
              </a:rPr>
              <a:t>)=      </a:t>
            </a:r>
            <a:r>
              <a:rPr lang="es-ES" sz="1600" b="1" i="1" dirty="0" smtClean="0">
                <a:solidFill>
                  <a:srgbClr val="0000FF"/>
                </a:solidFill>
                <a:latin typeface="Arial"/>
                <a:cs typeface="Arial"/>
              </a:rPr>
              <a:t>4.9-7.8     </a:t>
            </a:r>
            <a:r>
              <a:rPr lang="es-ES" sz="1600" b="1" i="1" dirty="0" smtClean="0">
                <a:solidFill>
                  <a:srgbClr val="800000"/>
                </a:solidFill>
                <a:latin typeface="Arial"/>
                <a:cs typeface="Arial"/>
              </a:rPr>
              <a:t>7.5-11.9       </a:t>
            </a:r>
            <a:r>
              <a:rPr lang="es-ES" sz="1600" b="1" i="1" dirty="0" smtClean="0">
                <a:solidFill>
                  <a:srgbClr val="008000"/>
                </a:solidFill>
                <a:latin typeface="Arial"/>
                <a:cs typeface="Arial"/>
              </a:rPr>
              <a:t>11.5-18.2                  </a:t>
            </a:r>
            <a:r>
              <a:rPr lang="es-ES" sz="1600" b="1" i="1" dirty="0" smtClean="0">
                <a:solidFill>
                  <a:srgbClr val="604A7B"/>
                </a:solidFill>
                <a:latin typeface="Arial"/>
                <a:cs typeface="Arial"/>
              </a:rPr>
              <a:t>17.5-28.8</a:t>
            </a:r>
            <a:r>
              <a:rPr lang="es-ES" sz="1600" b="1" i="1" dirty="0" smtClean="0">
                <a:latin typeface="Arial"/>
                <a:cs typeface="Arial"/>
              </a:rPr>
              <a:t>                           </a:t>
            </a:r>
            <a:endParaRPr lang="es-ES" sz="1600" b="1" i="1" baseline="30000" dirty="0">
              <a:latin typeface="Arial"/>
              <a:cs typeface="Arial"/>
            </a:endParaRPr>
          </a:p>
        </p:txBody>
      </p:sp>
      <p:grpSp>
        <p:nvGrpSpPr>
          <p:cNvPr id="10" name="Agrupar 9"/>
          <p:cNvGrpSpPr/>
          <p:nvPr/>
        </p:nvGrpSpPr>
        <p:grpSpPr>
          <a:xfrm>
            <a:off x="0" y="1114282"/>
            <a:ext cx="9144000" cy="2448652"/>
            <a:chOff x="0" y="1689106"/>
            <a:chExt cx="9144000" cy="2448652"/>
          </a:xfrm>
        </p:grpSpPr>
        <p:pic>
          <p:nvPicPr>
            <p:cNvPr id="4" name="Imagen 3" descr="NIRSpec-spectral-conf-PFerruit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89106"/>
              <a:ext cx="9144000" cy="2448652"/>
            </a:xfrm>
            <a:prstGeom prst="rect">
              <a:avLst/>
            </a:prstGeom>
          </p:spPr>
        </p:pic>
        <p:sp>
          <p:nvSpPr>
            <p:cNvPr id="9" name="Rectángulo 8"/>
            <p:cNvSpPr/>
            <p:nvPr/>
          </p:nvSpPr>
          <p:spPr>
            <a:xfrm>
              <a:off x="154470" y="2489345"/>
              <a:ext cx="1034758" cy="16312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s-ES" sz="2000" b="1" dirty="0" smtClean="0">
                  <a:solidFill>
                    <a:srgbClr val="FF6600"/>
                  </a:solidFill>
                </a:rPr>
                <a:t>R= 100</a:t>
              </a:r>
            </a:p>
            <a:p>
              <a:endParaRPr lang="es-ES" sz="2000" b="1" dirty="0"/>
            </a:p>
            <a:p>
              <a:r>
                <a:rPr lang="es-ES" sz="2000" b="1" dirty="0" smtClean="0">
                  <a:solidFill>
                    <a:srgbClr val="800000"/>
                  </a:solidFill>
                </a:rPr>
                <a:t>R=1000</a:t>
              </a:r>
            </a:p>
            <a:p>
              <a:r>
                <a:rPr lang="es-ES" sz="2000" b="1" dirty="0" err="1" smtClean="0">
                  <a:solidFill>
                    <a:srgbClr val="800000"/>
                  </a:solidFill>
                </a:rPr>
                <a:t>or</a:t>
              </a:r>
              <a:endParaRPr lang="es-ES" sz="2000" b="1" dirty="0" smtClean="0">
                <a:solidFill>
                  <a:srgbClr val="800000"/>
                </a:solidFill>
              </a:endParaRPr>
            </a:p>
            <a:p>
              <a:r>
                <a:rPr lang="es-ES" sz="2000" b="1" dirty="0" smtClean="0">
                  <a:solidFill>
                    <a:srgbClr val="800000"/>
                  </a:solidFill>
                </a:rPr>
                <a:t>R= 2700</a:t>
              </a:r>
            </a:p>
          </p:txBody>
        </p:sp>
      </p:grpSp>
      <p:pic>
        <p:nvPicPr>
          <p:cNvPr id="11" name="Picture 7" descr="Macintosh HD:Users:labiano:Desktop:MRS_coverage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6" b="15720"/>
          <a:stretch/>
        </p:blipFill>
        <p:spPr bwMode="auto">
          <a:xfrm>
            <a:off x="57524" y="5153415"/>
            <a:ext cx="8961876" cy="11158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5434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1896"/>
            <a:ext cx="9144000" cy="1143000"/>
          </a:xfrm>
        </p:spPr>
        <p:txBody>
          <a:bodyPr>
            <a:normAutofit/>
          </a:bodyPr>
          <a:lstStyle/>
          <a:p>
            <a:r>
              <a:rPr lang="en-GB" sz="2600" b="1" u="sng" dirty="0" smtClean="0">
                <a:latin typeface="Arial"/>
                <a:cs typeface="Arial"/>
              </a:rPr>
              <a:t>SPECTRAL COVERAGE </a:t>
            </a:r>
            <a:r>
              <a:rPr lang="en-GB" sz="2600" b="1" u="sng" dirty="0">
                <a:latin typeface="Arial"/>
                <a:cs typeface="Arial"/>
              </a:rPr>
              <a:t>&amp;</a:t>
            </a:r>
            <a:r>
              <a:rPr lang="en-GB" sz="2600" b="1" u="sng" dirty="0" smtClean="0">
                <a:latin typeface="Arial"/>
                <a:cs typeface="Arial"/>
              </a:rPr>
              <a:t> RESOLUTION. STRATEGIES</a:t>
            </a:r>
            <a:endParaRPr lang="en-GB" sz="2600" b="1" u="sng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285"/>
            <a:ext cx="8421736" cy="53361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2000" dirty="0">
                <a:solidFill>
                  <a:srgbClr val="0000FF"/>
                </a:solidFill>
              </a:rPr>
              <a:t>Need to think about location of specific </a:t>
            </a:r>
            <a:r>
              <a:rPr lang="en-GB" sz="2000" dirty="0" smtClean="0">
                <a:solidFill>
                  <a:srgbClr val="0000FF"/>
                </a:solidFill>
              </a:rPr>
              <a:t>high-priority spectral features, </a:t>
            </a:r>
            <a:endParaRPr lang="en-GB" sz="2000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GB" sz="2000" dirty="0" smtClean="0">
                <a:solidFill>
                  <a:srgbClr val="0000FF"/>
                </a:solidFill>
              </a:rPr>
              <a:t>carefully selecting </a:t>
            </a:r>
            <a:r>
              <a:rPr lang="es-ES" sz="2000" dirty="0" smtClean="0">
                <a:solidFill>
                  <a:srgbClr val="0000FF"/>
                </a:solidFill>
              </a:rPr>
              <a:t>t</a:t>
            </a:r>
            <a:r>
              <a:rPr lang="en-GB" sz="2000" dirty="0" smtClean="0">
                <a:solidFill>
                  <a:srgbClr val="0000FF"/>
                </a:solidFill>
              </a:rPr>
              <a:t>he specific settings </a:t>
            </a:r>
            <a:r>
              <a:rPr lang="en-GB" sz="2000" dirty="0">
                <a:solidFill>
                  <a:srgbClr val="0000FF"/>
                </a:solidFill>
              </a:rPr>
              <a:t>needed for your </a:t>
            </a:r>
            <a:r>
              <a:rPr lang="en-GB" sz="2000" dirty="0" smtClean="0">
                <a:solidFill>
                  <a:srgbClr val="0000FF"/>
                </a:solidFill>
              </a:rPr>
              <a:t>science</a:t>
            </a:r>
          </a:p>
          <a:p>
            <a:pPr>
              <a:buNone/>
            </a:pPr>
            <a:endParaRPr lang="en-GB" sz="2000" dirty="0" smtClean="0"/>
          </a:p>
          <a:p>
            <a:r>
              <a:rPr lang="en-GB" sz="2000" dirty="0" smtClean="0"/>
              <a:t>Note that full 0.7 to 28.8 microns coverage @ R~2-3x10</a:t>
            </a:r>
            <a:r>
              <a:rPr lang="en-GB" sz="2000" baseline="30000" dirty="0" smtClean="0"/>
              <a:t>3</a:t>
            </a:r>
            <a:r>
              <a:rPr lang="en-GB" sz="2000" dirty="0" smtClean="0"/>
              <a:t>, is doable but… </a:t>
            </a:r>
            <a:endParaRPr lang="en-GB" sz="2000" dirty="0"/>
          </a:p>
          <a:p>
            <a:pPr marL="0" indent="0">
              <a:buNone/>
            </a:pPr>
            <a:r>
              <a:rPr lang="en-GB" sz="2000" dirty="0" smtClean="0"/>
              <a:t>                 </a:t>
            </a:r>
            <a:r>
              <a:rPr lang="es-ES" sz="2000" dirty="0" smtClean="0"/>
              <a:t>… in  </a:t>
            </a:r>
            <a:r>
              <a:rPr lang="es-ES" sz="2000" dirty="0" err="1" smtClean="0"/>
              <a:t>seven</a:t>
            </a:r>
            <a:r>
              <a:rPr lang="es-ES" sz="2000" dirty="0" smtClean="0"/>
              <a:t> </a:t>
            </a:r>
            <a:r>
              <a:rPr lang="es-ES" sz="2000" dirty="0" err="1" smtClean="0"/>
              <a:t>spectral</a:t>
            </a:r>
            <a:r>
              <a:rPr lang="es-ES" sz="2000" dirty="0" smtClean="0"/>
              <a:t> </a:t>
            </a:r>
            <a:r>
              <a:rPr lang="es-ES" sz="2000" dirty="0" err="1" smtClean="0"/>
              <a:t>settings</a:t>
            </a:r>
            <a:endParaRPr lang="en-GB" sz="2000" dirty="0" smtClean="0"/>
          </a:p>
          <a:p>
            <a:pPr marL="342900" lvl="2" indent="-342900"/>
            <a:r>
              <a:rPr lang="en-GB" sz="2000" dirty="0" smtClean="0"/>
              <a:t>Overheads involved in moving spectral settings:  </a:t>
            </a:r>
          </a:p>
          <a:p>
            <a:pPr marL="0" lvl="2" indent="0">
              <a:buNone/>
            </a:pPr>
            <a:r>
              <a:rPr lang="en-GB" sz="2000" dirty="0"/>
              <a:t> </a:t>
            </a:r>
            <a:r>
              <a:rPr lang="en-GB" sz="2000" dirty="0" smtClean="0"/>
              <a:t>                     MIRI: 60 seconds </a:t>
            </a:r>
            <a:r>
              <a:rPr lang="en-GB" sz="2000" dirty="0"/>
              <a:t>/ setting         </a:t>
            </a:r>
            <a:endParaRPr lang="en-GB" sz="2000" dirty="0" smtClean="0"/>
          </a:p>
          <a:p>
            <a:pPr marL="0" lvl="2" indent="0">
              <a:buNone/>
            </a:pPr>
            <a:r>
              <a:rPr lang="en-GB" sz="2000" dirty="0" smtClean="0"/>
              <a:t>       	</a:t>
            </a:r>
            <a:r>
              <a:rPr lang="en-GB" sz="2000" dirty="0"/>
              <a:t> </a:t>
            </a:r>
            <a:r>
              <a:rPr lang="en-GB" sz="2000" dirty="0" smtClean="0"/>
              <a:t>             </a:t>
            </a:r>
            <a:r>
              <a:rPr lang="en-GB" sz="2000" dirty="0" err="1" smtClean="0"/>
              <a:t>NIRSpec</a:t>
            </a:r>
            <a:r>
              <a:rPr lang="en-GB" sz="2000" dirty="0" smtClean="0"/>
              <a:t>: 120 seconds / setting  </a:t>
            </a:r>
            <a:endParaRPr lang="en-GB" sz="2000" dirty="0"/>
          </a:p>
          <a:p>
            <a:pPr marL="0" lvl="2" indent="0">
              <a:buNone/>
            </a:pPr>
            <a:r>
              <a:rPr lang="en-GB" sz="2000" dirty="0" smtClean="0">
                <a:solidFill>
                  <a:srgbClr val="FF0000"/>
                </a:solidFill>
              </a:rPr>
              <a:t>      Overheads: ~13 minutes for full spectral coverage with intermediate R.</a:t>
            </a:r>
          </a:p>
          <a:p>
            <a:pPr marL="0" lvl="2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smtClean="0">
                <a:solidFill>
                  <a:srgbClr val="FF0000"/>
                </a:solidFill>
              </a:rPr>
              <a:t>                           not negligible for nearby bright extended targets</a:t>
            </a:r>
          </a:p>
          <a:p>
            <a:pPr marL="0" lvl="2" indent="0">
              <a:buNone/>
            </a:pPr>
            <a:endParaRPr lang="en-GB" sz="2000" dirty="0" smtClean="0">
              <a:solidFill>
                <a:srgbClr val="FF0000"/>
              </a:solidFill>
            </a:endParaRPr>
          </a:p>
          <a:p>
            <a:pPr marL="342900" lvl="2" indent="-342900"/>
            <a:r>
              <a:rPr lang="en-GB" sz="2000" dirty="0" smtClean="0"/>
              <a:t>Note that there is no option of R~100 to get full 0.6 to 28.8 microns IFS </a:t>
            </a:r>
          </a:p>
          <a:p>
            <a:pPr marL="800100" lvl="3" indent="-342900"/>
            <a:r>
              <a:rPr lang="es-ES" dirty="0" smtClean="0"/>
              <a:t> C</a:t>
            </a:r>
            <a:r>
              <a:rPr lang="en-GB" dirty="0" smtClean="0"/>
              <a:t>overs the 0.6-5.3 microns with </a:t>
            </a:r>
            <a:r>
              <a:rPr lang="en-GB" dirty="0" err="1" smtClean="0"/>
              <a:t>NIRSpec</a:t>
            </a:r>
            <a:endParaRPr lang="en-GB" dirty="0" smtClean="0"/>
          </a:p>
          <a:p>
            <a:pPr marL="800100" lvl="3" indent="-342900"/>
            <a:r>
              <a:rPr lang="en-GB" dirty="0"/>
              <a:t> </a:t>
            </a:r>
            <a:r>
              <a:rPr lang="en-GB" dirty="0" smtClean="0"/>
              <a:t>Covers the 5-12 microns with MIRI but only long-slit (0.5 x 5 </a:t>
            </a:r>
            <a:r>
              <a:rPr lang="en-GB" dirty="0" err="1" smtClean="0"/>
              <a:t>arcsec</a:t>
            </a:r>
            <a:r>
              <a:rPr lang="en-GB" dirty="0" smtClean="0"/>
              <a:t>)</a:t>
            </a:r>
            <a:endParaRPr lang="en-GB" dirty="0"/>
          </a:p>
          <a:p>
            <a:pPr marL="0" lvl="2" indent="0">
              <a:buNone/>
            </a:pPr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/>
          </a:p>
          <a:p>
            <a:endParaRPr lang="en-GB" sz="2000" dirty="0" smtClean="0"/>
          </a:p>
          <a:p>
            <a:endParaRPr lang="en-GB" sz="20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8634"/>
            <a:ext cx="8229600" cy="885981"/>
          </a:xfrm>
        </p:spPr>
        <p:txBody>
          <a:bodyPr>
            <a:normAutofit/>
          </a:bodyPr>
          <a:lstStyle/>
          <a:p>
            <a:r>
              <a:rPr lang="en-GB" sz="2800" b="1" u="sng" dirty="0" smtClean="0">
                <a:latin typeface="Arial"/>
                <a:cs typeface="Arial"/>
              </a:rPr>
              <a:t>DITHERING/NODDING</a:t>
            </a:r>
            <a:endParaRPr lang="en-GB" sz="2800" b="1" u="sng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30"/>
            <a:ext cx="8229600" cy="5336104"/>
          </a:xfrm>
        </p:spPr>
        <p:txBody>
          <a:bodyPr>
            <a:noAutofit/>
          </a:bodyPr>
          <a:lstStyle/>
          <a:p>
            <a:pPr>
              <a:buNone/>
            </a:pPr>
            <a:endParaRPr lang="en-GB" sz="2000" dirty="0" smtClean="0">
              <a:latin typeface="Arial"/>
              <a:cs typeface="Arial"/>
            </a:endParaRPr>
          </a:p>
          <a:p>
            <a:r>
              <a:rPr lang="en-GB" sz="2000" dirty="0" smtClean="0">
                <a:latin typeface="Arial"/>
                <a:cs typeface="Arial"/>
              </a:rPr>
              <a:t>Main reasons for dithering/nodding:</a:t>
            </a:r>
          </a:p>
          <a:p>
            <a:pPr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lvl="1"/>
            <a:r>
              <a:rPr lang="en-GB" sz="2000" dirty="0" smtClean="0">
                <a:latin typeface="Arial"/>
                <a:cs typeface="Arial"/>
              </a:rPr>
              <a:t>Good PSF sampling for </a:t>
            </a:r>
            <a:r>
              <a:rPr lang="en-GB" sz="2000" dirty="0" err="1" smtClean="0">
                <a:latin typeface="Arial"/>
                <a:cs typeface="Arial"/>
              </a:rPr>
              <a:t>NIRSPec</a:t>
            </a:r>
            <a:r>
              <a:rPr lang="en-GB" sz="2000" dirty="0" smtClean="0">
                <a:latin typeface="Arial"/>
                <a:cs typeface="Arial"/>
              </a:rPr>
              <a:t> and MIRI IFS</a:t>
            </a:r>
          </a:p>
          <a:p>
            <a:pPr lvl="1"/>
            <a:r>
              <a:rPr lang="en-GB" sz="2000" dirty="0" smtClean="0">
                <a:latin typeface="Arial"/>
                <a:cs typeface="Arial"/>
              </a:rPr>
              <a:t>Detector cosmetic/defects/characteristics (minimize)</a:t>
            </a:r>
          </a:p>
          <a:p>
            <a:pPr lvl="1"/>
            <a:r>
              <a:rPr lang="en-GB" sz="2000" dirty="0" smtClean="0">
                <a:latin typeface="Arial"/>
                <a:cs typeface="Arial"/>
              </a:rPr>
              <a:t>Accurate background measurements</a:t>
            </a:r>
          </a:p>
          <a:p>
            <a:pPr lvl="1"/>
            <a:r>
              <a:rPr lang="en-GB" sz="2000" dirty="0" smtClean="0">
                <a:latin typeface="Arial"/>
                <a:cs typeface="Arial"/>
              </a:rPr>
              <a:t>Others: Enlarge </a:t>
            </a:r>
            <a:r>
              <a:rPr lang="en-GB" sz="2000" dirty="0" err="1" smtClean="0">
                <a:latin typeface="Arial"/>
                <a:cs typeface="Arial"/>
              </a:rPr>
              <a:t>FoV</a:t>
            </a:r>
            <a:endParaRPr lang="en-GB" sz="2000" dirty="0" smtClean="0">
              <a:latin typeface="Arial"/>
              <a:cs typeface="Arial"/>
            </a:endParaRPr>
          </a:p>
          <a:p>
            <a:pPr lvl="1"/>
            <a:endParaRPr lang="en-GB" sz="2000" dirty="0" smtClean="0">
              <a:latin typeface="Arial"/>
              <a:cs typeface="Arial"/>
            </a:endParaRPr>
          </a:p>
          <a:p>
            <a:pPr lvl="1">
              <a:buNone/>
            </a:pPr>
            <a:r>
              <a:rPr lang="en-GB" sz="2000" dirty="0" smtClean="0">
                <a:solidFill>
                  <a:srgbClr val="008000"/>
                </a:solidFill>
                <a:latin typeface="Arial"/>
                <a:cs typeface="Arial"/>
              </a:rPr>
              <a:t>Relative importance (in general)</a:t>
            </a:r>
            <a:r>
              <a:rPr lang="en-GB" sz="2000" dirty="0" smtClean="0">
                <a:latin typeface="Arial"/>
                <a:cs typeface="Arial"/>
              </a:rPr>
              <a:t>:</a:t>
            </a:r>
          </a:p>
          <a:p>
            <a:pPr lvl="1"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lvl="1"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lvl="1">
              <a:buNone/>
            </a:pPr>
            <a:r>
              <a:rPr lang="en-GB" sz="2000" dirty="0" smtClean="0">
                <a:latin typeface="Arial"/>
                <a:cs typeface="Arial"/>
              </a:rPr>
              <a:t> </a:t>
            </a:r>
          </a:p>
        </p:txBody>
      </p:sp>
      <p:graphicFrame>
        <p:nvGraphicFramePr>
          <p:cNvPr id="5" name="Marcador de contenid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433072"/>
              </p:ext>
            </p:extLst>
          </p:nvPr>
        </p:nvGraphicFramePr>
        <p:xfrm>
          <a:off x="457200" y="3571767"/>
          <a:ext cx="8229600" cy="28651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71600"/>
                <a:gridCol w="1371600"/>
                <a:gridCol w="1371600"/>
                <a:gridCol w="1371600"/>
                <a:gridCol w="1371600"/>
                <a:gridCol w="1371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MODE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IR_BACKGR.</a:t>
                      </a:r>
                    </a:p>
                    <a:p>
                      <a:pPr algn="ctr"/>
                      <a:r>
                        <a:rPr lang="es-ES" dirty="0" smtClean="0"/>
                        <a:t>ZODIACAL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IR_BACKGR.</a:t>
                      </a:r>
                    </a:p>
                    <a:p>
                      <a:pPr algn="ctr"/>
                      <a:r>
                        <a:rPr lang="es-ES" dirty="0" smtClean="0"/>
                        <a:t>THERMAL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IR_BACKGR.</a:t>
                      </a:r>
                    </a:p>
                    <a:p>
                      <a:pPr algn="ctr"/>
                      <a:r>
                        <a:rPr lang="es-ES" dirty="0" smtClean="0"/>
                        <a:t>INSTR.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PSF</a:t>
                      </a:r>
                      <a:r>
                        <a:rPr lang="es-ES" baseline="0" dirty="0" smtClean="0"/>
                        <a:t> SAMPLING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DETECTOR</a:t>
                      </a:r>
                      <a:r>
                        <a:rPr lang="es-ES" baseline="0" dirty="0" smtClean="0"/>
                        <a:t> COSMETIC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MIRI-CH1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++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−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−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++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+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MIRI-CH2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++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+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−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++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+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MIRI-CH3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+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++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−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+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+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MIRI-CH4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+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++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−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+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+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NIRSPEC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+−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−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+</a:t>
                      </a:r>
                      <a:r>
                        <a:rPr lang="es-ES" dirty="0" smtClean="0">
                          <a:latin typeface="Arial"/>
                          <a:cs typeface="Arial"/>
                        </a:rPr>
                        <a:t>−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++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+</a:t>
                      </a:r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457199" y="6488559"/>
            <a:ext cx="8505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Arial"/>
                <a:cs typeface="Arial"/>
              </a:rPr>
              <a:t>++ </a:t>
            </a:r>
            <a:r>
              <a:rPr lang="es-ES" dirty="0" err="1" smtClean="0">
                <a:latin typeface="Arial"/>
                <a:cs typeface="Arial"/>
              </a:rPr>
              <a:t>Dominant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smtClean="0">
                <a:latin typeface="Arial"/>
                <a:cs typeface="Arial"/>
              </a:rPr>
              <a:t>  /    +   </a:t>
            </a:r>
            <a:r>
              <a:rPr lang="es-ES" dirty="0" err="1" smtClean="0">
                <a:latin typeface="Arial"/>
                <a:cs typeface="Arial"/>
              </a:rPr>
              <a:t>Relevant</a:t>
            </a:r>
            <a:r>
              <a:rPr lang="es-ES" dirty="0">
                <a:latin typeface="Arial"/>
                <a:cs typeface="Arial"/>
              </a:rPr>
              <a:t> </a:t>
            </a:r>
            <a:r>
              <a:rPr lang="es-ES" dirty="0" smtClean="0">
                <a:latin typeface="Arial"/>
                <a:cs typeface="Arial"/>
              </a:rPr>
              <a:t>   /  +− </a:t>
            </a:r>
            <a:r>
              <a:rPr lang="es-ES" dirty="0" err="1" smtClean="0">
                <a:latin typeface="Arial"/>
                <a:cs typeface="Arial"/>
              </a:rPr>
              <a:t>Subject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to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science</a:t>
            </a:r>
            <a:r>
              <a:rPr lang="es-ES" dirty="0" smtClean="0">
                <a:latin typeface="Arial"/>
                <a:cs typeface="Arial"/>
              </a:rPr>
              <a:t> case  / −   Non </a:t>
            </a:r>
            <a:r>
              <a:rPr lang="es-ES" dirty="0" err="1" smtClean="0">
                <a:latin typeface="Arial"/>
                <a:cs typeface="Arial"/>
              </a:rPr>
              <a:t>relevant</a:t>
            </a:r>
            <a:endParaRPr lang="es-E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37373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u="sng" dirty="0" smtClean="0">
                <a:latin typeface="Arial"/>
                <a:cs typeface="Arial"/>
              </a:rPr>
              <a:t>PSF SAMPLING/DITHERING</a:t>
            </a:r>
            <a:endParaRPr lang="en-US" sz="2800" b="1" u="sng" dirty="0">
              <a:latin typeface="Arial"/>
              <a:cs typeface="Arial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457200" y="1146608"/>
            <a:ext cx="3898500" cy="3290574"/>
            <a:chOff x="4707478" y="843051"/>
            <a:chExt cx="4543262" cy="3875845"/>
          </a:xfrm>
        </p:grpSpPr>
        <p:sp>
          <p:nvSpPr>
            <p:cNvPr id="10" name="Rectangle 9"/>
            <p:cNvSpPr/>
            <p:nvPr/>
          </p:nvSpPr>
          <p:spPr>
            <a:xfrm>
              <a:off x="4707478" y="843051"/>
              <a:ext cx="4543262" cy="38758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707478" y="966303"/>
              <a:ext cx="4535052" cy="3710898"/>
              <a:chOff x="5048694" y="1345544"/>
              <a:chExt cx="4784395" cy="3915774"/>
            </a:xfrm>
            <a:noFill/>
          </p:grpSpPr>
          <p:pic>
            <p:nvPicPr>
              <p:cNvPr id="7" name="Picture 2" descr="F:\MIRI\Publicity\PASP 2014\Paper 6 MRS\Figures\Fig 16 Measured PSF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8694" y="1791022"/>
                <a:ext cx="4784395" cy="3470296"/>
              </a:xfrm>
              <a:prstGeom prst="rect">
                <a:avLst/>
              </a:prstGeom>
              <a:grpFill/>
              <a:extLst/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8368859" y="1345544"/>
                <a:ext cx="601447" cy="276999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rgbClr val="FF0000"/>
                    </a:solidFill>
                  </a:rPr>
                  <a:t>Model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826378" y="946250"/>
              <a:ext cx="25825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MIRI IFU - Reconstruction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95486" y="2791431"/>
              <a:ext cx="1658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6"/>
                  </a:solidFill>
                </a:rPr>
                <a:t>MRS PSF 5.8</a:t>
              </a:r>
              <a:r>
                <a:rPr lang="en-US" dirty="0" smtClean="0">
                  <a:solidFill>
                    <a:schemeClr val="accent6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dirty="0" smtClean="0">
                  <a:solidFill>
                    <a:schemeClr val="accent6"/>
                  </a:solidFill>
                </a:rPr>
                <a:t>m</a:t>
              </a:r>
              <a:endParaRPr lang="en-US" dirty="0">
                <a:solidFill>
                  <a:schemeClr val="accent6"/>
                </a:solidFill>
              </a:endParaRPr>
            </a:p>
          </p:txBody>
        </p:sp>
      </p:grpSp>
      <p:pic>
        <p:nvPicPr>
          <p:cNvPr id="13" name="Picture 12" descr="screenshot_5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742" y="1198503"/>
            <a:ext cx="4606614" cy="3652090"/>
          </a:xfrm>
          <a:prstGeom prst="rect">
            <a:avLst/>
          </a:prstGeom>
        </p:spPr>
      </p:pic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774375"/>
              </p:ext>
            </p:extLst>
          </p:nvPr>
        </p:nvGraphicFramePr>
        <p:xfrm>
          <a:off x="156026" y="4611040"/>
          <a:ext cx="4563948" cy="21031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21316"/>
                <a:gridCol w="1521316"/>
                <a:gridCol w="1521316"/>
              </a:tblGrid>
              <a:tr h="452465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MIRI</a:t>
                      </a:r>
                      <a:r>
                        <a:rPr lang="es-ES" baseline="0" dirty="0" smtClean="0"/>
                        <a:t> </a:t>
                      </a:r>
                    </a:p>
                    <a:p>
                      <a:pPr algn="ctr"/>
                      <a:r>
                        <a:rPr lang="es-ES" baseline="0" dirty="0" err="1" smtClean="0"/>
                        <a:t>Channel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err="1" smtClean="0"/>
                        <a:t>Along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Slice</a:t>
                      </a:r>
                      <a:r>
                        <a:rPr lang="es-ES" baseline="0" dirty="0" smtClean="0"/>
                        <a:t> </a:t>
                      </a:r>
                      <a:endParaRPr lang="es-ES" dirty="0" smtClean="0"/>
                    </a:p>
                    <a:p>
                      <a:pPr algn="ctr"/>
                      <a:r>
                        <a:rPr lang="es-ES" dirty="0" smtClean="0"/>
                        <a:t>FWHM</a:t>
                      </a:r>
                      <a:r>
                        <a:rPr lang="es-ES" baseline="-25000" dirty="0" smtClean="0"/>
                        <a:t>PSF</a:t>
                      </a:r>
                      <a:r>
                        <a:rPr lang="es-ES" dirty="0" smtClean="0"/>
                        <a:t>/</a:t>
                      </a:r>
                      <a:r>
                        <a:rPr lang="es-ES" dirty="0" err="1" smtClean="0"/>
                        <a:t>pix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err="1" smtClean="0"/>
                        <a:t>Accross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Slice</a:t>
                      </a:r>
                      <a:r>
                        <a:rPr lang="es-ES" dirty="0" smtClean="0"/>
                        <a:t> </a:t>
                      </a:r>
                    </a:p>
                    <a:p>
                      <a:pPr algn="ctr"/>
                      <a:r>
                        <a:rPr lang="es-ES" dirty="0" smtClean="0"/>
                        <a:t>FWHM</a:t>
                      </a:r>
                      <a:r>
                        <a:rPr lang="es-ES" baseline="-25000" dirty="0" smtClean="0"/>
                        <a:t>PSF</a:t>
                      </a:r>
                      <a:r>
                        <a:rPr lang="es-ES" dirty="0" smtClean="0"/>
                        <a:t>/</a:t>
                      </a:r>
                      <a:r>
                        <a:rPr lang="es-ES" dirty="0" err="1" smtClean="0"/>
                        <a:t>pix</a:t>
                      </a:r>
                      <a:endParaRPr lang="es-ES" dirty="0"/>
                    </a:p>
                  </a:txBody>
                  <a:tcPr/>
                </a:tc>
              </a:tr>
              <a:tr h="258551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1.53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1.04-1.65</a:t>
                      </a:r>
                      <a:endParaRPr lang="es-ES" dirty="0"/>
                    </a:p>
                  </a:txBody>
                  <a:tcPr/>
                </a:tc>
              </a:tr>
              <a:tr h="258551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2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1.53-2.27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1.01-1.61</a:t>
                      </a:r>
                      <a:endParaRPr lang="es-ES" dirty="0"/>
                    </a:p>
                  </a:txBody>
                  <a:tcPr/>
                </a:tc>
              </a:tr>
              <a:tr h="258551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3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1.76-2.80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1.11-1.77</a:t>
                      </a:r>
                      <a:endParaRPr lang="es-ES" dirty="0"/>
                    </a:p>
                  </a:txBody>
                  <a:tcPr/>
                </a:tc>
              </a:tr>
              <a:tr h="258551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4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2.41-3.96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1.02-1.68</a:t>
                      </a:r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TextBox 13"/>
          <p:cNvSpPr txBox="1"/>
          <p:nvPr/>
        </p:nvSpPr>
        <p:spPr>
          <a:xfrm>
            <a:off x="4865701" y="5154389"/>
            <a:ext cx="3880055" cy="707886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NIRSpec</a:t>
            </a:r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PSF </a:t>
            </a:r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undersampled</a:t>
            </a:r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over the entire spectral range</a:t>
            </a:r>
          </a:p>
        </p:txBody>
      </p:sp>
      <p:sp>
        <p:nvSpPr>
          <p:cNvPr id="4" name="Rectángulo 3"/>
          <p:cNvSpPr/>
          <p:nvPr/>
        </p:nvSpPr>
        <p:spPr>
          <a:xfrm>
            <a:off x="5126167" y="1639002"/>
            <a:ext cx="12109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Arial"/>
                <a:cs typeface="Arial"/>
              </a:rPr>
              <a:t>NIRSpec</a:t>
            </a:r>
            <a:endParaRPr lang="es-ES" sz="2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89670" y="4603983"/>
            <a:ext cx="830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P. </a:t>
            </a:r>
            <a:r>
              <a:rPr lang="en-GB" sz="1400" dirty="0" err="1" smtClean="0"/>
              <a:t>Ferruit</a:t>
            </a:r>
            <a:endParaRPr lang="en-GB" sz="1400" dirty="0"/>
          </a:p>
        </p:txBody>
      </p:sp>
      <p:sp>
        <p:nvSpPr>
          <p:cNvPr id="5" name="Rectángulo 4"/>
          <p:cNvSpPr/>
          <p:nvPr/>
        </p:nvSpPr>
        <p:spPr>
          <a:xfrm>
            <a:off x="1932655" y="682016"/>
            <a:ext cx="4880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Arial"/>
                <a:cs typeface="Arial"/>
              </a:rPr>
              <a:t>MIRI and </a:t>
            </a:r>
            <a:r>
              <a:rPr lang="es-ES" dirty="0" err="1" smtClean="0">
                <a:latin typeface="Arial"/>
                <a:cs typeface="Arial"/>
              </a:rPr>
              <a:t>NIRSpec</a:t>
            </a:r>
            <a:r>
              <a:rPr lang="es-ES" dirty="0" smtClean="0">
                <a:latin typeface="Arial"/>
                <a:cs typeface="Arial"/>
              </a:rPr>
              <a:t> PSF </a:t>
            </a:r>
            <a:r>
              <a:rPr lang="es-ES" dirty="0" err="1" smtClean="0">
                <a:latin typeface="Arial"/>
                <a:cs typeface="Arial"/>
              </a:rPr>
              <a:t>mostly</a:t>
            </a:r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dirty="0" err="1" smtClean="0">
                <a:latin typeface="Arial"/>
                <a:cs typeface="Arial"/>
              </a:rPr>
              <a:t>undersampled</a:t>
            </a:r>
            <a:r>
              <a:rPr lang="en-GB" dirty="0" smtClean="0">
                <a:latin typeface="Arial"/>
                <a:cs typeface="Arial"/>
              </a:rPr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5183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lythrough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954"/>
            <a:ext cx="8229600" cy="729602"/>
          </a:xfrm>
        </p:spPr>
        <p:txBody>
          <a:bodyPr>
            <a:normAutofit/>
          </a:bodyPr>
          <a:lstStyle/>
          <a:p>
            <a:r>
              <a:rPr lang="en-GB" sz="2800" b="1" u="sng" dirty="0" smtClean="0">
                <a:latin typeface="Arial"/>
                <a:cs typeface="Arial"/>
              </a:rPr>
              <a:t>JWST BACKGROUND </a:t>
            </a:r>
            <a:endParaRPr lang="en-GB" sz="2800" b="1" u="sng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5" y="886399"/>
            <a:ext cx="5413158" cy="5336104"/>
          </a:xfrm>
        </p:spPr>
        <p:txBody>
          <a:bodyPr>
            <a:noAutofit/>
          </a:bodyPr>
          <a:lstStyle/>
          <a:p>
            <a:r>
              <a:rPr lang="en-GB" sz="2000" dirty="0">
                <a:latin typeface="Arial"/>
                <a:cs typeface="Arial"/>
              </a:rPr>
              <a:t> Earth/HST versus JWST: from </a:t>
            </a:r>
            <a:r>
              <a:rPr lang="es-ES" sz="2000" dirty="0">
                <a:latin typeface="Arial"/>
                <a:ea typeface="Comic Sans MS" charset="0"/>
                <a:cs typeface="Arial"/>
              </a:rPr>
              <a:t>220-300 K </a:t>
            </a:r>
            <a:r>
              <a:rPr lang="es-ES" sz="2000" dirty="0" smtClean="0">
                <a:latin typeface="Arial"/>
                <a:ea typeface="Comic Sans MS" charset="0"/>
                <a:cs typeface="Arial"/>
              </a:rPr>
              <a:t>  </a:t>
            </a:r>
            <a:r>
              <a:rPr lang="es-ES" sz="2000" dirty="0" err="1" smtClean="0">
                <a:latin typeface="Arial"/>
                <a:ea typeface="Comic Sans MS" charset="0"/>
                <a:cs typeface="Arial"/>
              </a:rPr>
              <a:t>to</a:t>
            </a:r>
            <a:r>
              <a:rPr lang="es-ES" sz="2000" dirty="0" smtClean="0">
                <a:latin typeface="Arial"/>
                <a:ea typeface="Comic Sans MS" charset="0"/>
                <a:cs typeface="Arial"/>
              </a:rPr>
              <a:t> </a:t>
            </a:r>
            <a:r>
              <a:rPr lang="es-ES" sz="2000" dirty="0">
                <a:latin typeface="Arial"/>
                <a:ea typeface="Comic Sans MS" charset="0"/>
                <a:cs typeface="Arial"/>
              </a:rPr>
              <a:t>~</a:t>
            </a:r>
            <a:r>
              <a:rPr lang="es-ES" sz="2000" dirty="0" smtClean="0">
                <a:latin typeface="Arial"/>
                <a:ea typeface="Comic Sans MS" charset="0"/>
                <a:cs typeface="Arial"/>
              </a:rPr>
              <a:t>40-50 </a:t>
            </a:r>
            <a:r>
              <a:rPr lang="es-ES" sz="2000" dirty="0">
                <a:latin typeface="Arial"/>
                <a:ea typeface="Comic Sans MS" charset="0"/>
                <a:cs typeface="Arial"/>
              </a:rPr>
              <a:t>K </a:t>
            </a:r>
            <a:r>
              <a:rPr lang="es-ES" sz="2000" dirty="0" err="1" smtClean="0">
                <a:latin typeface="Arial"/>
                <a:ea typeface="Comic Sans MS" charset="0"/>
                <a:cs typeface="Arial"/>
              </a:rPr>
              <a:t>environment</a:t>
            </a:r>
            <a:endParaRPr lang="es-ES" sz="2000" dirty="0" smtClean="0">
              <a:latin typeface="Arial"/>
              <a:ea typeface="Comic Sans MS" charset="0"/>
              <a:cs typeface="Arial"/>
            </a:endParaRPr>
          </a:p>
          <a:p>
            <a:pPr lvl="1"/>
            <a:r>
              <a:rPr lang="es-ES" sz="20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s-ES" sz="2000" dirty="0" smtClean="0">
                <a:latin typeface="Arial"/>
                <a:ea typeface="Comic Sans MS" charset="0"/>
                <a:cs typeface="Arial"/>
              </a:rPr>
              <a:t>Background reduced by factors 10</a:t>
            </a:r>
            <a:r>
              <a:rPr lang="es-ES" sz="2000" baseline="30000" dirty="0" smtClean="0">
                <a:latin typeface="Arial"/>
                <a:ea typeface="Comic Sans MS" charset="0"/>
                <a:cs typeface="Arial"/>
              </a:rPr>
              <a:t>5</a:t>
            </a:r>
            <a:r>
              <a:rPr lang="es-ES" sz="2000" dirty="0" smtClean="0">
                <a:latin typeface="Arial"/>
                <a:ea typeface="Comic Sans MS" charset="0"/>
                <a:cs typeface="Arial"/>
              </a:rPr>
              <a:t>-10</a:t>
            </a:r>
            <a:r>
              <a:rPr lang="es-ES" sz="2000" baseline="30000" dirty="0" smtClean="0">
                <a:latin typeface="Arial"/>
                <a:ea typeface="Comic Sans MS" charset="0"/>
                <a:cs typeface="Arial"/>
              </a:rPr>
              <a:t>6</a:t>
            </a:r>
            <a:r>
              <a:rPr lang="es-ES" sz="2000" dirty="0" smtClean="0">
                <a:latin typeface="Arial"/>
                <a:ea typeface="Comic Sans MS" charset="0"/>
                <a:cs typeface="Arial"/>
              </a:rPr>
              <a:t> at lambda &gt; 3 </a:t>
            </a:r>
            <a:r>
              <a:rPr lang="es-ES" sz="2000" dirty="0" err="1" smtClean="0">
                <a:latin typeface="Arial"/>
                <a:ea typeface="Comic Sans MS" charset="0"/>
                <a:cs typeface="Arial"/>
              </a:rPr>
              <a:t>μm</a:t>
            </a:r>
            <a:endParaRPr lang="es-ES" sz="2000" dirty="0" smtClean="0">
              <a:latin typeface="Arial"/>
              <a:ea typeface="Comic Sans MS" charset="0"/>
              <a:cs typeface="Arial"/>
            </a:endParaRPr>
          </a:p>
          <a:p>
            <a:pPr lvl="1"/>
            <a:endParaRPr lang="en-GB" sz="2000" dirty="0" smtClean="0">
              <a:latin typeface="Arial"/>
              <a:cs typeface="Arial"/>
            </a:endParaRPr>
          </a:p>
          <a:p>
            <a:pPr lvl="1"/>
            <a:endParaRPr lang="en-GB" sz="2000" dirty="0">
              <a:latin typeface="Arial"/>
              <a:cs typeface="Arial"/>
            </a:endParaRPr>
          </a:p>
          <a:p>
            <a:pPr lvl="1"/>
            <a:endParaRPr lang="en-GB" sz="2000" dirty="0" smtClean="0">
              <a:latin typeface="Arial"/>
              <a:cs typeface="Arial"/>
            </a:endParaRPr>
          </a:p>
          <a:p>
            <a:r>
              <a:rPr lang="en-GB" sz="2000" dirty="0" smtClean="0">
                <a:latin typeface="Arial"/>
                <a:cs typeface="Arial"/>
              </a:rPr>
              <a:t>Main sources of background</a:t>
            </a:r>
            <a:r>
              <a:rPr lang="en-GB" sz="2000" dirty="0" smtClean="0">
                <a:latin typeface="Arial"/>
                <a:cs typeface="Arial"/>
              </a:rPr>
              <a:t>: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smtClean="0">
                <a:latin typeface="Arial"/>
                <a:cs typeface="Arial"/>
              </a:rPr>
              <a:t>   (</a:t>
            </a:r>
            <a:r>
              <a:rPr lang="en-GB" sz="2000" dirty="0" smtClean="0">
                <a:solidFill>
                  <a:srgbClr val="800000"/>
                </a:solidFill>
                <a:latin typeface="Arial"/>
                <a:cs typeface="Arial"/>
              </a:rPr>
              <a:t>see M. </a:t>
            </a:r>
            <a:r>
              <a:rPr lang="en-GB" sz="2000" dirty="0" err="1" smtClean="0">
                <a:solidFill>
                  <a:srgbClr val="800000"/>
                </a:solidFill>
                <a:latin typeface="Arial"/>
                <a:cs typeface="Arial"/>
              </a:rPr>
              <a:t>Garc</a:t>
            </a:r>
            <a:r>
              <a:rPr lang="en-GB" sz="2000" dirty="0" err="1" smtClean="0">
                <a:solidFill>
                  <a:srgbClr val="800000"/>
                </a:solidFill>
                <a:latin typeface="Arial"/>
                <a:cs typeface="Arial"/>
              </a:rPr>
              <a:t>ía-Marín</a:t>
            </a:r>
            <a:r>
              <a:rPr lang="en-GB" sz="2000" dirty="0" smtClean="0">
                <a:solidFill>
                  <a:srgbClr val="800000"/>
                </a:solidFill>
                <a:latin typeface="Arial"/>
                <a:cs typeface="Arial"/>
              </a:rPr>
              <a:t> presentation</a:t>
            </a:r>
            <a:r>
              <a:rPr lang="en-GB" sz="2000" dirty="0" smtClean="0">
                <a:latin typeface="Arial"/>
                <a:cs typeface="Arial"/>
              </a:rPr>
              <a:t>)</a:t>
            </a:r>
            <a:endParaRPr lang="en-GB" sz="2000" dirty="0" smtClean="0">
              <a:latin typeface="Arial"/>
              <a:cs typeface="Arial"/>
            </a:endParaRPr>
          </a:p>
          <a:p>
            <a:pPr lvl="1"/>
            <a:r>
              <a:rPr lang="en-GB" sz="2000" dirty="0" smtClean="0">
                <a:latin typeface="Arial"/>
                <a:cs typeface="Arial"/>
              </a:rPr>
              <a:t>SKY: zodiacal + galactic  (MIRI, </a:t>
            </a:r>
            <a:r>
              <a:rPr lang="en-GB" sz="2000" dirty="0" err="1" smtClean="0">
                <a:latin typeface="Arial"/>
                <a:cs typeface="Arial"/>
              </a:rPr>
              <a:t>NIRSPec</a:t>
            </a:r>
            <a:r>
              <a:rPr lang="en-GB" sz="2000" dirty="0" smtClean="0">
                <a:latin typeface="Arial"/>
                <a:cs typeface="Arial"/>
              </a:rPr>
              <a:t>)</a:t>
            </a:r>
          </a:p>
          <a:p>
            <a:pPr lvl="1"/>
            <a:r>
              <a:rPr lang="en-GB" sz="2000" dirty="0" smtClean="0">
                <a:latin typeface="Arial"/>
                <a:cs typeface="Arial"/>
              </a:rPr>
              <a:t>TELESCOPE: thermal  (MIRI)</a:t>
            </a:r>
          </a:p>
          <a:p>
            <a:pPr lvl="1"/>
            <a:r>
              <a:rPr lang="en-GB" sz="2000" dirty="0" smtClean="0">
                <a:latin typeface="Arial"/>
                <a:cs typeface="Arial"/>
              </a:rPr>
              <a:t>INSTRUMENT:MSA</a:t>
            </a:r>
            <a:r>
              <a:rPr lang="en-GB" sz="2000" dirty="0" smtClean="0">
                <a:latin typeface="Arial"/>
                <a:cs typeface="Arial"/>
              </a:rPr>
              <a:t>-imprint </a:t>
            </a:r>
            <a:endParaRPr lang="en-GB" sz="2000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smtClean="0">
                <a:latin typeface="Arial"/>
                <a:cs typeface="Arial"/>
              </a:rPr>
              <a:t>                           </a:t>
            </a:r>
            <a:r>
              <a:rPr lang="en-GB" sz="2000" dirty="0" smtClean="0">
                <a:latin typeface="Arial"/>
                <a:cs typeface="Arial"/>
              </a:rPr>
              <a:t>(</a:t>
            </a:r>
            <a:r>
              <a:rPr lang="en-GB" sz="2000" dirty="0" err="1" smtClean="0">
                <a:latin typeface="Arial"/>
                <a:cs typeface="Arial"/>
              </a:rPr>
              <a:t>NIRSpec</a:t>
            </a:r>
            <a:r>
              <a:rPr lang="en-GB" sz="2000" dirty="0" smtClean="0">
                <a:latin typeface="Arial"/>
                <a:cs typeface="Arial"/>
              </a:rPr>
              <a:t>) </a:t>
            </a:r>
          </a:p>
        </p:txBody>
      </p:sp>
      <p:pic>
        <p:nvPicPr>
          <p:cNvPr id="4" name="Picture 11" descr="scan_41030111846_1                                             00035BA8Macintosh_HD                   BA682881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3969" y="1255976"/>
            <a:ext cx="4430031" cy="4089575"/>
          </a:xfrm>
          <a:prstGeom prst="rect">
            <a:avLst/>
          </a:prstGeom>
          <a:noFill/>
          <a:scene3d>
            <a:camera prst="orthographicFront">
              <a:rot lat="0" lon="0" rev="21540000"/>
            </a:camera>
            <a:lightRig rig="threePt" dir="t"/>
          </a:scene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8179"/>
            <a:ext cx="8229600" cy="1143000"/>
          </a:xfrm>
        </p:spPr>
        <p:txBody>
          <a:bodyPr>
            <a:normAutofit/>
          </a:bodyPr>
          <a:lstStyle/>
          <a:p>
            <a:r>
              <a:rPr lang="en-GB" sz="2800" b="1" u="sng" dirty="0" smtClean="0">
                <a:latin typeface="Arial"/>
                <a:cs typeface="Arial"/>
              </a:rPr>
              <a:t>JWST IFUs SUMMARY</a:t>
            </a:r>
            <a:r>
              <a:rPr lang="en-GB" sz="2800" b="1" u="sng" dirty="0">
                <a:latin typeface="Arial"/>
                <a:cs typeface="Arial"/>
              </a:rPr>
              <a:t>.</a:t>
            </a:r>
            <a:r>
              <a:rPr lang="en-GB" sz="2800" b="1" u="sng" dirty="0" smtClean="0">
                <a:latin typeface="Arial"/>
                <a:cs typeface="Arial"/>
              </a:rPr>
              <a:t>  OUTLINE</a:t>
            </a:r>
            <a:endParaRPr lang="en-GB" sz="2800" b="1" u="sng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353" y="1092206"/>
            <a:ext cx="8979647" cy="4525963"/>
          </a:xfrm>
        </p:spPr>
        <p:txBody>
          <a:bodyPr>
            <a:noAutofit/>
          </a:bodyPr>
          <a:lstStyle/>
          <a:p>
            <a:r>
              <a:rPr lang="en-GB" sz="2000" dirty="0" smtClean="0">
                <a:solidFill>
                  <a:srgbClr val="0000FF"/>
                </a:solidFill>
                <a:latin typeface="Arial"/>
                <a:cs typeface="Arial"/>
              </a:rPr>
              <a:t>SCIENCE CAPABILITES (in an extragalactic context)</a:t>
            </a:r>
          </a:p>
          <a:p>
            <a:pPr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lvl="1"/>
            <a:r>
              <a:rPr lang="en-GB" sz="2000" dirty="0" smtClean="0">
                <a:latin typeface="Arial"/>
                <a:cs typeface="Arial"/>
              </a:rPr>
              <a:t>Angular resolution</a:t>
            </a:r>
          </a:p>
          <a:p>
            <a:pPr lvl="1"/>
            <a:r>
              <a:rPr lang="en-GB" sz="2000" dirty="0" smtClean="0">
                <a:latin typeface="Arial"/>
                <a:cs typeface="Arial"/>
              </a:rPr>
              <a:t>Spectral coverage</a:t>
            </a:r>
          </a:p>
          <a:p>
            <a:pPr lvl="1"/>
            <a:r>
              <a:rPr lang="en-GB" sz="2000" dirty="0" smtClean="0">
                <a:latin typeface="Arial"/>
                <a:cs typeface="Arial"/>
              </a:rPr>
              <a:t>Sensitivity </a:t>
            </a:r>
          </a:p>
          <a:p>
            <a:pPr>
              <a:buNone/>
            </a:pPr>
            <a:endParaRPr lang="en-GB" sz="2000" dirty="0" smtClean="0">
              <a:latin typeface="Arial"/>
              <a:cs typeface="Arial"/>
            </a:endParaRPr>
          </a:p>
          <a:p>
            <a:endParaRPr lang="en-GB" sz="20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GB" sz="2000" dirty="0" smtClean="0">
                <a:solidFill>
                  <a:srgbClr val="0000FF"/>
                </a:solidFill>
                <a:latin typeface="Arial"/>
                <a:cs typeface="Arial"/>
              </a:rPr>
              <a:t>OBSERVING STRATEGIES. COMMONALITIES &amp; DIFFERENCES </a:t>
            </a:r>
          </a:p>
          <a:p>
            <a:pPr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lvl="1"/>
            <a:r>
              <a:rPr lang="en-GB" sz="2000" dirty="0" smtClean="0">
                <a:latin typeface="Arial"/>
                <a:cs typeface="Arial"/>
              </a:rPr>
              <a:t>Pointing and target acquisition</a:t>
            </a:r>
          </a:p>
          <a:p>
            <a:pPr lvl="1"/>
            <a:r>
              <a:rPr lang="en-GB" sz="2000" dirty="0" smtClean="0">
                <a:latin typeface="Arial"/>
                <a:cs typeface="Arial"/>
              </a:rPr>
              <a:t>Spectral coverage</a:t>
            </a:r>
          </a:p>
          <a:p>
            <a:pPr lvl="1"/>
            <a:r>
              <a:rPr lang="en-GB" sz="2000" dirty="0" smtClean="0">
                <a:latin typeface="Arial"/>
                <a:cs typeface="Arial"/>
              </a:rPr>
              <a:t>Sampling / </a:t>
            </a:r>
            <a:r>
              <a:rPr lang="en-GB" sz="2000" dirty="0" smtClean="0">
                <a:latin typeface="Arial"/>
                <a:cs typeface="Arial"/>
              </a:rPr>
              <a:t>Background</a:t>
            </a:r>
            <a:endParaRPr lang="en-GB" sz="2000" dirty="0" smtClean="0">
              <a:latin typeface="Arial"/>
              <a:cs typeface="Arial"/>
            </a:endParaRPr>
          </a:p>
          <a:p>
            <a:pPr lvl="1"/>
            <a:r>
              <a:rPr lang="en-GB" sz="2000" dirty="0" smtClean="0">
                <a:latin typeface="Arial"/>
                <a:cs typeface="Arial"/>
              </a:rPr>
              <a:t>Dithering / Nodding</a:t>
            </a:r>
            <a:endParaRPr lang="en-GB" sz="20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2000" dirty="0" smtClean="0">
                <a:latin typeface="Arial"/>
                <a:cs typeface="Arial"/>
              </a:rPr>
              <a:t>	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8866"/>
            <a:ext cx="8229600" cy="729602"/>
          </a:xfrm>
        </p:spPr>
        <p:txBody>
          <a:bodyPr>
            <a:normAutofit/>
          </a:bodyPr>
          <a:lstStyle/>
          <a:p>
            <a:r>
              <a:rPr lang="en-GB" sz="2800" b="1" u="sng" dirty="0" smtClean="0">
                <a:latin typeface="Arial"/>
                <a:cs typeface="Arial"/>
              </a:rPr>
              <a:t>JWST BACKGROUND. SKY </a:t>
            </a:r>
            <a:endParaRPr lang="en-GB" sz="2800" b="1" u="sng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0" y="438340"/>
            <a:ext cx="8837496" cy="5336104"/>
          </a:xfrm>
        </p:spPr>
        <p:txBody>
          <a:bodyPr>
            <a:noAutofit/>
          </a:bodyPr>
          <a:lstStyle/>
          <a:p>
            <a:pPr>
              <a:buNone/>
            </a:pPr>
            <a:endParaRPr lang="en-GB" sz="1800" dirty="0" smtClean="0">
              <a:latin typeface="Arial"/>
              <a:cs typeface="Arial"/>
            </a:endParaRPr>
          </a:p>
          <a:p>
            <a:r>
              <a:rPr lang="en-GB" sz="1800" b="1" dirty="0" smtClean="0">
                <a:latin typeface="Arial"/>
                <a:cs typeface="Arial"/>
              </a:rPr>
              <a:t>MIRI.</a:t>
            </a:r>
            <a:r>
              <a:rPr lang="en-GB" sz="1800" dirty="0" smtClean="0">
                <a:latin typeface="Arial"/>
                <a:cs typeface="Arial"/>
              </a:rPr>
              <a:t> Zodiacal light dominates the background for MIRI at </a:t>
            </a:r>
            <a:r>
              <a:rPr lang="en-GB" sz="1800" dirty="0" err="1" smtClean="0">
                <a:latin typeface="Arial"/>
                <a:cs typeface="Arial"/>
              </a:rPr>
              <a:t>λ</a:t>
            </a:r>
            <a:r>
              <a:rPr lang="en-GB" sz="1800" dirty="0" smtClean="0">
                <a:latin typeface="Arial"/>
                <a:cs typeface="Arial"/>
              </a:rPr>
              <a:t> &lt; 12 </a:t>
            </a:r>
            <a:r>
              <a:rPr lang="en-GB" sz="1800" dirty="0" err="1" smtClean="0">
                <a:latin typeface="Arial"/>
                <a:cs typeface="Arial"/>
              </a:rPr>
              <a:t>μm</a:t>
            </a:r>
            <a:endParaRPr lang="en-GB" sz="1800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GB" sz="14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lvl="1"/>
            <a:endParaRPr lang="en-GB" sz="1400" dirty="0" smtClean="0">
              <a:latin typeface="Arial"/>
              <a:cs typeface="Arial"/>
            </a:endParaRPr>
          </a:p>
          <a:p>
            <a:r>
              <a:rPr lang="en-GB" sz="1800" b="1" dirty="0" err="1" smtClean="0">
                <a:latin typeface="Arial"/>
                <a:cs typeface="Arial"/>
              </a:rPr>
              <a:t>NIRSPec</a:t>
            </a:r>
            <a:r>
              <a:rPr lang="en-GB" sz="1800" dirty="0" smtClean="0">
                <a:latin typeface="Arial"/>
                <a:cs typeface="Arial"/>
              </a:rPr>
              <a:t>. Importance </a:t>
            </a:r>
            <a:r>
              <a:rPr lang="en-GB" sz="1800" dirty="0" smtClean="0">
                <a:latin typeface="Arial"/>
                <a:cs typeface="Arial"/>
              </a:rPr>
              <a:t>depends </a:t>
            </a:r>
            <a:r>
              <a:rPr lang="en-GB" sz="1800" dirty="0" smtClean="0">
                <a:latin typeface="Arial"/>
                <a:cs typeface="Arial"/>
              </a:rPr>
              <a:t>on science case. Things to consider:</a:t>
            </a:r>
          </a:p>
          <a:p>
            <a:pPr lvl="1"/>
            <a:r>
              <a:rPr lang="en-GB" sz="1800" dirty="0" smtClean="0">
                <a:latin typeface="Arial"/>
                <a:cs typeface="Arial"/>
              </a:rPr>
              <a:t>Resolution:   At R~1000-3000 </a:t>
            </a:r>
            <a:r>
              <a:rPr lang="en-GB" sz="1800" dirty="0" smtClean="0">
                <a:latin typeface="Arial"/>
                <a:cs typeface="Arial"/>
              </a:rPr>
              <a:t>dominated </a:t>
            </a:r>
            <a:r>
              <a:rPr lang="en-GB" sz="1800" dirty="0" smtClean="0">
                <a:latin typeface="Arial"/>
                <a:cs typeface="Arial"/>
              </a:rPr>
              <a:t>by the detector noise. </a:t>
            </a:r>
          </a:p>
          <a:p>
            <a:pPr marL="457200" lvl="1" indent="0">
              <a:buNone/>
            </a:pP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smtClean="0">
                <a:latin typeface="Arial"/>
                <a:cs typeface="Arial"/>
              </a:rPr>
              <a:t>    At R~100 more relevant (esp. for lambda &lt; </a:t>
            </a:r>
            <a:r>
              <a:rPr lang="en-GB" sz="1800" dirty="0" smtClean="0">
                <a:latin typeface="Arial"/>
                <a:cs typeface="Arial"/>
              </a:rPr>
              <a:t>2 </a:t>
            </a:r>
            <a:r>
              <a:rPr lang="en-GB" sz="1800" dirty="0" err="1" smtClean="0">
                <a:latin typeface="Arial"/>
                <a:cs typeface="Arial"/>
              </a:rPr>
              <a:t>μm</a:t>
            </a:r>
            <a:r>
              <a:rPr lang="en-GB" sz="1800" dirty="0" smtClean="0">
                <a:latin typeface="Arial"/>
                <a:cs typeface="Arial"/>
              </a:rPr>
              <a:t>)</a:t>
            </a:r>
            <a:endParaRPr lang="en-GB" sz="1800" dirty="0" smtClean="0">
              <a:latin typeface="Arial"/>
              <a:cs typeface="Arial"/>
            </a:endParaRPr>
          </a:p>
          <a:p>
            <a:pPr lvl="1"/>
            <a:r>
              <a:rPr lang="en-GB" sz="1800" dirty="0">
                <a:latin typeface="Arial"/>
                <a:cs typeface="Arial"/>
              </a:rPr>
              <a:t>E</a:t>
            </a:r>
            <a:r>
              <a:rPr lang="en-GB" sz="1800" dirty="0" smtClean="0">
                <a:latin typeface="Arial"/>
                <a:cs typeface="Arial"/>
              </a:rPr>
              <a:t>mission </a:t>
            </a:r>
            <a:r>
              <a:rPr lang="en-GB" sz="1800" dirty="0" smtClean="0">
                <a:latin typeface="Arial"/>
                <a:cs typeface="Arial"/>
              </a:rPr>
              <a:t>lines or continuum?  </a:t>
            </a:r>
          </a:p>
          <a:p>
            <a:pPr marL="457200" lvl="1" indent="0">
              <a:buNone/>
            </a:pPr>
            <a:r>
              <a:rPr lang="en-GB" sz="1800" dirty="0">
                <a:latin typeface="Arial"/>
                <a:cs typeface="Arial"/>
              </a:rPr>
              <a:t> </a:t>
            </a:r>
            <a:r>
              <a:rPr lang="en-GB" sz="1800" dirty="0" smtClean="0">
                <a:latin typeface="Arial"/>
                <a:cs typeface="Arial"/>
              </a:rPr>
              <a:t>    If emission lines, not so relevant</a:t>
            </a:r>
          </a:p>
          <a:p>
            <a:pPr lvl="1"/>
            <a:r>
              <a:rPr lang="en-GB" sz="1800" dirty="0" smtClean="0">
                <a:latin typeface="Arial"/>
                <a:cs typeface="Arial"/>
              </a:rPr>
              <a:t>Size of the target (</a:t>
            </a:r>
            <a:r>
              <a:rPr lang="en-GB" sz="1800" dirty="0" err="1" smtClean="0">
                <a:latin typeface="Arial"/>
                <a:cs typeface="Arial"/>
              </a:rPr>
              <a:t>wrt</a:t>
            </a:r>
            <a:r>
              <a:rPr lang="en-GB" sz="1800" dirty="0" smtClean="0">
                <a:latin typeface="Arial"/>
                <a:cs typeface="Arial"/>
              </a:rPr>
              <a:t> </a:t>
            </a:r>
            <a:r>
              <a:rPr lang="en-GB" sz="1800" dirty="0" err="1" smtClean="0">
                <a:latin typeface="Arial"/>
                <a:cs typeface="Arial"/>
              </a:rPr>
              <a:t>FoV</a:t>
            </a:r>
            <a:r>
              <a:rPr lang="en-GB" sz="1800" dirty="0" smtClean="0">
                <a:latin typeface="Arial"/>
                <a:cs typeface="Arial"/>
              </a:rPr>
              <a:t>)</a:t>
            </a:r>
          </a:p>
          <a:p>
            <a:pPr lvl="1"/>
            <a:r>
              <a:rPr lang="en-GB" sz="1800" dirty="0" smtClean="0">
                <a:latin typeface="Arial"/>
                <a:cs typeface="Arial"/>
              </a:rPr>
              <a:t>MSA-imprint (details later)</a:t>
            </a:r>
          </a:p>
          <a:p>
            <a:pPr>
              <a:buNone/>
            </a:pPr>
            <a:endParaRPr lang="en-GB" sz="1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sz="1800" b="1" dirty="0" smtClean="0">
              <a:latin typeface="Arial"/>
              <a:cs typeface="Arial"/>
            </a:endParaRPr>
          </a:p>
          <a:p>
            <a:pPr lvl="1">
              <a:buNone/>
            </a:pPr>
            <a:endParaRPr lang="en-GB" sz="1800" dirty="0" smtClean="0">
              <a:latin typeface="Arial"/>
              <a:cs typeface="Arial"/>
            </a:endParaRPr>
          </a:p>
        </p:txBody>
      </p: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4865766" y="2664665"/>
            <a:ext cx="4336056" cy="4090988"/>
            <a:chOff x="252" y="1488"/>
            <a:chExt cx="2959" cy="2577"/>
          </a:xfrm>
        </p:grpSpPr>
        <p:graphicFrame>
          <p:nvGraphicFramePr>
            <p:cNvPr id="5" name="Object 3"/>
            <p:cNvGraphicFramePr>
              <a:graphicFrameLocks noChangeAspect="1"/>
            </p:cNvGraphicFramePr>
            <p:nvPr/>
          </p:nvGraphicFramePr>
          <p:xfrm>
            <a:off x="489" y="1570"/>
            <a:ext cx="2540" cy="21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65" name="Mathcad" r:id="rId3" imgW="5410080" imgH="4591080" progId="">
                    <p:embed/>
                  </p:oleObj>
                </mc:Choice>
                <mc:Fallback>
                  <p:oleObj name="Mathcad" r:id="rId3" imgW="5410080" imgH="4591080" progId="">
                    <p:embed/>
                    <p:pic>
                      <p:nvPicPr>
                        <p:cNvPr id="0" name="Picture 18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9" y="1570"/>
                          <a:ext cx="2540" cy="21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Rectangle 32"/>
            <p:cNvSpPr>
              <a:spLocks noChangeArrowheads="1"/>
            </p:cNvSpPr>
            <p:nvPr/>
          </p:nvSpPr>
          <p:spPr bwMode="auto">
            <a:xfrm rot="16200000">
              <a:off x="-362" y="2634"/>
              <a:ext cx="1424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B3D91"/>
                </a:buClr>
                <a:buSzPct val="80000"/>
                <a:buFont typeface="Zapf Dingbats" charset="2"/>
                <a:buNone/>
              </a:pPr>
              <a:r>
                <a:rPr lang="en-GB" sz="1400" dirty="0">
                  <a:latin typeface="Arial" charset="0"/>
                </a:rPr>
                <a:t>[photon s</a:t>
              </a:r>
              <a:r>
                <a:rPr lang="en-GB" sz="1400" baseline="30000" dirty="0">
                  <a:latin typeface="Arial" charset="0"/>
                </a:rPr>
                <a:t>-1</a:t>
              </a:r>
              <a:r>
                <a:rPr lang="en-GB" sz="1400" dirty="0">
                  <a:latin typeface="Arial" charset="0"/>
                </a:rPr>
                <a:t> </a:t>
              </a:r>
              <a:r>
                <a:rPr lang="en-GB" sz="1400" dirty="0">
                  <a:latin typeface="Symbol" charset="2"/>
                </a:rPr>
                <a:t>m</a:t>
              </a:r>
              <a:r>
                <a:rPr lang="en-GB" sz="1400" dirty="0">
                  <a:latin typeface="Arial" charset="0"/>
                </a:rPr>
                <a:t>m</a:t>
              </a:r>
              <a:r>
                <a:rPr lang="en-GB" sz="1400" baseline="30000" dirty="0">
                  <a:latin typeface="Arial" charset="0"/>
                </a:rPr>
                <a:t>-1</a:t>
              </a:r>
              <a:r>
                <a:rPr lang="en-GB" sz="1400" dirty="0">
                  <a:latin typeface="Arial" charset="0"/>
                </a:rPr>
                <a:t> arcsec</a:t>
              </a:r>
              <a:r>
                <a:rPr lang="en-GB" sz="1400" baseline="30000" dirty="0">
                  <a:latin typeface="Arial" charset="0"/>
                </a:rPr>
                <a:t>-2</a:t>
              </a:r>
              <a:r>
                <a:rPr lang="en-GB" sz="1400" dirty="0">
                  <a:latin typeface="Arial" charset="0"/>
                </a:rPr>
                <a:t>]</a:t>
              </a:r>
            </a:p>
          </p:txBody>
        </p:sp>
        <p:sp>
          <p:nvSpPr>
            <p:cNvPr id="7" name="Rectangle 33"/>
            <p:cNvSpPr>
              <a:spLocks noChangeArrowheads="1"/>
            </p:cNvSpPr>
            <p:nvPr/>
          </p:nvSpPr>
          <p:spPr bwMode="auto">
            <a:xfrm>
              <a:off x="1240" y="1488"/>
              <a:ext cx="1270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B3D91"/>
                </a:buClr>
                <a:buSzPct val="80000"/>
                <a:buFont typeface="Zapf Dingbats" charset="2"/>
                <a:buNone/>
              </a:pPr>
              <a:r>
                <a:rPr lang="en-GB" sz="1400" dirty="0">
                  <a:latin typeface="Arial" charset="0"/>
                </a:rPr>
                <a:t>JWST Background</a:t>
              </a:r>
            </a:p>
          </p:txBody>
        </p:sp>
        <p:sp>
          <p:nvSpPr>
            <p:cNvPr id="8" name="Rectangle 34"/>
            <p:cNvSpPr>
              <a:spLocks noChangeArrowheads="1"/>
            </p:cNvSpPr>
            <p:nvPr/>
          </p:nvSpPr>
          <p:spPr bwMode="auto">
            <a:xfrm>
              <a:off x="1306" y="3793"/>
              <a:ext cx="1270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B3D91"/>
                </a:buClr>
                <a:buSzPct val="80000"/>
                <a:buFont typeface="Zapf Dingbats" charset="2"/>
                <a:buNone/>
              </a:pPr>
              <a:r>
                <a:rPr lang="en-GB" sz="1400">
                  <a:latin typeface="Arial" charset="0"/>
                </a:rPr>
                <a:t>Wavelength [micron]</a:t>
              </a:r>
            </a:p>
          </p:txBody>
        </p:sp>
        <p:sp>
          <p:nvSpPr>
            <p:cNvPr id="9" name="Rectangle 35"/>
            <p:cNvSpPr>
              <a:spLocks noChangeArrowheads="1"/>
            </p:cNvSpPr>
            <p:nvPr/>
          </p:nvSpPr>
          <p:spPr bwMode="auto">
            <a:xfrm>
              <a:off x="671" y="3657"/>
              <a:ext cx="181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B3D91"/>
                </a:buClr>
                <a:buSzPct val="80000"/>
                <a:buFont typeface="Zapf Dingbats" charset="2"/>
                <a:buNone/>
              </a:pPr>
              <a:r>
                <a:rPr lang="en-GB" sz="1400">
                  <a:latin typeface="Arial" charset="0"/>
                </a:rPr>
                <a:t>5</a:t>
              </a:r>
            </a:p>
          </p:txBody>
        </p:sp>
        <p:sp>
          <p:nvSpPr>
            <p:cNvPr id="10" name="Rectangle 36"/>
            <p:cNvSpPr>
              <a:spLocks noChangeArrowheads="1"/>
            </p:cNvSpPr>
            <p:nvPr/>
          </p:nvSpPr>
          <p:spPr bwMode="auto">
            <a:xfrm>
              <a:off x="1079" y="3657"/>
              <a:ext cx="317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B3D91"/>
                </a:buClr>
                <a:buSzPct val="80000"/>
                <a:buFont typeface="Zapf Dingbats" charset="2"/>
                <a:buNone/>
              </a:pPr>
              <a:r>
                <a:rPr lang="en-GB" sz="1400">
                  <a:latin typeface="Arial" charset="0"/>
                </a:rPr>
                <a:t>10</a:t>
              </a:r>
            </a:p>
          </p:txBody>
        </p:sp>
        <p:sp>
          <p:nvSpPr>
            <p:cNvPr id="11" name="Rectangle 37"/>
            <p:cNvSpPr>
              <a:spLocks noChangeArrowheads="1"/>
            </p:cNvSpPr>
            <p:nvPr/>
          </p:nvSpPr>
          <p:spPr bwMode="auto">
            <a:xfrm>
              <a:off x="1532" y="3657"/>
              <a:ext cx="273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B3D91"/>
                </a:buClr>
                <a:buSzPct val="80000"/>
                <a:buFont typeface="Zapf Dingbats" charset="2"/>
                <a:buNone/>
              </a:pPr>
              <a:r>
                <a:rPr lang="en-GB" sz="1400">
                  <a:latin typeface="Arial" charset="0"/>
                </a:rPr>
                <a:t>15</a:t>
              </a:r>
            </a:p>
          </p:txBody>
        </p:sp>
        <p:sp>
          <p:nvSpPr>
            <p:cNvPr id="12" name="Rectangle 38"/>
            <p:cNvSpPr>
              <a:spLocks noChangeArrowheads="1"/>
            </p:cNvSpPr>
            <p:nvPr/>
          </p:nvSpPr>
          <p:spPr bwMode="auto">
            <a:xfrm>
              <a:off x="1941" y="3657"/>
              <a:ext cx="317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B3D91"/>
                </a:buClr>
                <a:buSzPct val="80000"/>
                <a:buFont typeface="Zapf Dingbats" charset="2"/>
                <a:buNone/>
              </a:pPr>
              <a:r>
                <a:rPr lang="en-GB" sz="1400">
                  <a:latin typeface="Arial" charset="0"/>
                </a:rPr>
                <a:t>20</a:t>
              </a:r>
            </a:p>
          </p:txBody>
        </p:sp>
        <p:sp>
          <p:nvSpPr>
            <p:cNvPr id="13" name="Rectangle 39"/>
            <p:cNvSpPr>
              <a:spLocks noChangeArrowheads="1"/>
            </p:cNvSpPr>
            <p:nvPr/>
          </p:nvSpPr>
          <p:spPr bwMode="auto">
            <a:xfrm>
              <a:off x="2394" y="3657"/>
              <a:ext cx="318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B3D91"/>
                </a:buClr>
                <a:buSzPct val="80000"/>
                <a:buFont typeface="Zapf Dingbats" charset="2"/>
                <a:buNone/>
              </a:pPr>
              <a:r>
                <a:rPr lang="en-GB" sz="1400">
                  <a:latin typeface="Arial" charset="0"/>
                </a:rPr>
                <a:t>25</a:t>
              </a:r>
            </a:p>
          </p:txBody>
        </p:sp>
        <p:sp>
          <p:nvSpPr>
            <p:cNvPr id="14" name="Rectangle 40"/>
            <p:cNvSpPr>
              <a:spLocks noChangeArrowheads="1"/>
            </p:cNvSpPr>
            <p:nvPr/>
          </p:nvSpPr>
          <p:spPr bwMode="auto">
            <a:xfrm>
              <a:off x="398" y="1616"/>
              <a:ext cx="318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B3D91"/>
                </a:buClr>
                <a:buSzPct val="80000"/>
                <a:buFont typeface="Zapf Dingbats" charset="2"/>
                <a:buNone/>
              </a:pPr>
              <a:r>
                <a:rPr lang="en-GB" sz="1400">
                  <a:latin typeface="Arial" charset="0"/>
                </a:rPr>
                <a:t>10</a:t>
              </a:r>
              <a:r>
                <a:rPr lang="en-GB" sz="1400" baseline="30000">
                  <a:latin typeface="Arial" charset="0"/>
                </a:rPr>
                <a:t>6</a:t>
              </a:r>
            </a:p>
          </p:txBody>
        </p:sp>
        <p:sp>
          <p:nvSpPr>
            <p:cNvPr id="15" name="Rectangle 41"/>
            <p:cNvSpPr>
              <a:spLocks noChangeArrowheads="1"/>
            </p:cNvSpPr>
            <p:nvPr/>
          </p:nvSpPr>
          <p:spPr bwMode="auto">
            <a:xfrm>
              <a:off x="398" y="2251"/>
              <a:ext cx="318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B3D91"/>
                </a:buClr>
                <a:buSzPct val="80000"/>
                <a:buFont typeface="Zapf Dingbats" charset="2"/>
                <a:buNone/>
              </a:pPr>
              <a:r>
                <a:rPr lang="en-GB" sz="1400">
                  <a:latin typeface="Arial" charset="0"/>
                </a:rPr>
                <a:t>10</a:t>
              </a:r>
              <a:r>
                <a:rPr lang="en-GB" sz="1400" baseline="30000">
                  <a:latin typeface="Arial" charset="0"/>
                </a:rPr>
                <a:t>5</a:t>
              </a:r>
            </a:p>
          </p:txBody>
        </p:sp>
        <p:sp>
          <p:nvSpPr>
            <p:cNvPr id="16" name="Rectangle 42"/>
            <p:cNvSpPr>
              <a:spLocks noChangeArrowheads="1"/>
            </p:cNvSpPr>
            <p:nvPr/>
          </p:nvSpPr>
          <p:spPr bwMode="auto">
            <a:xfrm>
              <a:off x="398" y="2931"/>
              <a:ext cx="318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B3D91"/>
                </a:buClr>
                <a:buSzPct val="80000"/>
                <a:buFont typeface="Zapf Dingbats" charset="2"/>
                <a:buNone/>
              </a:pPr>
              <a:r>
                <a:rPr lang="en-GB" sz="1400">
                  <a:latin typeface="Arial" charset="0"/>
                </a:rPr>
                <a:t>10</a:t>
              </a:r>
              <a:r>
                <a:rPr lang="en-GB" sz="1400" baseline="30000">
                  <a:latin typeface="Arial" charset="0"/>
                </a:rPr>
                <a:t>4</a:t>
              </a:r>
            </a:p>
          </p:txBody>
        </p:sp>
        <p:sp>
          <p:nvSpPr>
            <p:cNvPr id="17" name="Rectangle 43"/>
            <p:cNvSpPr>
              <a:spLocks noChangeArrowheads="1"/>
            </p:cNvSpPr>
            <p:nvPr/>
          </p:nvSpPr>
          <p:spPr bwMode="auto">
            <a:xfrm>
              <a:off x="398" y="3566"/>
              <a:ext cx="318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B3D91"/>
                </a:buClr>
                <a:buSzPct val="80000"/>
                <a:buFont typeface="Zapf Dingbats" charset="2"/>
                <a:buNone/>
              </a:pPr>
              <a:r>
                <a:rPr lang="en-GB" sz="1400">
                  <a:latin typeface="Arial" charset="0"/>
                </a:rPr>
                <a:t>10</a:t>
              </a:r>
              <a:r>
                <a:rPr lang="en-GB" sz="1400" baseline="30000">
                  <a:latin typeface="Arial" charset="0"/>
                </a:rPr>
                <a:t>3</a:t>
              </a:r>
            </a:p>
          </p:txBody>
        </p:sp>
        <p:sp>
          <p:nvSpPr>
            <p:cNvPr id="18" name="Rectangle 44"/>
            <p:cNvSpPr>
              <a:spLocks noChangeArrowheads="1"/>
            </p:cNvSpPr>
            <p:nvPr/>
          </p:nvSpPr>
          <p:spPr bwMode="auto">
            <a:xfrm>
              <a:off x="2031" y="3249"/>
              <a:ext cx="907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B3D91"/>
                </a:buClr>
                <a:buSzPct val="80000"/>
                <a:buFont typeface="Zapf Dingbats" charset="2"/>
                <a:buNone/>
              </a:pPr>
              <a:r>
                <a:rPr lang="en-GB" sz="1400">
                  <a:latin typeface="Arial" charset="0"/>
                </a:rPr>
                <a:t>Zodiacal Dust</a:t>
              </a:r>
            </a:p>
          </p:txBody>
        </p:sp>
        <p:sp>
          <p:nvSpPr>
            <p:cNvPr id="19" name="Rectangle 45"/>
            <p:cNvSpPr>
              <a:spLocks noChangeArrowheads="1"/>
            </p:cNvSpPr>
            <p:nvPr/>
          </p:nvSpPr>
          <p:spPr bwMode="auto">
            <a:xfrm>
              <a:off x="2258" y="2523"/>
              <a:ext cx="907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B3D91"/>
                </a:buClr>
                <a:buSzPct val="80000"/>
                <a:buFont typeface="Zapf Dingbats" charset="2"/>
                <a:buNone/>
              </a:pPr>
              <a:r>
                <a:rPr lang="en-GB" sz="1400">
                  <a:latin typeface="Arial" charset="0"/>
                </a:rPr>
                <a:t>Sunshield</a:t>
              </a:r>
            </a:p>
          </p:txBody>
        </p:sp>
        <p:sp>
          <p:nvSpPr>
            <p:cNvPr id="20" name="Rectangle 46"/>
            <p:cNvSpPr>
              <a:spLocks noChangeArrowheads="1"/>
            </p:cNvSpPr>
            <p:nvPr/>
          </p:nvSpPr>
          <p:spPr bwMode="auto">
            <a:xfrm>
              <a:off x="2304" y="2069"/>
              <a:ext cx="907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B3D91"/>
                </a:buClr>
                <a:buSzPct val="80000"/>
                <a:buFont typeface="Zapf Dingbats" charset="2"/>
                <a:buNone/>
              </a:pPr>
              <a:r>
                <a:rPr lang="en-GB" sz="1400">
                  <a:latin typeface="Arial" charset="0"/>
                </a:rPr>
                <a:t>OTA</a:t>
              </a:r>
            </a:p>
          </p:txBody>
        </p:sp>
      </p:grp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3393747" y="6497146"/>
            <a:ext cx="55461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" dirty="0"/>
              <a:t>http://</a:t>
            </a:r>
            <a:r>
              <a:rPr lang="es-ES" dirty="0" err="1"/>
              <a:t>www.roe.ac.uk</a:t>
            </a:r>
            <a:r>
              <a:rPr lang="es-ES" dirty="0"/>
              <a:t>/</a:t>
            </a:r>
            <a:r>
              <a:rPr lang="es-ES" dirty="0" err="1"/>
              <a:t>ukatc</a:t>
            </a:r>
            <a:r>
              <a:rPr lang="es-ES" dirty="0"/>
              <a:t>/</a:t>
            </a:r>
            <a:r>
              <a:rPr lang="es-ES" dirty="0" err="1"/>
              <a:t>consortium</a:t>
            </a:r>
            <a:r>
              <a:rPr lang="es-ES" dirty="0"/>
              <a:t>/</a:t>
            </a:r>
            <a:r>
              <a:rPr lang="es-ES" dirty="0" err="1"/>
              <a:t>miri</a:t>
            </a:r>
            <a:r>
              <a:rPr lang="es-ES" dirty="0"/>
              <a:t>/</a:t>
            </a:r>
            <a:r>
              <a:rPr lang="es-ES" dirty="0" err="1"/>
              <a:t>index.html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94719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954"/>
            <a:ext cx="8229600" cy="729602"/>
          </a:xfrm>
        </p:spPr>
        <p:txBody>
          <a:bodyPr>
            <a:normAutofit/>
          </a:bodyPr>
          <a:lstStyle/>
          <a:p>
            <a:r>
              <a:rPr lang="en-GB" sz="2800" b="1" u="sng" dirty="0" smtClean="0">
                <a:latin typeface="Arial"/>
                <a:cs typeface="Arial"/>
              </a:rPr>
              <a:t>JWST BACKGROUND. TELESCOPE </a:t>
            </a:r>
            <a:endParaRPr lang="en-GB" sz="2800" b="1" u="sng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412" y="340974"/>
            <a:ext cx="8229600" cy="5336104"/>
          </a:xfrm>
        </p:spPr>
        <p:txBody>
          <a:bodyPr>
            <a:noAutofit/>
          </a:bodyPr>
          <a:lstStyle/>
          <a:p>
            <a:pPr>
              <a:buNone/>
            </a:pPr>
            <a:endParaRPr lang="en-GB" sz="2000" dirty="0" smtClean="0">
              <a:latin typeface="Arial"/>
              <a:cs typeface="Arial"/>
            </a:endParaRPr>
          </a:p>
          <a:p>
            <a:r>
              <a:rPr lang="en-GB" sz="2000" dirty="0">
                <a:latin typeface="Arial"/>
                <a:cs typeface="Arial"/>
              </a:rPr>
              <a:t>MIRI </a:t>
            </a:r>
            <a:r>
              <a:rPr lang="en-GB" sz="2000" dirty="0" smtClean="0">
                <a:latin typeface="Arial"/>
                <a:cs typeface="Arial"/>
              </a:rPr>
              <a:t>specific. </a:t>
            </a:r>
          </a:p>
          <a:p>
            <a:r>
              <a:rPr lang="en-GB" sz="2000" dirty="0" smtClean="0">
                <a:latin typeface="Arial"/>
                <a:cs typeface="Arial"/>
              </a:rPr>
              <a:t>Stable during typical exposure times</a:t>
            </a:r>
          </a:p>
          <a:p>
            <a:r>
              <a:rPr lang="en-GB" sz="2000" dirty="0" smtClean="0">
                <a:latin typeface="Arial"/>
                <a:cs typeface="Arial"/>
              </a:rPr>
              <a:t>Important at 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err="1">
                <a:latin typeface="Arial"/>
                <a:cs typeface="Arial"/>
              </a:rPr>
              <a:t>λ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smtClean="0">
                <a:latin typeface="Arial"/>
                <a:cs typeface="Arial"/>
              </a:rPr>
              <a:t>&gt; 10 </a:t>
            </a:r>
            <a:r>
              <a:rPr lang="en-GB" sz="2000" dirty="0" err="1" smtClean="0">
                <a:latin typeface="Arial"/>
                <a:cs typeface="Arial"/>
              </a:rPr>
              <a:t>μm</a:t>
            </a:r>
            <a:r>
              <a:rPr lang="en-GB" sz="2000" dirty="0" smtClean="0">
                <a:latin typeface="Arial"/>
                <a:cs typeface="Arial"/>
              </a:rPr>
              <a:t>. Dominant at </a:t>
            </a:r>
            <a:r>
              <a:rPr lang="en-GB" sz="2000" dirty="0" err="1">
                <a:latin typeface="Arial"/>
                <a:cs typeface="Arial"/>
              </a:rPr>
              <a:t>λ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smtClean="0">
                <a:latin typeface="Arial"/>
                <a:cs typeface="Arial"/>
              </a:rPr>
              <a:t>&gt; 15 </a:t>
            </a:r>
            <a:r>
              <a:rPr lang="en-GB" sz="2000" dirty="0" err="1" smtClean="0">
                <a:latin typeface="Arial"/>
                <a:cs typeface="Arial"/>
              </a:rPr>
              <a:t>μm</a:t>
            </a:r>
            <a:r>
              <a:rPr lang="en-GB" sz="2000" dirty="0" smtClean="0">
                <a:latin typeface="Arial"/>
                <a:cs typeface="Arial"/>
              </a:rPr>
              <a:t> </a:t>
            </a:r>
          </a:p>
          <a:p>
            <a:pPr>
              <a:buNone/>
            </a:pPr>
            <a:endParaRPr lang="en-GB" sz="2000" b="1" dirty="0" smtClean="0">
              <a:latin typeface="Arial"/>
              <a:cs typeface="Arial"/>
            </a:endParaRPr>
          </a:p>
          <a:p>
            <a:pPr>
              <a:buNone/>
            </a:pPr>
            <a:endParaRPr lang="en-GB" sz="2000" b="1" dirty="0">
              <a:latin typeface="Arial"/>
              <a:cs typeface="Arial"/>
            </a:endParaRPr>
          </a:p>
          <a:p>
            <a:pPr>
              <a:buNone/>
            </a:pPr>
            <a:r>
              <a:rPr lang="en-GB" sz="2000" b="1" dirty="0" smtClean="0">
                <a:latin typeface="Arial"/>
                <a:cs typeface="Arial"/>
              </a:rPr>
              <a:t>Strategy</a:t>
            </a:r>
            <a:r>
              <a:rPr lang="en-GB" sz="2000" dirty="0" smtClean="0">
                <a:latin typeface="Arial"/>
                <a:cs typeface="Arial"/>
              </a:rPr>
              <a:t>. Depends mainly on source´s size</a:t>
            </a:r>
          </a:p>
          <a:p>
            <a:pPr>
              <a:buNone/>
            </a:pPr>
            <a:endParaRPr lang="en-GB" sz="2000" dirty="0">
              <a:latin typeface="Arial"/>
              <a:cs typeface="Arial"/>
            </a:endParaRPr>
          </a:p>
          <a:p>
            <a:pPr>
              <a:buAutoNum type="arabicParenR"/>
            </a:pPr>
            <a:r>
              <a:rPr lang="en-GB" sz="2000" dirty="0" smtClean="0">
                <a:latin typeface="Arial"/>
                <a:cs typeface="Arial"/>
              </a:rPr>
              <a:t>Size of the source small </a:t>
            </a:r>
            <a:r>
              <a:rPr lang="en-GB" sz="2000" dirty="0" err="1" smtClean="0">
                <a:latin typeface="Arial"/>
                <a:cs typeface="Arial"/>
              </a:rPr>
              <a:t>wrt</a:t>
            </a:r>
            <a:r>
              <a:rPr lang="en-GB" sz="2000" dirty="0" smtClean="0">
                <a:latin typeface="Arial"/>
                <a:cs typeface="Arial"/>
              </a:rPr>
              <a:t> </a:t>
            </a:r>
            <a:r>
              <a:rPr lang="en-GB" sz="2000" dirty="0" err="1" smtClean="0">
                <a:latin typeface="Arial"/>
                <a:cs typeface="Arial"/>
              </a:rPr>
              <a:t>FoV</a:t>
            </a:r>
            <a:r>
              <a:rPr lang="en-GB" sz="2000" dirty="0">
                <a:latin typeface="Arial"/>
                <a:cs typeface="Arial"/>
              </a:rPr>
              <a:t>:</a:t>
            </a:r>
            <a:r>
              <a:rPr lang="en-GB" sz="2000" dirty="0" smtClean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r>
              <a:rPr lang="en-GB" sz="2000" dirty="0" smtClean="0">
                <a:latin typeface="Arial"/>
                <a:cs typeface="Arial"/>
              </a:rPr>
              <a:t>    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smtClean="0">
                <a:latin typeface="Arial"/>
                <a:cs typeface="Arial"/>
              </a:rPr>
              <a:t>Nodding on source, i.e. </a:t>
            </a:r>
            <a:r>
              <a:rPr lang="en-GB" sz="2000" dirty="0" smtClean="0">
                <a:latin typeface="Arial"/>
                <a:cs typeface="Arial"/>
              </a:rPr>
              <a:t>within </a:t>
            </a:r>
            <a:r>
              <a:rPr lang="en-GB" sz="2000" dirty="0" smtClean="0">
                <a:latin typeface="Arial"/>
                <a:cs typeface="Arial"/>
              </a:rPr>
              <a:t>the </a:t>
            </a:r>
            <a:r>
              <a:rPr lang="en-GB" sz="2000" dirty="0" err="1" smtClean="0">
                <a:latin typeface="Arial"/>
                <a:cs typeface="Arial"/>
              </a:rPr>
              <a:t>FoV</a:t>
            </a:r>
            <a:endParaRPr lang="en-GB" sz="20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2000" dirty="0" smtClean="0">
                <a:latin typeface="Arial"/>
                <a:cs typeface="Arial"/>
              </a:rPr>
              <a:t>2)  Size of source large </a:t>
            </a:r>
            <a:r>
              <a:rPr lang="en-GB" sz="2000" dirty="0" err="1" smtClean="0">
                <a:latin typeface="Arial"/>
                <a:cs typeface="Arial"/>
              </a:rPr>
              <a:t>wrt</a:t>
            </a:r>
            <a:r>
              <a:rPr lang="en-GB" sz="2000" dirty="0" smtClean="0">
                <a:latin typeface="Arial"/>
                <a:cs typeface="Arial"/>
              </a:rPr>
              <a:t> </a:t>
            </a:r>
            <a:r>
              <a:rPr lang="en-GB" sz="2000" dirty="0" err="1" smtClean="0">
                <a:latin typeface="Arial"/>
                <a:cs typeface="Arial"/>
              </a:rPr>
              <a:t>FoV</a:t>
            </a:r>
            <a:r>
              <a:rPr lang="en-GB" sz="2000" dirty="0">
                <a:latin typeface="Arial"/>
                <a:cs typeface="Arial"/>
              </a:rPr>
              <a:t>:</a:t>
            </a:r>
            <a:r>
              <a:rPr lang="en-GB" sz="2000" dirty="0" smtClean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smtClean="0">
                <a:latin typeface="Arial"/>
                <a:cs typeface="Arial"/>
              </a:rPr>
              <a:t>     </a:t>
            </a:r>
            <a:r>
              <a:rPr lang="en-GB" sz="2000" dirty="0" smtClean="0">
                <a:latin typeface="Arial"/>
                <a:cs typeface="Arial"/>
              </a:rPr>
              <a:t>Nodding off-source, i.e. </a:t>
            </a:r>
            <a:r>
              <a:rPr lang="en-GB" sz="2000" dirty="0" smtClean="0">
                <a:latin typeface="Arial"/>
                <a:cs typeface="Arial"/>
              </a:rPr>
              <a:t>background</a:t>
            </a:r>
          </a:p>
          <a:p>
            <a:pPr marL="0" indent="0">
              <a:buNone/>
            </a:pPr>
            <a:endParaRPr lang="en-GB" sz="2000" dirty="0" smtClean="0">
              <a:latin typeface="Arial"/>
              <a:cs typeface="Arial"/>
            </a:endParaRPr>
          </a:p>
        </p:txBody>
      </p: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5096524" y="1929001"/>
            <a:ext cx="4360598" cy="4383612"/>
            <a:chOff x="308" y="1470"/>
            <a:chExt cx="2903" cy="2595"/>
          </a:xfrm>
        </p:grpSpPr>
        <p:graphicFrame>
          <p:nvGraphicFramePr>
            <p:cNvPr id="5" name="Object 3"/>
            <p:cNvGraphicFramePr>
              <a:graphicFrameLocks noChangeAspect="1"/>
            </p:cNvGraphicFramePr>
            <p:nvPr/>
          </p:nvGraphicFramePr>
          <p:xfrm>
            <a:off x="489" y="1570"/>
            <a:ext cx="2540" cy="21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940" name="Mathcad" r:id="rId3" imgW="5410080" imgH="4591080" progId="">
                    <p:embed/>
                  </p:oleObj>
                </mc:Choice>
                <mc:Fallback>
                  <p:oleObj name="Mathcad" r:id="rId3" imgW="5410080" imgH="4591080" progId="">
                    <p:embed/>
                    <p:pic>
                      <p:nvPicPr>
                        <p:cNvPr id="0" name="Picture 18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9" y="1570"/>
                          <a:ext cx="2540" cy="21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Rectangle 32"/>
            <p:cNvSpPr>
              <a:spLocks noChangeArrowheads="1"/>
            </p:cNvSpPr>
            <p:nvPr/>
          </p:nvSpPr>
          <p:spPr bwMode="auto">
            <a:xfrm rot="16200000">
              <a:off x="-306" y="2652"/>
              <a:ext cx="1424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B3D91"/>
                </a:buClr>
                <a:buSzPct val="80000"/>
                <a:buFont typeface="Zapf Dingbats" charset="2"/>
                <a:buNone/>
              </a:pPr>
              <a:r>
                <a:rPr lang="en-GB" sz="1400" dirty="0">
                  <a:latin typeface="Arial" charset="0"/>
                </a:rPr>
                <a:t>[photon s</a:t>
              </a:r>
              <a:r>
                <a:rPr lang="en-GB" sz="1400" baseline="30000" dirty="0">
                  <a:latin typeface="Arial" charset="0"/>
                </a:rPr>
                <a:t>-1</a:t>
              </a:r>
              <a:r>
                <a:rPr lang="en-GB" sz="1400" dirty="0">
                  <a:latin typeface="Arial" charset="0"/>
                </a:rPr>
                <a:t> </a:t>
              </a:r>
              <a:r>
                <a:rPr lang="en-GB" sz="1400" dirty="0">
                  <a:latin typeface="Symbol" charset="2"/>
                </a:rPr>
                <a:t>m</a:t>
              </a:r>
              <a:r>
                <a:rPr lang="en-GB" sz="1400" dirty="0">
                  <a:latin typeface="Arial" charset="0"/>
                </a:rPr>
                <a:t>m</a:t>
              </a:r>
              <a:r>
                <a:rPr lang="en-GB" sz="1400" baseline="30000" dirty="0">
                  <a:latin typeface="Arial" charset="0"/>
                </a:rPr>
                <a:t>-1</a:t>
              </a:r>
              <a:r>
                <a:rPr lang="en-GB" sz="1400" dirty="0">
                  <a:latin typeface="Arial" charset="0"/>
                </a:rPr>
                <a:t> arcsec</a:t>
              </a:r>
              <a:r>
                <a:rPr lang="en-GB" sz="1400" baseline="30000" dirty="0">
                  <a:latin typeface="Arial" charset="0"/>
                </a:rPr>
                <a:t>-2</a:t>
              </a:r>
              <a:r>
                <a:rPr lang="en-GB" sz="1400" dirty="0">
                  <a:latin typeface="Arial" charset="0"/>
                </a:rPr>
                <a:t>]</a:t>
              </a:r>
            </a:p>
          </p:txBody>
        </p:sp>
        <p:sp>
          <p:nvSpPr>
            <p:cNvPr id="7" name="Rectangle 33"/>
            <p:cNvSpPr>
              <a:spLocks noChangeArrowheads="1"/>
            </p:cNvSpPr>
            <p:nvPr/>
          </p:nvSpPr>
          <p:spPr bwMode="auto">
            <a:xfrm>
              <a:off x="1850" y="1470"/>
              <a:ext cx="1270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B3D91"/>
                </a:buClr>
                <a:buSzPct val="80000"/>
                <a:buFont typeface="Zapf Dingbats" charset="2"/>
                <a:buNone/>
              </a:pPr>
              <a:r>
                <a:rPr lang="en-GB" sz="1400" dirty="0">
                  <a:latin typeface="Arial" charset="0"/>
                </a:rPr>
                <a:t>JWST Background</a:t>
              </a:r>
            </a:p>
          </p:txBody>
        </p:sp>
        <p:sp>
          <p:nvSpPr>
            <p:cNvPr id="8" name="Rectangle 34"/>
            <p:cNvSpPr>
              <a:spLocks noChangeArrowheads="1"/>
            </p:cNvSpPr>
            <p:nvPr/>
          </p:nvSpPr>
          <p:spPr bwMode="auto">
            <a:xfrm>
              <a:off x="1306" y="3793"/>
              <a:ext cx="1270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B3D91"/>
                </a:buClr>
                <a:buSzPct val="80000"/>
                <a:buFont typeface="Zapf Dingbats" charset="2"/>
                <a:buNone/>
              </a:pPr>
              <a:r>
                <a:rPr lang="en-GB" sz="1400">
                  <a:latin typeface="Arial" charset="0"/>
                </a:rPr>
                <a:t>Wavelength [micron]</a:t>
              </a:r>
            </a:p>
          </p:txBody>
        </p:sp>
        <p:sp>
          <p:nvSpPr>
            <p:cNvPr id="9" name="Rectangle 35"/>
            <p:cNvSpPr>
              <a:spLocks noChangeArrowheads="1"/>
            </p:cNvSpPr>
            <p:nvPr/>
          </p:nvSpPr>
          <p:spPr bwMode="auto">
            <a:xfrm>
              <a:off x="671" y="3657"/>
              <a:ext cx="181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B3D91"/>
                </a:buClr>
                <a:buSzPct val="80000"/>
                <a:buFont typeface="Zapf Dingbats" charset="2"/>
                <a:buNone/>
              </a:pPr>
              <a:r>
                <a:rPr lang="en-GB" sz="1400">
                  <a:latin typeface="Arial" charset="0"/>
                </a:rPr>
                <a:t>5</a:t>
              </a:r>
            </a:p>
          </p:txBody>
        </p:sp>
        <p:sp>
          <p:nvSpPr>
            <p:cNvPr id="10" name="Rectangle 36"/>
            <p:cNvSpPr>
              <a:spLocks noChangeArrowheads="1"/>
            </p:cNvSpPr>
            <p:nvPr/>
          </p:nvSpPr>
          <p:spPr bwMode="auto">
            <a:xfrm>
              <a:off x="1079" y="3657"/>
              <a:ext cx="317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B3D91"/>
                </a:buClr>
                <a:buSzPct val="80000"/>
                <a:buFont typeface="Zapf Dingbats" charset="2"/>
                <a:buNone/>
              </a:pPr>
              <a:r>
                <a:rPr lang="en-GB" sz="1400">
                  <a:latin typeface="Arial" charset="0"/>
                </a:rPr>
                <a:t>10</a:t>
              </a:r>
            </a:p>
          </p:txBody>
        </p:sp>
        <p:sp>
          <p:nvSpPr>
            <p:cNvPr id="11" name="Rectangle 37"/>
            <p:cNvSpPr>
              <a:spLocks noChangeArrowheads="1"/>
            </p:cNvSpPr>
            <p:nvPr/>
          </p:nvSpPr>
          <p:spPr bwMode="auto">
            <a:xfrm>
              <a:off x="1532" y="3657"/>
              <a:ext cx="273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B3D91"/>
                </a:buClr>
                <a:buSzPct val="80000"/>
                <a:buFont typeface="Zapf Dingbats" charset="2"/>
                <a:buNone/>
              </a:pPr>
              <a:r>
                <a:rPr lang="en-GB" sz="1400">
                  <a:latin typeface="Arial" charset="0"/>
                </a:rPr>
                <a:t>15</a:t>
              </a:r>
            </a:p>
          </p:txBody>
        </p:sp>
        <p:sp>
          <p:nvSpPr>
            <p:cNvPr id="12" name="Rectangle 38"/>
            <p:cNvSpPr>
              <a:spLocks noChangeArrowheads="1"/>
            </p:cNvSpPr>
            <p:nvPr/>
          </p:nvSpPr>
          <p:spPr bwMode="auto">
            <a:xfrm>
              <a:off x="1941" y="3657"/>
              <a:ext cx="317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B3D91"/>
                </a:buClr>
                <a:buSzPct val="80000"/>
                <a:buFont typeface="Zapf Dingbats" charset="2"/>
                <a:buNone/>
              </a:pPr>
              <a:r>
                <a:rPr lang="en-GB" sz="1400">
                  <a:latin typeface="Arial" charset="0"/>
                </a:rPr>
                <a:t>20</a:t>
              </a:r>
            </a:p>
          </p:txBody>
        </p:sp>
        <p:sp>
          <p:nvSpPr>
            <p:cNvPr id="13" name="Rectangle 39"/>
            <p:cNvSpPr>
              <a:spLocks noChangeArrowheads="1"/>
            </p:cNvSpPr>
            <p:nvPr/>
          </p:nvSpPr>
          <p:spPr bwMode="auto">
            <a:xfrm>
              <a:off x="2394" y="3657"/>
              <a:ext cx="318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B3D91"/>
                </a:buClr>
                <a:buSzPct val="80000"/>
                <a:buFont typeface="Zapf Dingbats" charset="2"/>
                <a:buNone/>
              </a:pPr>
              <a:r>
                <a:rPr lang="en-GB" sz="1400">
                  <a:latin typeface="Arial" charset="0"/>
                </a:rPr>
                <a:t>25</a:t>
              </a:r>
            </a:p>
          </p:txBody>
        </p:sp>
        <p:sp>
          <p:nvSpPr>
            <p:cNvPr id="14" name="Rectangle 40"/>
            <p:cNvSpPr>
              <a:spLocks noChangeArrowheads="1"/>
            </p:cNvSpPr>
            <p:nvPr/>
          </p:nvSpPr>
          <p:spPr bwMode="auto">
            <a:xfrm>
              <a:off x="398" y="1616"/>
              <a:ext cx="318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B3D91"/>
                </a:buClr>
                <a:buSzPct val="80000"/>
                <a:buFont typeface="Zapf Dingbats" charset="2"/>
                <a:buNone/>
              </a:pPr>
              <a:r>
                <a:rPr lang="en-GB" sz="1400">
                  <a:latin typeface="Arial" charset="0"/>
                </a:rPr>
                <a:t>10</a:t>
              </a:r>
              <a:r>
                <a:rPr lang="en-GB" sz="1400" baseline="30000">
                  <a:latin typeface="Arial" charset="0"/>
                </a:rPr>
                <a:t>6</a:t>
              </a:r>
            </a:p>
          </p:txBody>
        </p:sp>
        <p:sp>
          <p:nvSpPr>
            <p:cNvPr id="15" name="Rectangle 41"/>
            <p:cNvSpPr>
              <a:spLocks noChangeArrowheads="1"/>
            </p:cNvSpPr>
            <p:nvPr/>
          </p:nvSpPr>
          <p:spPr bwMode="auto">
            <a:xfrm>
              <a:off x="398" y="2251"/>
              <a:ext cx="318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B3D91"/>
                </a:buClr>
                <a:buSzPct val="80000"/>
                <a:buFont typeface="Zapf Dingbats" charset="2"/>
                <a:buNone/>
              </a:pPr>
              <a:r>
                <a:rPr lang="en-GB" sz="1400">
                  <a:latin typeface="Arial" charset="0"/>
                </a:rPr>
                <a:t>10</a:t>
              </a:r>
              <a:r>
                <a:rPr lang="en-GB" sz="1400" baseline="30000">
                  <a:latin typeface="Arial" charset="0"/>
                </a:rPr>
                <a:t>5</a:t>
              </a:r>
            </a:p>
          </p:txBody>
        </p:sp>
        <p:sp>
          <p:nvSpPr>
            <p:cNvPr id="16" name="Rectangle 42"/>
            <p:cNvSpPr>
              <a:spLocks noChangeArrowheads="1"/>
            </p:cNvSpPr>
            <p:nvPr/>
          </p:nvSpPr>
          <p:spPr bwMode="auto">
            <a:xfrm>
              <a:off x="398" y="2931"/>
              <a:ext cx="318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B3D91"/>
                </a:buClr>
                <a:buSzPct val="80000"/>
                <a:buFont typeface="Zapf Dingbats" charset="2"/>
                <a:buNone/>
              </a:pPr>
              <a:r>
                <a:rPr lang="en-GB" sz="1400">
                  <a:latin typeface="Arial" charset="0"/>
                </a:rPr>
                <a:t>10</a:t>
              </a:r>
              <a:r>
                <a:rPr lang="en-GB" sz="1400" baseline="30000">
                  <a:latin typeface="Arial" charset="0"/>
                </a:rPr>
                <a:t>4</a:t>
              </a:r>
            </a:p>
          </p:txBody>
        </p:sp>
        <p:sp>
          <p:nvSpPr>
            <p:cNvPr id="17" name="Rectangle 43"/>
            <p:cNvSpPr>
              <a:spLocks noChangeArrowheads="1"/>
            </p:cNvSpPr>
            <p:nvPr/>
          </p:nvSpPr>
          <p:spPr bwMode="auto">
            <a:xfrm>
              <a:off x="398" y="3566"/>
              <a:ext cx="318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B3D91"/>
                </a:buClr>
                <a:buSzPct val="80000"/>
                <a:buFont typeface="Zapf Dingbats" charset="2"/>
                <a:buNone/>
              </a:pPr>
              <a:r>
                <a:rPr lang="en-GB" sz="1400">
                  <a:latin typeface="Arial" charset="0"/>
                </a:rPr>
                <a:t>10</a:t>
              </a:r>
              <a:r>
                <a:rPr lang="en-GB" sz="1400" baseline="30000">
                  <a:latin typeface="Arial" charset="0"/>
                </a:rPr>
                <a:t>3</a:t>
              </a:r>
            </a:p>
          </p:txBody>
        </p:sp>
        <p:sp>
          <p:nvSpPr>
            <p:cNvPr id="18" name="Rectangle 44"/>
            <p:cNvSpPr>
              <a:spLocks noChangeArrowheads="1"/>
            </p:cNvSpPr>
            <p:nvPr/>
          </p:nvSpPr>
          <p:spPr bwMode="auto">
            <a:xfrm>
              <a:off x="2031" y="3249"/>
              <a:ext cx="907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B3D91"/>
                </a:buClr>
                <a:buSzPct val="80000"/>
                <a:buFont typeface="Zapf Dingbats" charset="2"/>
                <a:buNone/>
              </a:pPr>
              <a:r>
                <a:rPr lang="en-GB" sz="1400">
                  <a:latin typeface="Arial" charset="0"/>
                </a:rPr>
                <a:t>Zodiacal Dust</a:t>
              </a:r>
            </a:p>
          </p:txBody>
        </p:sp>
        <p:sp>
          <p:nvSpPr>
            <p:cNvPr id="19" name="Rectangle 45"/>
            <p:cNvSpPr>
              <a:spLocks noChangeArrowheads="1"/>
            </p:cNvSpPr>
            <p:nvPr/>
          </p:nvSpPr>
          <p:spPr bwMode="auto">
            <a:xfrm>
              <a:off x="2258" y="2523"/>
              <a:ext cx="907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B3D91"/>
                </a:buClr>
                <a:buSzPct val="80000"/>
                <a:buFont typeface="Zapf Dingbats" charset="2"/>
                <a:buNone/>
              </a:pPr>
              <a:r>
                <a:rPr lang="en-GB" sz="1400">
                  <a:latin typeface="Arial" charset="0"/>
                </a:rPr>
                <a:t>Sunshield</a:t>
              </a:r>
            </a:p>
          </p:txBody>
        </p:sp>
        <p:sp>
          <p:nvSpPr>
            <p:cNvPr id="20" name="Rectangle 46"/>
            <p:cNvSpPr>
              <a:spLocks noChangeArrowheads="1"/>
            </p:cNvSpPr>
            <p:nvPr/>
          </p:nvSpPr>
          <p:spPr bwMode="auto">
            <a:xfrm>
              <a:off x="2304" y="2069"/>
              <a:ext cx="907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0B3D91"/>
                </a:buClr>
                <a:buSzPct val="80000"/>
                <a:buFont typeface="Zapf Dingbats" charset="2"/>
                <a:buNone/>
              </a:pPr>
              <a:r>
                <a:rPr lang="en-GB" sz="1400">
                  <a:latin typeface="Arial" charset="0"/>
                </a:rPr>
                <a:t>OTA</a:t>
              </a:r>
            </a:p>
          </p:txBody>
        </p:sp>
      </p:grp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3481887" y="6238833"/>
            <a:ext cx="55461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" dirty="0"/>
              <a:t>http://</a:t>
            </a:r>
            <a:r>
              <a:rPr lang="es-ES" dirty="0" err="1"/>
              <a:t>www.roe.ac.uk</a:t>
            </a:r>
            <a:r>
              <a:rPr lang="es-ES" dirty="0"/>
              <a:t>/</a:t>
            </a:r>
            <a:r>
              <a:rPr lang="es-ES" dirty="0" err="1"/>
              <a:t>ukatc</a:t>
            </a:r>
            <a:r>
              <a:rPr lang="es-ES" dirty="0"/>
              <a:t>/</a:t>
            </a:r>
            <a:r>
              <a:rPr lang="es-ES" dirty="0" err="1"/>
              <a:t>consortium</a:t>
            </a:r>
            <a:r>
              <a:rPr lang="es-ES" dirty="0"/>
              <a:t>/</a:t>
            </a:r>
            <a:r>
              <a:rPr lang="es-ES" dirty="0" err="1"/>
              <a:t>miri</a:t>
            </a:r>
            <a:r>
              <a:rPr lang="es-ES" dirty="0"/>
              <a:t>/</a:t>
            </a:r>
            <a:r>
              <a:rPr lang="es-ES" dirty="0" err="1"/>
              <a:t>index.html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80244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954"/>
            <a:ext cx="8229600" cy="729602"/>
          </a:xfrm>
        </p:spPr>
        <p:txBody>
          <a:bodyPr>
            <a:normAutofit/>
          </a:bodyPr>
          <a:lstStyle/>
          <a:p>
            <a:r>
              <a:rPr lang="en-GB" sz="2800" b="1" u="sng" dirty="0" smtClean="0">
                <a:latin typeface="Arial"/>
                <a:cs typeface="Arial"/>
              </a:rPr>
              <a:t>JWST BACKGROUND. INSTRUMENT </a:t>
            </a:r>
            <a:endParaRPr lang="en-GB" sz="2800" b="1" u="sng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1737"/>
            <a:ext cx="8229600" cy="3448416"/>
          </a:xfrm>
        </p:spPr>
        <p:txBody>
          <a:bodyPr>
            <a:noAutofit/>
          </a:bodyPr>
          <a:lstStyle/>
          <a:p>
            <a:pPr>
              <a:buNone/>
            </a:pPr>
            <a:endParaRPr lang="en-GB" sz="2000" dirty="0" smtClean="0">
              <a:latin typeface="Arial"/>
              <a:cs typeface="Arial"/>
            </a:endParaRPr>
          </a:p>
          <a:p>
            <a:r>
              <a:rPr lang="en-GB" sz="2000" dirty="0" smtClean="0">
                <a:latin typeface="Arial"/>
                <a:cs typeface="Arial"/>
              </a:rPr>
              <a:t>MSA-imprint. </a:t>
            </a:r>
            <a:r>
              <a:rPr lang="en-GB" sz="2000" dirty="0" err="1" smtClean="0">
                <a:latin typeface="Arial"/>
                <a:cs typeface="Arial"/>
              </a:rPr>
              <a:t>NIRSpec</a:t>
            </a:r>
            <a:r>
              <a:rPr lang="en-GB" sz="2000" dirty="0" smtClean="0">
                <a:latin typeface="Arial"/>
                <a:cs typeface="Arial"/>
              </a:rPr>
              <a:t> </a:t>
            </a:r>
            <a:r>
              <a:rPr lang="en-GB" sz="2000" dirty="0" smtClean="0">
                <a:latin typeface="Arial"/>
                <a:cs typeface="Arial"/>
              </a:rPr>
              <a:t>specific (</a:t>
            </a:r>
            <a:r>
              <a:rPr lang="en-GB" sz="2000" dirty="0" smtClean="0">
                <a:solidFill>
                  <a:srgbClr val="800000"/>
                </a:solidFill>
                <a:latin typeface="Arial"/>
                <a:cs typeface="Arial"/>
              </a:rPr>
              <a:t>see Nora </a:t>
            </a:r>
            <a:r>
              <a:rPr lang="en-GB" sz="2000" dirty="0" err="1" smtClean="0">
                <a:solidFill>
                  <a:srgbClr val="800000"/>
                </a:solidFill>
                <a:latin typeface="Arial"/>
                <a:cs typeface="Arial"/>
              </a:rPr>
              <a:t>L</a:t>
            </a:r>
            <a:r>
              <a:rPr lang="en-GB" sz="2000" dirty="0" err="1" smtClean="0">
                <a:solidFill>
                  <a:srgbClr val="800000"/>
                </a:solidFill>
                <a:latin typeface="Arial"/>
                <a:cs typeface="Arial"/>
              </a:rPr>
              <a:t>ü</a:t>
            </a:r>
            <a:r>
              <a:rPr lang="en-GB" sz="2000" dirty="0" err="1" smtClean="0">
                <a:solidFill>
                  <a:srgbClr val="800000"/>
                </a:solidFill>
                <a:latin typeface="Arial"/>
                <a:cs typeface="Arial"/>
              </a:rPr>
              <a:t>tzgendorf</a:t>
            </a:r>
            <a:r>
              <a:rPr lang="en-GB" sz="2000" dirty="0" smtClean="0">
                <a:solidFill>
                  <a:srgbClr val="800000"/>
                </a:solidFill>
                <a:latin typeface="Arial"/>
                <a:cs typeface="Arial"/>
              </a:rPr>
              <a:t> presentation</a:t>
            </a:r>
            <a:r>
              <a:rPr lang="en-GB" sz="2000" dirty="0" smtClean="0">
                <a:latin typeface="Arial"/>
                <a:cs typeface="Arial"/>
              </a:rPr>
              <a:t>)</a:t>
            </a:r>
            <a:endParaRPr lang="en-GB" sz="2000" dirty="0">
              <a:latin typeface="Arial"/>
              <a:cs typeface="Arial"/>
            </a:endParaRPr>
          </a:p>
          <a:p>
            <a:endParaRPr lang="en-GB" sz="2000" dirty="0" smtClean="0">
              <a:latin typeface="Arial"/>
              <a:cs typeface="Arial"/>
            </a:endParaRPr>
          </a:p>
          <a:p>
            <a:r>
              <a:rPr lang="en-GB" sz="2000" dirty="0" smtClean="0">
                <a:latin typeface="Arial"/>
                <a:cs typeface="Arial"/>
              </a:rPr>
              <a:t>MSA-imprint: As </a:t>
            </a:r>
            <a:r>
              <a:rPr lang="en-GB" sz="2000" dirty="0" err="1" smtClean="0">
                <a:latin typeface="Arial"/>
                <a:cs typeface="Arial"/>
              </a:rPr>
              <a:t>NIRSpec</a:t>
            </a:r>
            <a:r>
              <a:rPr lang="en-GB" sz="2000" dirty="0" smtClean="0">
                <a:latin typeface="Arial"/>
                <a:cs typeface="Arial"/>
              </a:rPr>
              <a:t> </a:t>
            </a:r>
            <a:r>
              <a:rPr lang="en-GB" sz="2000" dirty="0" smtClean="0">
                <a:latin typeface="Arial"/>
                <a:cs typeface="Arial"/>
              </a:rPr>
              <a:t>IFU </a:t>
            </a:r>
            <a:r>
              <a:rPr lang="en-GB" sz="2000" dirty="0" smtClean="0">
                <a:latin typeface="Arial"/>
                <a:cs typeface="Arial"/>
              </a:rPr>
              <a:t>share detector with the MOS, the light leaking through the MSA </a:t>
            </a:r>
            <a:r>
              <a:rPr lang="en-GB" sz="2000" dirty="0" smtClean="0">
                <a:latin typeface="Arial"/>
                <a:cs typeface="Arial"/>
              </a:rPr>
              <a:t> and failed open shutters implies </a:t>
            </a:r>
            <a:r>
              <a:rPr lang="en-GB" sz="2000" dirty="0" smtClean="0">
                <a:latin typeface="Arial"/>
                <a:cs typeface="Arial"/>
              </a:rPr>
              <a:t>additional sources of </a:t>
            </a:r>
            <a:r>
              <a:rPr lang="en-GB" sz="2000" dirty="0" smtClean="0">
                <a:latin typeface="Arial"/>
                <a:cs typeface="Arial"/>
              </a:rPr>
              <a:t>background </a:t>
            </a:r>
            <a:r>
              <a:rPr lang="en-GB" sz="2000" dirty="0" smtClean="0">
                <a:latin typeface="Arial"/>
                <a:cs typeface="Arial"/>
              </a:rPr>
              <a:t>due to:</a:t>
            </a:r>
          </a:p>
          <a:p>
            <a:pPr lvl="1"/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smtClean="0">
                <a:latin typeface="Arial"/>
                <a:cs typeface="Arial"/>
              </a:rPr>
              <a:t>uniform diffuse zodiacal + galactic  light</a:t>
            </a:r>
          </a:p>
          <a:p>
            <a:pPr lvl="1"/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smtClean="0">
                <a:latin typeface="Arial"/>
                <a:cs typeface="Arial"/>
              </a:rPr>
              <a:t>celestial sources landing in failed open micro-shutters</a:t>
            </a:r>
          </a:p>
          <a:p>
            <a:pPr lvl="1"/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smtClean="0">
                <a:latin typeface="Arial"/>
                <a:cs typeface="Arial"/>
              </a:rPr>
              <a:t>own target if extended by more than 10 </a:t>
            </a:r>
            <a:r>
              <a:rPr lang="en-GB" sz="2000" dirty="0" err="1" smtClean="0">
                <a:latin typeface="Arial"/>
                <a:cs typeface="Arial"/>
              </a:rPr>
              <a:t>arcsec</a:t>
            </a:r>
            <a:endParaRPr lang="en-GB" sz="2000" b="1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GB" sz="2000" b="1" dirty="0" smtClean="0">
              <a:latin typeface="Arial"/>
              <a:cs typeface="Arial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-16052" y="4027507"/>
            <a:ext cx="91600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000" b="1" dirty="0" smtClean="0">
                <a:latin typeface="Arial"/>
                <a:cs typeface="Arial"/>
              </a:rPr>
              <a:t>Strategy</a:t>
            </a:r>
            <a:r>
              <a:rPr lang="en-GB" sz="2000" dirty="0">
                <a:latin typeface="Arial"/>
                <a:cs typeface="Arial"/>
              </a:rPr>
              <a:t>:</a:t>
            </a:r>
            <a:r>
              <a:rPr lang="en-GB" sz="2000" dirty="0" smtClean="0">
                <a:latin typeface="Arial"/>
                <a:cs typeface="Arial"/>
              </a:rPr>
              <a:t> Dependent </a:t>
            </a:r>
            <a:r>
              <a:rPr lang="en-GB" sz="2000" dirty="0">
                <a:latin typeface="Arial"/>
                <a:cs typeface="Arial"/>
              </a:rPr>
              <a:t>on science </a:t>
            </a:r>
            <a:r>
              <a:rPr lang="en-GB" sz="2000" dirty="0" smtClean="0">
                <a:latin typeface="Arial"/>
                <a:cs typeface="Arial"/>
              </a:rPr>
              <a:t>case. Options for calibration:</a:t>
            </a:r>
          </a:p>
          <a:p>
            <a:pPr lvl="1"/>
            <a:r>
              <a:rPr lang="en-GB" sz="2000" dirty="0" smtClean="0">
                <a:latin typeface="Arial"/>
                <a:cs typeface="Arial"/>
              </a:rPr>
              <a:t>	 -- Dedicated </a:t>
            </a:r>
            <a:r>
              <a:rPr lang="en-GB" sz="2000" dirty="0" smtClean="0">
                <a:latin typeface="Arial"/>
                <a:cs typeface="Arial"/>
              </a:rPr>
              <a:t>exposure (i.e. IFU closed and repeat dither pattern) </a:t>
            </a:r>
            <a:endParaRPr lang="en-GB" sz="2000" dirty="0" smtClean="0">
              <a:latin typeface="Arial"/>
              <a:cs typeface="Arial"/>
            </a:endParaRPr>
          </a:p>
          <a:p>
            <a:pPr lvl="1"/>
            <a:r>
              <a:rPr lang="en-GB" sz="2000" dirty="0" smtClean="0">
                <a:latin typeface="Arial"/>
                <a:cs typeface="Arial"/>
              </a:rPr>
              <a:t>       -- model for the background</a:t>
            </a:r>
          </a:p>
          <a:p>
            <a:pPr lvl="1"/>
            <a:r>
              <a:rPr lang="en-GB" sz="2000" dirty="0" smtClean="0">
                <a:latin typeface="Arial"/>
                <a:cs typeface="Arial"/>
              </a:rPr>
              <a:t>       -- Hybrid</a:t>
            </a:r>
          </a:p>
          <a:p>
            <a:pPr lvl="1"/>
            <a:r>
              <a:rPr lang="en-GB" sz="2000" dirty="0" smtClean="0">
                <a:latin typeface="Arial"/>
                <a:cs typeface="Arial"/>
              </a:rPr>
              <a:t>            </a:t>
            </a:r>
          </a:p>
          <a:p>
            <a:pPr lvl="1"/>
            <a:endParaRPr lang="en-GB" sz="2000" dirty="0">
              <a:latin typeface="Arial"/>
              <a:cs typeface="Arial"/>
            </a:endParaRPr>
          </a:p>
          <a:p>
            <a:pPr marL="1257300" lvl="2" indent="-342900">
              <a:buFont typeface="Wingdings" charset="2"/>
              <a:buChar char="Ø"/>
            </a:pPr>
            <a:r>
              <a:rPr lang="en-GB" sz="2000" dirty="0" smtClean="0">
                <a:latin typeface="Arial"/>
                <a:cs typeface="Arial"/>
              </a:rPr>
              <a:t>	Effect more relevant if interest in the continuum , R~100</a:t>
            </a:r>
          </a:p>
          <a:p>
            <a:pPr marL="1257300" lvl="2" indent="-342900">
              <a:buFont typeface="Wingdings" charset="2"/>
              <a:buChar char="Ø"/>
            </a:pPr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smtClean="0">
                <a:latin typeface="Arial"/>
                <a:cs typeface="Arial"/>
              </a:rPr>
              <a:t> Less relevant if only emission lines are important &amp; R= 1-2.7 x 10</a:t>
            </a:r>
            <a:r>
              <a:rPr lang="en-GB" sz="2000" baseline="30000" dirty="0" smtClean="0">
                <a:latin typeface="Arial"/>
                <a:cs typeface="Arial"/>
              </a:rPr>
              <a:t>3</a:t>
            </a:r>
          </a:p>
          <a:p>
            <a:pPr lvl="1"/>
            <a:endParaRPr lang="en-GB" sz="2000" dirty="0" smtClean="0">
              <a:latin typeface="Arial"/>
              <a:cs typeface="Arial"/>
            </a:endParaRPr>
          </a:p>
          <a:p>
            <a:pPr lvl="1"/>
            <a:endParaRPr lang="en-GB" sz="2000" dirty="0">
              <a:latin typeface="Arial"/>
              <a:cs typeface="Arial"/>
            </a:endParaRPr>
          </a:p>
          <a:p>
            <a:pPr lvl="1"/>
            <a:r>
              <a:rPr lang="en-GB" sz="2000" dirty="0" smtClean="0">
                <a:latin typeface="Arial"/>
                <a:cs typeface="Arial"/>
              </a:rPr>
              <a:t> </a:t>
            </a:r>
            <a:endParaRPr lang="en-GB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5274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3739"/>
            <a:ext cx="8229600" cy="885981"/>
          </a:xfrm>
        </p:spPr>
        <p:txBody>
          <a:bodyPr>
            <a:normAutofit/>
          </a:bodyPr>
          <a:lstStyle/>
          <a:p>
            <a:r>
              <a:rPr lang="en-GB" sz="2800" b="1" u="sng" dirty="0" smtClean="0">
                <a:latin typeface="Arial"/>
                <a:cs typeface="Arial"/>
              </a:rPr>
              <a:t>DITHERING/NODDING</a:t>
            </a:r>
            <a:endParaRPr lang="en-GB" sz="2800" b="1" u="sng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538" y="508680"/>
            <a:ext cx="9031462" cy="5874162"/>
          </a:xfrm>
        </p:spPr>
        <p:txBody>
          <a:bodyPr>
            <a:noAutofit/>
          </a:bodyPr>
          <a:lstStyle/>
          <a:p>
            <a:r>
              <a:rPr lang="en-GB" sz="1900" u="sng" dirty="0" smtClean="0">
                <a:latin typeface="Arial"/>
                <a:cs typeface="Arial"/>
              </a:rPr>
              <a:t>Dithering/nodding for PSF and cosmetic </a:t>
            </a:r>
            <a:endParaRPr lang="en-GB" sz="1900" u="sng" dirty="0">
              <a:latin typeface="Arial"/>
              <a:cs typeface="Arial"/>
            </a:endParaRPr>
          </a:p>
          <a:p>
            <a:pPr lvl="1"/>
            <a:r>
              <a:rPr lang="en-GB" sz="1900" b="1" dirty="0" err="1" smtClean="0">
                <a:latin typeface="Arial"/>
                <a:cs typeface="Arial"/>
              </a:rPr>
              <a:t>NIRSpec</a:t>
            </a:r>
            <a:r>
              <a:rPr lang="en-GB" sz="1900" dirty="0">
                <a:latin typeface="Arial"/>
                <a:cs typeface="Arial"/>
              </a:rPr>
              <a:t>: </a:t>
            </a:r>
            <a:r>
              <a:rPr lang="en-GB" sz="1900" dirty="0" smtClean="0">
                <a:latin typeface="Arial"/>
                <a:cs typeface="Arial"/>
              </a:rPr>
              <a:t>Some </a:t>
            </a:r>
            <a:r>
              <a:rPr lang="en-GB" sz="1900" dirty="0">
                <a:latin typeface="Arial"/>
                <a:cs typeface="Arial"/>
              </a:rPr>
              <a:t>predefined dither patterns, but</a:t>
            </a:r>
            <a:r>
              <a:rPr lang="en-GB" sz="1900" dirty="0" smtClean="0">
                <a:latin typeface="Arial"/>
                <a:cs typeface="Arial"/>
              </a:rPr>
              <a:t> the </a:t>
            </a:r>
            <a:r>
              <a:rPr lang="en-GB" sz="1900" dirty="0">
                <a:latin typeface="Arial"/>
                <a:cs typeface="Arial"/>
              </a:rPr>
              <a:t>user</a:t>
            </a:r>
            <a:r>
              <a:rPr lang="en-GB" sz="1900" dirty="0" smtClean="0">
                <a:latin typeface="Arial"/>
                <a:cs typeface="Arial"/>
              </a:rPr>
              <a:t> may also define </a:t>
            </a:r>
            <a:r>
              <a:rPr lang="en-GB" sz="1900" dirty="0">
                <a:latin typeface="Arial"/>
                <a:cs typeface="Arial"/>
              </a:rPr>
              <a:t>patterns</a:t>
            </a:r>
          </a:p>
          <a:p>
            <a:pPr lvl="1"/>
            <a:r>
              <a:rPr lang="en-GB" sz="1900" b="1" dirty="0" smtClean="0">
                <a:solidFill>
                  <a:srgbClr val="000000"/>
                </a:solidFill>
                <a:latin typeface="Arial"/>
                <a:cs typeface="Arial"/>
              </a:rPr>
              <a:t>MIRI</a:t>
            </a:r>
            <a:r>
              <a:rPr lang="en-GB" sz="1900" dirty="0">
                <a:latin typeface="Arial"/>
                <a:cs typeface="Arial"/>
              </a:rPr>
              <a:t>: </a:t>
            </a:r>
            <a:r>
              <a:rPr lang="en-GB" sz="1900" dirty="0" smtClean="0">
                <a:latin typeface="Arial"/>
                <a:cs typeface="Arial"/>
              </a:rPr>
              <a:t>Fixed </a:t>
            </a:r>
            <a:r>
              <a:rPr lang="en-GB" sz="1900" dirty="0">
                <a:latin typeface="Arial"/>
                <a:cs typeface="Arial"/>
              </a:rPr>
              <a:t>patterns (optimized as a </a:t>
            </a:r>
            <a:r>
              <a:rPr lang="en-GB" sz="1900" dirty="0" smtClean="0">
                <a:latin typeface="Arial"/>
                <a:cs typeface="Arial"/>
              </a:rPr>
              <a:t>function </a:t>
            </a:r>
            <a:r>
              <a:rPr lang="en-GB" sz="1900" dirty="0">
                <a:latin typeface="Arial"/>
                <a:cs typeface="Arial"/>
              </a:rPr>
              <a:t>of the spectral range of interest) with </a:t>
            </a:r>
            <a:r>
              <a:rPr lang="en-GB" sz="1900" dirty="0" smtClean="0">
                <a:latin typeface="Arial"/>
                <a:cs typeface="Arial"/>
              </a:rPr>
              <a:t>two- and </a:t>
            </a:r>
            <a:r>
              <a:rPr lang="en-GB" sz="1900" dirty="0" smtClean="0">
                <a:latin typeface="Arial"/>
                <a:cs typeface="Arial"/>
              </a:rPr>
              <a:t>four</a:t>
            </a:r>
            <a:r>
              <a:rPr lang="en-GB" sz="1900" dirty="0">
                <a:latin typeface="Arial"/>
                <a:cs typeface="Arial"/>
              </a:rPr>
              <a:t>-point </a:t>
            </a:r>
            <a:r>
              <a:rPr lang="en-GB" sz="1900" dirty="0" smtClean="0">
                <a:latin typeface="Arial"/>
                <a:cs typeface="Arial"/>
              </a:rPr>
              <a:t>dithering</a:t>
            </a:r>
            <a:endParaRPr lang="en-GB" sz="1900" dirty="0">
              <a:latin typeface="Arial"/>
              <a:cs typeface="Arial"/>
            </a:endParaRPr>
          </a:p>
          <a:p>
            <a:endParaRPr lang="en-GB" sz="1900" dirty="0" smtClean="0">
              <a:latin typeface="Arial"/>
              <a:cs typeface="Arial"/>
            </a:endParaRPr>
          </a:p>
          <a:p>
            <a:r>
              <a:rPr lang="en-GB" sz="1900" u="sng" dirty="0" smtClean="0">
                <a:latin typeface="Arial"/>
                <a:cs typeface="Arial"/>
              </a:rPr>
              <a:t>Dithering/nodding for background measurements</a:t>
            </a:r>
          </a:p>
          <a:p>
            <a:pPr lvl="1"/>
            <a:r>
              <a:rPr lang="en-GB" sz="1900" b="1" dirty="0" err="1" smtClean="0">
                <a:solidFill>
                  <a:srgbClr val="000000"/>
                </a:solidFill>
                <a:latin typeface="Arial"/>
                <a:cs typeface="Arial"/>
              </a:rPr>
              <a:t>NIRSpec</a:t>
            </a:r>
            <a:r>
              <a:rPr lang="en-GB" sz="1900" b="1" dirty="0" smtClean="0">
                <a:solidFill>
                  <a:srgbClr val="000000"/>
                </a:solidFill>
                <a:latin typeface="Arial"/>
                <a:cs typeface="Arial"/>
              </a:rPr>
              <a:t> &amp; MIRI</a:t>
            </a:r>
            <a:r>
              <a:rPr lang="en-GB" sz="1900" dirty="0" smtClean="0">
                <a:latin typeface="Arial"/>
                <a:cs typeface="Arial"/>
              </a:rPr>
              <a:t>: at least  one pointing away from target  by  &gt;&gt; 3 </a:t>
            </a:r>
            <a:r>
              <a:rPr lang="en-GB" sz="1900" dirty="0" err="1" smtClean="0">
                <a:latin typeface="Arial"/>
                <a:cs typeface="Arial"/>
              </a:rPr>
              <a:t>arcsec</a:t>
            </a:r>
            <a:r>
              <a:rPr lang="en-GB" sz="1900" dirty="0" smtClean="0">
                <a:latin typeface="Arial"/>
                <a:cs typeface="Arial"/>
              </a:rPr>
              <a:t>, if extended</a:t>
            </a:r>
          </a:p>
          <a:p>
            <a:pPr lvl="1"/>
            <a:endParaRPr lang="en-GB" sz="19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1900" b="1" dirty="0" smtClean="0">
                <a:latin typeface="Arial"/>
                <a:cs typeface="Arial"/>
              </a:rPr>
              <a:t>Keep in mind</a:t>
            </a:r>
          </a:p>
          <a:p>
            <a:pPr lvl="1"/>
            <a:r>
              <a:rPr lang="en-GB" sz="1900" dirty="0" smtClean="0">
                <a:latin typeface="Arial"/>
                <a:cs typeface="Arial"/>
              </a:rPr>
              <a:t>Dithering involves many small angle </a:t>
            </a:r>
            <a:r>
              <a:rPr lang="en-GB" sz="1900" dirty="0" err="1" smtClean="0">
                <a:latin typeface="Arial"/>
                <a:cs typeface="Arial"/>
              </a:rPr>
              <a:t>manouvers</a:t>
            </a:r>
            <a:r>
              <a:rPr lang="en-GB" sz="1900" dirty="0" smtClean="0">
                <a:latin typeface="Arial"/>
                <a:cs typeface="Arial"/>
              </a:rPr>
              <a:t> (SAM)</a:t>
            </a:r>
          </a:p>
          <a:p>
            <a:pPr lvl="1"/>
            <a:r>
              <a:rPr lang="en-GB" sz="1900" dirty="0" smtClean="0">
                <a:latin typeface="Arial"/>
                <a:cs typeface="Arial"/>
              </a:rPr>
              <a:t>Time dedicated to SAMs can be relevant for short on-target </a:t>
            </a:r>
            <a:r>
              <a:rPr lang="en-GB" sz="1900" dirty="0" smtClean="0">
                <a:latin typeface="Arial"/>
                <a:cs typeface="Arial"/>
              </a:rPr>
              <a:t>exposures:</a:t>
            </a:r>
            <a:endParaRPr lang="en-GB" sz="1900" dirty="0" smtClean="0">
              <a:latin typeface="Arial"/>
              <a:cs typeface="Arial"/>
            </a:endParaRPr>
          </a:p>
          <a:p>
            <a:pPr>
              <a:buNone/>
            </a:pPr>
            <a:r>
              <a:rPr lang="en-GB" sz="1900" dirty="0">
                <a:latin typeface="Arial"/>
                <a:cs typeface="Arial"/>
              </a:rPr>
              <a:t> </a:t>
            </a:r>
            <a:r>
              <a:rPr lang="en-GB" sz="1900" dirty="0" smtClean="0">
                <a:latin typeface="Arial"/>
                <a:cs typeface="Arial"/>
              </a:rPr>
              <a:t>                      </a:t>
            </a:r>
            <a:r>
              <a:rPr lang="en-GB" sz="1900" dirty="0" smtClean="0">
                <a:latin typeface="Arial"/>
                <a:cs typeface="Arial"/>
              </a:rPr>
              <a:t>SAM </a:t>
            </a:r>
            <a:r>
              <a:rPr lang="en-GB" sz="1900" dirty="0" smtClean="0">
                <a:latin typeface="Arial"/>
                <a:cs typeface="Arial"/>
              </a:rPr>
              <a:t>&lt; 3 </a:t>
            </a:r>
            <a:r>
              <a:rPr lang="en-GB" sz="1900" dirty="0" err="1" smtClean="0">
                <a:latin typeface="Arial"/>
                <a:cs typeface="Arial"/>
              </a:rPr>
              <a:t>arcsec</a:t>
            </a:r>
            <a:r>
              <a:rPr lang="en-GB" sz="1900" dirty="0" smtClean="0">
                <a:latin typeface="Arial"/>
                <a:cs typeface="Arial"/>
              </a:rPr>
              <a:t>: ~</a:t>
            </a:r>
            <a:r>
              <a:rPr lang="en-GB" sz="1900" dirty="0" smtClean="0">
                <a:latin typeface="Arial"/>
                <a:cs typeface="Arial"/>
              </a:rPr>
              <a:t>25 </a:t>
            </a:r>
            <a:r>
              <a:rPr lang="en-GB" sz="1900" dirty="0" smtClean="0">
                <a:latin typeface="Arial"/>
                <a:cs typeface="Arial"/>
              </a:rPr>
              <a:t>seconds</a:t>
            </a:r>
          </a:p>
          <a:p>
            <a:pPr>
              <a:buNone/>
            </a:pPr>
            <a:r>
              <a:rPr lang="en-GB" sz="1900" dirty="0" smtClean="0">
                <a:latin typeface="Arial"/>
                <a:cs typeface="Arial"/>
              </a:rPr>
              <a:t> </a:t>
            </a:r>
            <a:r>
              <a:rPr lang="en-GB" sz="1900" dirty="0" smtClean="0">
                <a:latin typeface="Arial"/>
                <a:cs typeface="Arial"/>
              </a:rPr>
              <a:t>                      SAM </a:t>
            </a:r>
            <a:r>
              <a:rPr lang="en-GB" sz="1900" dirty="0" smtClean="0">
                <a:latin typeface="Arial"/>
                <a:cs typeface="Arial"/>
              </a:rPr>
              <a:t>&gt; 3 </a:t>
            </a:r>
            <a:r>
              <a:rPr lang="en-GB" sz="1900" dirty="0" err="1" smtClean="0">
                <a:latin typeface="Arial"/>
                <a:cs typeface="Arial"/>
              </a:rPr>
              <a:t>arcsec</a:t>
            </a:r>
            <a:r>
              <a:rPr lang="en-GB" sz="1900" dirty="0" smtClean="0">
                <a:latin typeface="Arial"/>
                <a:cs typeface="Arial"/>
              </a:rPr>
              <a:t>: </a:t>
            </a:r>
            <a:r>
              <a:rPr lang="en-GB" sz="1900" dirty="0" smtClean="0">
                <a:latin typeface="Arial"/>
                <a:cs typeface="Arial"/>
              </a:rPr>
              <a:t>~65 </a:t>
            </a:r>
            <a:r>
              <a:rPr lang="en-GB" sz="1900" dirty="0" smtClean="0">
                <a:latin typeface="Arial"/>
                <a:cs typeface="Arial"/>
              </a:rPr>
              <a:t>seconds </a:t>
            </a:r>
          </a:p>
          <a:p>
            <a:pPr>
              <a:buNone/>
            </a:pPr>
            <a:endParaRPr lang="en-GB" sz="1900" dirty="0">
              <a:latin typeface="Arial"/>
              <a:cs typeface="Arial"/>
            </a:endParaRPr>
          </a:p>
          <a:p>
            <a:pPr algn="ctr">
              <a:buNone/>
            </a:pPr>
            <a:r>
              <a:rPr lang="en-GB" sz="1900" dirty="0" smtClean="0">
                <a:solidFill>
                  <a:srgbClr val="0000FF"/>
                </a:solidFill>
                <a:latin typeface="Arial"/>
                <a:cs typeface="Arial"/>
              </a:rPr>
              <a:t>THINK ABOUT HOW TO OPTIMIZE THE SIZE AND NUMBER OF DITHERS ACCORDING TO YOUR SCIENCE CASE</a:t>
            </a:r>
          </a:p>
          <a:p>
            <a:endParaRPr lang="en-GB" sz="19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1233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888"/>
            <a:ext cx="8229600" cy="612589"/>
          </a:xfrm>
        </p:spPr>
        <p:txBody>
          <a:bodyPr>
            <a:normAutofit/>
          </a:bodyPr>
          <a:lstStyle/>
          <a:p>
            <a:r>
              <a:rPr lang="en-GB" sz="2800" dirty="0" smtClean="0"/>
              <a:t>SUMMARY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470" y="883023"/>
            <a:ext cx="8830234" cy="4525963"/>
          </a:xfrm>
        </p:spPr>
        <p:txBody>
          <a:bodyPr>
            <a:normAutofit/>
          </a:bodyPr>
          <a:lstStyle/>
          <a:p>
            <a:r>
              <a:rPr lang="es-ES" sz="2000" dirty="0" smtClean="0">
                <a:solidFill>
                  <a:srgbClr val="0000FF"/>
                </a:solidFill>
                <a:latin typeface="Arial"/>
                <a:cs typeface="Arial"/>
              </a:rPr>
              <a:t>JWST NIRSpec and MIRI IFS (coordinated) programs </a:t>
            </a:r>
            <a:r>
              <a:rPr lang="es-ES" sz="2000" dirty="0" err="1" smtClean="0">
                <a:solidFill>
                  <a:srgbClr val="0000FF"/>
                </a:solidFill>
                <a:latin typeface="Arial"/>
                <a:cs typeface="Arial"/>
              </a:rPr>
              <a:t>extremely</a:t>
            </a:r>
            <a:r>
              <a:rPr lang="es-ES" sz="20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s-ES" sz="2000" dirty="0" err="1" smtClean="0">
                <a:solidFill>
                  <a:srgbClr val="0000FF"/>
                </a:solidFill>
                <a:latin typeface="Arial"/>
                <a:cs typeface="Arial"/>
              </a:rPr>
              <a:t>powerful</a:t>
            </a:r>
            <a:r>
              <a:rPr lang="es-ES" sz="2000" dirty="0" smtClean="0">
                <a:solidFill>
                  <a:srgbClr val="0000FF"/>
                </a:solidFill>
                <a:latin typeface="Arial"/>
                <a:cs typeface="Arial"/>
              </a:rPr>
              <a:t>. Open a qualitative new window into studies of extended sources  </a:t>
            </a:r>
            <a:r>
              <a:rPr lang="es-ES" sz="2000" dirty="0" smtClean="0">
                <a:latin typeface="Arial"/>
                <a:cs typeface="Arial"/>
              </a:rPr>
              <a:t>because its unique combination of feaures:</a:t>
            </a:r>
          </a:p>
          <a:p>
            <a:pPr lvl="1"/>
            <a:r>
              <a:rPr lang="es-ES" sz="2000" dirty="0" err="1" smtClean="0">
                <a:latin typeface="Arial"/>
                <a:cs typeface="Arial"/>
              </a:rPr>
              <a:t>Increased</a:t>
            </a:r>
            <a:r>
              <a:rPr lang="es-ES" sz="2000" dirty="0" smtClean="0">
                <a:latin typeface="Arial"/>
                <a:cs typeface="Arial"/>
              </a:rPr>
              <a:t> </a:t>
            </a:r>
            <a:r>
              <a:rPr lang="es-ES" sz="2000" dirty="0" err="1" smtClean="0">
                <a:latin typeface="Arial"/>
                <a:cs typeface="Arial"/>
              </a:rPr>
              <a:t>sensitivity</a:t>
            </a:r>
            <a:r>
              <a:rPr lang="es-ES" sz="2000" dirty="0" smtClean="0">
                <a:latin typeface="Arial"/>
                <a:cs typeface="Arial"/>
              </a:rPr>
              <a:t> </a:t>
            </a:r>
            <a:r>
              <a:rPr lang="es-ES" sz="2000" dirty="0" err="1" smtClean="0">
                <a:latin typeface="Arial"/>
                <a:cs typeface="Arial"/>
              </a:rPr>
              <a:t>by</a:t>
            </a:r>
            <a:r>
              <a:rPr lang="es-ES" sz="2000" dirty="0" smtClean="0">
                <a:latin typeface="Arial"/>
                <a:cs typeface="Arial"/>
              </a:rPr>
              <a:t> </a:t>
            </a:r>
            <a:r>
              <a:rPr lang="es-ES" sz="2000" dirty="0" err="1" smtClean="0">
                <a:latin typeface="Arial"/>
                <a:cs typeface="Arial"/>
              </a:rPr>
              <a:t>factors</a:t>
            </a:r>
            <a:r>
              <a:rPr lang="es-ES" sz="2000" dirty="0" smtClean="0">
                <a:latin typeface="Arial"/>
                <a:cs typeface="Arial"/>
              </a:rPr>
              <a:t> 100 </a:t>
            </a:r>
            <a:r>
              <a:rPr lang="es-ES" sz="2000" dirty="0" err="1" smtClean="0">
                <a:latin typeface="Arial"/>
                <a:cs typeface="Arial"/>
              </a:rPr>
              <a:t>wrt</a:t>
            </a:r>
            <a:r>
              <a:rPr lang="es-ES" sz="2000" dirty="0" smtClean="0">
                <a:latin typeface="Arial"/>
                <a:cs typeface="Arial"/>
              </a:rPr>
              <a:t> </a:t>
            </a:r>
            <a:r>
              <a:rPr lang="es-ES" sz="2000" dirty="0" err="1" smtClean="0">
                <a:latin typeface="Arial"/>
                <a:cs typeface="Arial"/>
              </a:rPr>
              <a:t>previous</a:t>
            </a:r>
            <a:r>
              <a:rPr lang="es-ES" sz="2000" dirty="0" smtClean="0">
                <a:latin typeface="Arial"/>
                <a:cs typeface="Arial"/>
              </a:rPr>
              <a:t> </a:t>
            </a:r>
            <a:r>
              <a:rPr lang="es-ES" sz="2000" dirty="0" err="1" smtClean="0">
                <a:latin typeface="Arial"/>
                <a:cs typeface="Arial"/>
              </a:rPr>
              <a:t>instruments</a:t>
            </a:r>
            <a:endParaRPr lang="es-ES" sz="2000" dirty="0" smtClean="0">
              <a:latin typeface="Arial"/>
              <a:cs typeface="Arial"/>
            </a:endParaRPr>
          </a:p>
          <a:p>
            <a:pPr lvl="1"/>
            <a:r>
              <a:rPr lang="es-ES" sz="2000" dirty="0" smtClean="0">
                <a:latin typeface="Arial"/>
                <a:cs typeface="Arial"/>
              </a:rPr>
              <a:t>Wide </a:t>
            </a:r>
            <a:r>
              <a:rPr lang="es-ES" sz="2000" dirty="0" err="1" smtClean="0">
                <a:latin typeface="Arial"/>
                <a:cs typeface="Arial"/>
              </a:rPr>
              <a:t>spectral</a:t>
            </a:r>
            <a:r>
              <a:rPr lang="es-ES" sz="2000" dirty="0" smtClean="0">
                <a:latin typeface="Arial"/>
                <a:cs typeface="Arial"/>
              </a:rPr>
              <a:t> </a:t>
            </a:r>
            <a:r>
              <a:rPr lang="es-ES" sz="2000" dirty="0" err="1" smtClean="0">
                <a:latin typeface="Arial"/>
                <a:cs typeface="Arial"/>
              </a:rPr>
              <a:t>coverage</a:t>
            </a:r>
            <a:r>
              <a:rPr lang="es-ES" sz="2000" dirty="0" smtClean="0">
                <a:latin typeface="Arial"/>
                <a:cs typeface="Arial"/>
              </a:rPr>
              <a:t> </a:t>
            </a:r>
            <a:r>
              <a:rPr lang="es-ES" sz="2000" dirty="0" err="1" smtClean="0">
                <a:latin typeface="Arial"/>
                <a:cs typeface="Arial"/>
              </a:rPr>
              <a:t>from</a:t>
            </a:r>
            <a:r>
              <a:rPr lang="es-ES" sz="2000" dirty="0" smtClean="0">
                <a:latin typeface="Arial"/>
                <a:cs typeface="Arial"/>
              </a:rPr>
              <a:t> </a:t>
            </a:r>
            <a:r>
              <a:rPr lang="es-ES" sz="2000" dirty="0" err="1" smtClean="0">
                <a:latin typeface="Arial"/>
                <a:cs typeface="Arial"/>
              </a:rPr>
              <a:t>the</a:t>
            </a:r>
            <a:r>
              <a:rPr lang="es-ES" sz="2000" dirty="0" smtClean="0">
                <a:latin typeface="Arial"/>
                <a:cs typeface="Arial"/>
              </a:rPr>
              <a:t> </a:t>
            </a:r>
            <a:r>
              <a:rPr lang="es-ES" sz="2000" dirty="0" err="1" smtClean="0">
                <a:latin typeface="Arial"/>
                <a:cs typeface="Arial"/>
              </a:rPr>
              <a:t>optical</a:t>
            </a:r>
            <a:r>
              <a:rPr lang="es-ES" sz="2000" dirty="0" smtClean="0">
                <a:latin typeface="Arial"/>
                <a:cs typeface="Arial"/>
              </a:rPr>
              <a:t> (0.6μm) </a:t>
            </a:r>
            <a:r>
              <a:rPr lang="es-ES" sz="2000" dirty="0" err="1" smtClean="0">
                <a:latin typeface="Arial"/>
                <a:cs typeface="Arial"/>
              </a:rPr>
              <a:t>to</a:t>
            </a:r>
            <a:r>
              <a:rPr lang="es-ES" sz="2000" dirty="0" smtClean="0">
                <a:latin typeface="Arial"/>
                <a:cs typeface="Arial"/>
              </a:rPr>
              <a:t> </a:t>
            </a:r>
            <a:r>
              <a:rPr lang="es-ES" sz="2000" dirty="0" err="1" smtClean="0">
                <a:latin typeface="Arial"/>
                <a:cs typeface="Arial"/>
              </a:rPr>
              <a:t>the</a:t>
            </a:r>
            <a:r>
              <a:rPr lang="es-ES" sz="2000" dirty="0" smtClean="0">
                <a:latin typeface="Arial"/>
                <a:cs typeface="Arial"/>
              </a:rPr>
              <a:t> </a:t>
            </a:r>
            <a:r>
              <a:rPr lang="es-ES" sz="2000" dirty="0" err="1" smtClean="0">
                <a:latin typeface="Arial"/>
                <a:cs typeface="Arial"/>
              </a:rPr>
              <a:t>mid</a:t>
            </a:r>
            <a:r>
              <a:rPr lang="es-ES" sz="2000" dirty="0" smtClean="0">
                <a:latin typeface="Arial"/>
                <a:cs typeface="Arial"/>
              </a:rPr>
              <a:t>-IR (28μm)</a:t>
            </a:r>
          </a:p>
          <a:p>
            <a:pPr lvl="1"/>
            <a:r>
              <a:rPr lang="es-ES" sz="2000" dirty="0" err="1">
                <a:latin typeface="Arial"/>
                <a:cs typeface="Arial"/>
              </a:rPr>
              <a:t>S</a:t>
            </a:r>
            <a:r>
              <a:rPr lang="es-ES" sz="2000" dirty="0" err="1" smtClean="0">
                <a:latin typeface="Arial"/>
                <a:cs typeface="Arial"/>
              </a:rPr>
              <a:t>table</a:t>
            </a:r>
            <a:r>
              <a:rPr lang="es-ES" sz="2000" dirty="0" smtClean="0">
                <a:latin typeface="Arial"/>
                <a:cs typeface="Arial"/>
              </a:rPr>
              <a:t> sub-</a:t>
            </a:r>
            <a:r>
              <a:rPr lang="es-ES" sz="2000" dirty="0" err="1" smtClean="0">
                <a:latin typeface="Arial"/>
                <a:cs typeface="Arial"/>
              </a:rPr>
              <a:t>arcsec</a:t>
            </a:r>
            <a:r>
              <a:rPr lang="es-ES" sz="2000" dirty="0" smtClean="0">
                <a:latin typeface="Arial"/>
                <a:cs typeface="Arial"/>
              </a:rPr>
              <a:t> angular </a:t>
            </a:r>
            <a:r>
              <a:rPr lang="es-ES" sz="2000" dirty="0" err="1" smtClean="0">
                <a:latin typeface="Arial"/>
                <a:cs typeface="Arial"/>
              </a:rPr>
              <a:t>resolution</a:t>
            </a:r>
            <a:r>
              <a:rPr lang="es-ES" sz="2000" dirty="0" smtClean="0">
                <a:latin typeface="Arial"/>
                <a:cs typeface="Arial"/>
              </a:rPr>
              <a:t> </a:t>
            </a:r>
            <a:r>
              <a:rPr lang="es-ES" sz="2000" dirty="0" err="1" smtClean="0">
                <a:latin typeface="Arial"/>
                <a:cs typeface="Arial"/>
              </a:rPr>
              <a:t>over</a:t>
            </a:r>
            <a:r>
              <a:rPr lang="es-ES" sz="2000" dirty="0" smtClean="0">
                <a:latin typeface="Arial"/>
                <a:cs typeface="Arial"/>
              </a:rPr>
              <a:t> </a:t>
            </a:r>
            <a:r>
              <a:rPr lang="es-ES" sz="2000" dirty="0" err="1" smtClean="0">
                <a:latin typeface="Arial"/>
                <a:cs typeface="Arial"/>
              </a:rPr>
              <a:t>the</a:t>
            </a:r>
            <a:r>
              <a:rPr lang="es-ES" sz="2000" dirty="0" smtClean="0">
                <a:latin typeface="Arial"/>
                <a:cs typeface="Arial"/>
              </a:rPr>
              <a:t> </a:t>
            </a:r>
            <a:r>
              <a:rPr lang="es-ES" sz="2000" dirty="0" err="1" smtClean="0">
                <a:latin typeface="Arial"/>
                <a:cs typeface="Arial"/>
              </a:rPr>
              <a:t>entire</a:t>
            </a:r>
            <a:r>
              <a:rPr lang="es-ES" sz="2000" dirty="0" smtClean="0">
                <a:latin typeface="Arial"/>
                <a:cs typeface="Arial"/>
              </a:rPr>
              <a:t> </a:t>
            </a:r>
            <a:r>
              <a:rPr lang="es-ES" sz="2000" dirty="0" err="1" smtClean="0">
                <a:latin typeface="Arial"/>
                <a:cs typeface="Arial"/>
              </a:rPr>
              <a:t>spectral</a:t>
            </a:r>
            <a:r>
              <a:rPr lang="es-ES" sz="2000" dirty="0" smtClean="0">
                <a:latin typeface="Arial"/>
                <a:cs typeface="Arial"/>
              </a:rPr>
              <a:t> </a:t>
            </a:r>
            <a:r>
              <a:rPr lang="es-ES" sz="2000" dirty="0" err="1" smtClean="0">
                <a:latin typeface="Arial"/>
                <a:cs typeface="Arial"/>
              </a:rPr>
              <a:t>range</a:t>
            </a:r>
            <a:endParaRPr lang="es-ES" sz="2000" dirty="0">
              <a:latin typeface="Arial"/>
              <a:cs typeface="Arial"/>
            </a:endParaRPr>
          </a:p>
          <a:p>
            <a:pPr lvl="1"/>
            <a:r>
              <a:rPr lang="es-ES" sz="2000" dirty="0" smtClean="0">
                <a:latin typeface="Arial"/>
                <a:cs typeface="Arial"/>
              </a:rPr>
              <a:t>Similar </a:t>
            </a:r>
            <a:r>
              <a:rPr lang="es-ES" sz="2000" dirty="0" err="1" smtClean="0">
                <a:latin typeface="Arial"/>
                <a:cs typeface="Arial"/>
              </a:rPr>
              <a:t>intermediate</a:t>
            </a:r>
            <a:r>
              <a:rPr lang="es-ES" sz="2000" dirty="0" smtClean="0">
                <a:latin typeface="Arial"/>
                <a:cs typeface="Arial"/>
              </a:rPr>
              <a:t> (R~2000-3000) </a:t>
            </a:r>
            <a:r>
              <a:rPr lang="es-ES" sz="2000" dirty="0" err="1" smtClean="0">
                <a:latin typeface="Arial"/>
                <a:cs typeface="Arial"/>
              </a:rPr>
              <a:t>spectral</a:t>
            </a:r>
            <a:r>
              <a:rPr lang="es-ES" sz="2000" dirty="0" smtClean="0">
                <a:latin typeface="Arial"/>
                <a:cs typeface="Arial"/>
              </a:rPr>
              <a:t> </a:t>
            </a:r>
            <a:r>
              <a:rPr lang="es-ES" sz="2000" dirty="0" err="1" smtClean="0">
                <a:latin typeface="Arial"/>
                <a:cs typeface="Arial"/>
              </a:rPr>
              <a:t>resolution</a:t>
            </a:r>
            <a:r>
              <a:rPr lang="es-ES" sz="2000" dirty="0" smtClean="0">
                <a:latin typeface="Arial"/>
                <a:cs typeface="Arial"/>
              </a:rPr>
              <a:t> </a:t>
            </a:r>
            <a:r>
              <a:rPr lang="es-ES" sz="2000" dirty="0" err="1" smtClean="0">
                <a:latin typeface="Arial"/>
                <a:cs typeface="Arial"/>
              </a:rPr>
              <a:t>over</a:t>
            </a:r>
            <a:r>
              <a:rPr lang="es-ES" sz="2000" dirty="0" smtClean="0">
                <a:latin typeface="Arial"/>
                <a:cs typeface="Arial"/>
              </a:rPr>
              <a:t> </a:t>
            </a:r>
            <a:r>
              <a:rPr lang="es-ES" sz="2000" dirty="0" err="1" smtClean="0">
                <a:latin typeface="Arial"/>
                <a:cs typeface="Arial"/>
              </a:rPr>
              <a:t>spectral</a:t>
            </a:r>
            <a:r>
              <a:rPr lang="es-ES" sz="2000" dirty="0" smtClean="0">
                <a:latin typeface="Arial"/>
                <a:cs typeface="Arial"/>
              </a:rPr>
              <a:t> </a:t>
            </a:r>
            <a:r>
              <a:rPr lang="es-ES" sz="2000" dirty="0" err="1" smtClean="0">
                <a:latin typeface="Arial"/>
                <a:cs typeface="Arial"/>
              </a:rPr>
              <a:t>range</a:t>
            </a:r>
            <a:endParaRPr lang="es-ES" sz="2000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s-ES" sz="2000" dirty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s-ES" sz="2000" dirty="0">
              <a:latin typeface="Arial"/>
              <a:cs typeface="Arial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" y="3814384"/>
            <a:ext cx="89647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sz="2000" dirty="0">
                <a:solidFill>
                  <a:srgbClr val="008000"/>
                </a:solidFill>
              </a:rPr>
              <a:t>… </a:t>
            </a:r>
            <a:r>
              <a:rPr lang="es-ES" sz="2000" dirty="0" err="1" smtClean="0">
                <a:solidFill>
                  <a:srgbClr val="008000"/>
                </a:solidFill>
              </a:rPr>
              <a:t>typical</a:t>
            </a:r>
            <a:r>
              <a:rPr lang="es-ES" sz="2000" dirty="0" smtClean="0">
                <a:solidFill>
                  <a:srgbClr val="008000"/>
                </a:solidFill>
              </a:rPr>
              <a:t> </a:t>
            </a:r>
            <a:r>
              <a:rPr lang="es-ES" sz="2000" dirty="0" err="1">
                <a:solidFill>
                  <a:srgbClr val="008000"/>
                </a:solidFill>
              </a:rPr>
              <a:t>on</a:t>
            </a:r>
            <a:r>
              <a:rPr lang="es-ES" sz="2000" dirty="0">
                <a:solidFill>
                  <a:srgbClr val="008000"/>
                </a:solidFill>
              </a:rPr>
              <a:t>-target times </a:t>
            </a:r>
            <a:r>
              <a:rPr lang="es-ES" sz="2000" dirty="0" err="1">
                <a:solidFill>
                  <a:srgbClr val="008000"/>
                </a:solidFill>
              </a:rPr>
              <a:t>will</a:t>
            </a:r>
            <a:r>
              <a:rPr lang="es-ES" sz="2000" dirty="0">
                <a:solidFill>
                  <a:srgbClr val="008000"/>
                </a:solidFill>
              </a:rPr>
              <a:t> be short, minutes </a:t>
            </a:r>
            <a:r>
              <a:rPr lang="es-ES" sz="2000" dirty="0" err="1">
                <a:solidFill>
                  <a:srgbClr val="008000"/>
                </a:solidFill>
              </a:rPr>
              <a:t>to</a:t>
            </a:r>
            <a:r>
              <a:rPr lang="es-ES" sz="2000" dirty="0">
                <a:solidFill>
                  <a:srgbClr val="008000"/>
                </a:solidFill>
              </a:rPr>
              <a:t> a </a:t>
            </a:r>
            <a:r>
              <a:rPr lang="es-ES" sz="2000" dirty="0" err="1">
                <a:solidFill>
                  <a:srgbClr val="008000"/>
                </a:solidFill>
              </a:rPr>
              <a:t>few</a:t>
            </a:r>
            <a:r>
              <a:rPr lang="es-ES" sz="2000" dirty="0">
                <a:solidFill>
                  <a:srgbClr val="008000"/>
                </a:solidFill>
              </a:rPr>
              <a:t> </a:t>
            </a:r>
            <a:r>
              <a:rPr lang="es-ES" sz="2000" dirty="0" err="1">
                <a:solidFill>
                  <a:srgbClr val="008000"/>
                </a:solidFill>
              </a:rPr>
              <a:t>hours</a:t>
            </a:r>
            <a:r>
              <a:rPr lang="es-ES" sz="2000" dirty="0">
                <a:solidFill>
                  <a:srgbClr val="008000"/>
                </a:solidFill>
              </a:rPr>
              <a:t> (</a:t>
            </a:r>
            <a:r>
              <a:rPr lang="es-ES" sz="2000" dirty="0" err="1">
                <a:solidFill>
                  <a:srgbClr val="008000"/>
                </a:solidFill>
              </a:rPr>
              <a:t>for</a:t>
            </a:r>
            <a:r>
              <a:rPr lang="es-ES" sz="2000" dirty="0">
                <a:solidFill>
                  <a:srgbClr val="008000"/>
                </a:solidFill>
              </a:rPr>
              <a:t> </a:t>
            </a:r>
            <a:r>
              <a:rPr lang="es-ES" sz="2000" dirty="0" err="1">
                <a:solidFill>
                  <a:srgbClr val="008000"/>
                </a:solidFill>
              </a:rPr>
              <a:t>faint</a:t>
            </a:r>
            <a:r>
              <a:rPr lang="es-ES" sz="2000" dirty="0">
                <a:solidFill>
                  <a:srgbClr val="008000"/>
                </a:solidFill>
              </a:rPr>
              <a:t> </a:t>
            </a:r>
            <a:r>
              <a:rPr lang="es-ES" sz="2000" dirty="0" err="1">
                <a:solidFill>
                  <a:srgbClr val="008000"/>
                </a:solidFill>
              </a:rPr>
              <a:t>cosmological</a:t>
            </a:r>
            <a:r>
              <a:rPr lang="es-ES" sz="2000" dirty="0">
                <a:solidFill>
                  <a:srgbClr val="008000"/>
                </a:solidFill>
              </a:rPr>
              <a:t> </a:t>
            </a:r>
            <a:r>
              <a:rPr lang="es-ES" sz="2000" dirty="0" err="1">
                <a:solidFill>
                  <a:srgbClr val="008000"/>
                </a:solidFill>
              </a:rPr>
              <a:t>sources</a:t>
            </a:r>
            <a:r>
              <a:rPr lang="es-ES" sz="2000" dirty="0">
                <a:solidFill>
                  <a:srgbClr val="008000"/>
                </a:solidFill>
              </a:rPr>
              <a:t>),  and </a:t>
            </a:r>
            <a:r>
              <a:rPr lang="es-ES" sz="2000" dirty="0" err="1" smtClean="0">
                <a:solidFill>
                  <a:srgbClr val="008000"/>
                </a:solidFill>
              </a:rPr>
              <a:t>consequently</a:t>
            </a:r>
            <a:r>
              <a:rPr lang="es-ES" sz="2000" dirty="0" smtClean="0">
                <a:solidFill>
                  <a:srgbClr val="008000"/>
                </a:solidFill>
              </a:rPr>
              <a:t> </a:t>
            </a:r>
            <a:r>
              <a:rPr lang="es-ES" sz="2000" dirty="0" err="1" smtClean="0">
                <a:solidFill>
                  <a:srgbClr val="008000"/>
                </a:solidFill>
              </a:rPr>
              <a:t>overhead</a:t>
            </a:r>
            <a:r>
              <a:rPr lang="es-ES" sz="2000" dirty="0" smtClean="0">
                <a:solidFill>
                  <a:srgbClr val="008000"/>
                </a:solidFill>
              </a:rPr>
              <a:t> </a:t>
            </a:r>
            <a:r>
              <a:rPr lang="es-ES" sz="2000" dirty="0">
                <a:solidFill>
                  <a:srgbClr val="008000"/>
                </a:solidFill>
              </a:rPr>
              <a:t>time can be </a:t>
            </a:r>
            <a:r>
              <a:rPr lang="es-ES" sz="2000" dirty="0" err="1">
                <a:solidFill>
                  <a:srgbClr val="008000"/>
                </a:solidFill>
              </a:rPr>
              <a:t>not</a:t>
            </a:r>
            <a:r>
              <a:rPr lang="es-ES" sz="2000" dirty="0">
                <a:solidFill>
                  <a:srgbClr val="008000"/>
                </a:solidFill>
              </a:rPr>
              <a:t> </a:t>
            </a:r>
            <a:r>
              <a:rPr lang="es-ES" sz="2000" dirty="0" err="1">
                <a:solidFill>
                  <a:srgbClr val="008000"/>
                </a:solidFill>
              </a:rPr>
              <a:t>negligible</a:t>
            </a:r>
            <a:r>
              <a:rPr lang="es-ES" sz="2000" dirty="0">
                <a:solidFill>
                  <a:srgbClr val="008000"/>
                </a:solidFill>
              </a:rPr>
              <a:t>.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0138" y="4888903"/>
            <a:ext cx="9093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…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Therefore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we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should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think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our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science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and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observational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strategy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 smtClean="0">
                <a:solidFill>
                  <a:schemeClr val="bg2">
                    <a:lumMod val="50000"/>
                  </a:schemeClr>
                </a:solidFill>
              </a:rPr>
              <a:t>carefully</a:t>
            </a:r>
            <a:r>
              <a:rPr lang="es-ES" sz="20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keeping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in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mind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 smtClean="0">
                <a:solidFill>
                  <a:schemeClr val="bg2">
                    <a:lumMod val="50000"/>
                  </a:schemeClr>
                </a:solidFill>
              </a:rPr>
              <a:t>the</a:t>
            </a:r>
            <a:r>
              <a:rPr lang="es-ES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 smtClean="0">
                <a:solidFill>
                  <a:schemeClr val="bg2">
                    <a:lumMod val="50000"/>
                  </a:schemeClr>
                </a:solidFill>
              </a:rPr>
              <a:t>efficiency</a:t>
            </a:r>
            <a:r>
              <a:rPr lang="es-ES" sz="2000" dirty="0" smtClean="0">
                <a:solidFill>
                  <a:schemeClr val="bg2">
                    <a:lumMod val="50000"/>
                  </a:schemeClr>
                </a:solidFill>
              </a:rPr>
              <a:t> of </a:t>
            </a:r>
            <a:r>
              <a:rPr lang="es-ES" sz="2000" dirty="0" err="1" smtClean="0">
                <a:solidFill>
                  <a:schemeClr val="bg2">
                    <a:lumMod val="50000"/>
                  </a:schemeClr>
                </a:solidFill>
              </a:rPr>
              <a:t>our</a:t>
            </a:r>
            <a:r>
              <a:rPr lang="es-ES" sz="2000" dirty="0" smtClean="0">
                <a:solidFill>
                  <a:schemeClr val="bg2">
                    <a:lumMod val="50000"/>
                  </a:schemeClr>
                </a:solidFill>
              </a:rPr>
              <a:t> individual </a:t>
            </a:r>
            <a:r>
              <a:rPr lang="es-ES" sz="2000" dirty="0" err="1" smtClean="0">
                <a:solidFill>
                  <a:schemeClr val="bg2">
                    <a:lumMod val="50000"/>
                  </a:schemeClr>
                </a:solidFill>
              </a:rPr>
              <a:t>programs</a:t>
            </a:r>
            <a:r>
              <a:rPr lang="es-ES" sz="2000" dirty="0" smtClean="0">
                <a:solidFill>
                  <a:schemeClr val="bg2">
                    <a:lumMod val="50000"/>
                  </a:schemeClr>
                </a:solidFill>
              </a:rPr>
              <a:t>, and </a:t>
            </a:r>
            <a:r>
              <a:rPr lang="es-ES" sz="2000" dirty="0" err="1" smtClean="0">
                <a:solidFill>
                  <a:schemeClr val="bg2">
                    <a:lumMod val="50000"/>
                  </a:schemeClr>
                </a:solidFill>
              </a:rPr>
              <a:t>the</a:t>
            </a:r>
            <a:r>
              <a:rPr lang="es-ES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overall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productivity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and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science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2">
                    <a:lumMod val="50000"/>
                  </a:schemeClr>
                </a:solidFill>
              </a:rPr>
              <a:t>return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of </a:t>
            </a:r>
            <a:r>
              <a:rPr lang="es-ES" sz="2000" dirty="0" smtClean="0">
                <a:solidFill>
                  <a:schemeClr val="bg2">
                    <a:lumMod val="50000"/>
                  </a:schemeClr>
                </a:solidFill>
              </a:rPr>
              <a:t>JWST</a:t>
            </a:r>
            <a:r>
              <a:rPr lang="es-ES" sz="20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es-ES" sz="20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3364"/>
            <a:ext cx="8229600" cy="855829"/>
          </a:xfrm>
        </p:spPr>
        <p:txBody>
          <a:bodyPr>
            <a:normAutofit/>
          </a:bodyPr>
          <a:lstStyle/>
          <a:p>
            <a:r>
              <a:rPr lang="en-GB" sz="2800" b="1" u="sng" dirty="0" smtClean="0">
                <a:latin typeface="Arial"/>
                <a:cs typeface="Arial"/>
              </a:rPr>
              <a:t>JWST </a:t>
            </a:r>
            <a:r>
              <a:rPr lang="en-GB" sz="2800" b="1" u="sng" dirty="0" err="1" smtClean="0">
                <a:latin typeface="Arial"/>
                <a:cs typeface="Arial"/>
              </a:rPr>
              <a:t>IFUs</a:t>
            </a:r>
            <a:r>
              <a:rPr lang="en-GB" sz="2800" b="1" u="sng" dirty="0" smtClean="0">
                <a:latin typeface="Arial"/>
                <a:cs typeface="Arial"/>
              </a:rPr>
              <a:t>: SCIENCE CAPABILITIES</a:t>
            </a:r>
            <a:endParaRPr lang="en-GB" sz="2800" b="1" u="sng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6734"/>
            <a:ext cx="8229600" cy="5732262"/>
          </a:xfrm>
        </p:spPr>
        <p:txBody>
          <a:bodyPr>
            <a:noAutofit/>
          </a:bodyPr>
          <a:lstStyle/>
          <a:p>
            <a:r>
              <a:rPr lang="en-GB" sz="2000" dirty="0" smtClean="0">
                <a:solidFill>
                  <a:srgbClr val="3366FF"/>
                </a:solidFill>
                <a:latin typeface="Arial"/>
                <a:cs typeface="Arial"/>
              </a:rPr>
              <a:t>First </a:t>
            </a:r>
            <a:r>
              <a:rPr lang="en-GB" sz="2000" dirty="0" err="1" smtClean="0">
                <a:solidFill>
                  <a:srgbClr val="3366FF"/>
                </a:solidFill>
                <a:latin typeface="Arial"/>
                <a:cs typeface="Arial"/>
              </a:rPr>
              <a:t>IFUs</a:t>
            </a:r>
            <a:r>
              <a:rPr lang="en-GB" sz="2000" dirty="0" smtClean="0">
                <a:solidFill>
                  <a:srgbClr val="3366FF"/>
                </a:solidFill>
                <a:latin typeface="Arial"/>
                <a:cs typeface="Arial"/>
              </a:rPr>
              <a:t> in space at near- and mid-infrared wavelengths</a:t>
            </a:r>
          </a:p>
          <a:p>
            <a:endParaRPr lang="en-GB" sz="2000" dirty="0" smtClean="0">
              <a:latin typeface="Arial"/>
              <a:cs typeface="Arial"/>
            </a:endParaRPr>
          </a:p>
          <a:p>
            <a:endParaRPr lang="en-GB" sz="2000" dirty="0" smtClean="0">
              <a:latin typeface="Arial"/>
              <a:cs typeface="Arial"/>
            </a:endParaRPr>
          </a:p>
          <a:p>
            <a:pPr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>
              <a:buNone/>
            </a:pPr>
            <a:endParaRPr lang="en-GB" sz="2000" dirty="0" smtClean="0">
              <a:latin typeface="Arial"/>
              <a:cs typeface="Arial"/>
            </a:endParaRPr>
          </a:p>
          <a:p>
            <a:endParaRPr lang="en-GB" sz="2000" dirty="0" smtClean="0">
              <a:latin typeface="Arial"/>
              <a:cs typeface="Arial"/>
            </a:endParaRPr>
          </a:p>
          <a:p>
            <a:endParaRPr lang="en-GB" sz="2000" dirty="0" smtClean="0">
              <a:latin typeface="Arial"/>
              <a:cs typeface="Arial"/>
            </a:endParaRPr>
          </a:p>
          <a:p>
            <a:pPr>
              <a:buNone/>
            </a:pPr>
            <a:endParaRPr lang="en-GB" sz="2000" dirty="0">
              <a:latin typeface="Arial"/>
              <a:cs typeface="Arial"/>
            </a:endParaRPr>
          </a:p>
          <a:p>
            <a:pPr>
              <a:buNone/>
            </a:pPr>
            <a:r>
              <a:rPr lang="en-GB" sz="2000" dirty="0" smtClean="0">
                <a:latin typeface="Arial"/>
                <a:cs typeface="Arial"/>
              </a:rPr>
              <a:t>  Inherent potential of IFS + JWST capabilities:</a:t>
            </a:r>
          </a:p>
          <a:p>
            <a:pPr lvl="1"/>
            <a:r>
              <a:rPr lang="en-GB" sz="2000" dirty="0" smtClean="0">
                <a:latin typeface="Arial"/>
                <a:cs typeface="Arial"/>
              </a:rPr>
              <a:t>IFS at high sensitivity ( orders of magnitude improvement)</a:t>
            </a:r>
          </a:p>
          <a:p>
            <a:pPr lvl="1"/>
            <a:r>
              <a:rPr lang="en-GB" sz="2000" dirty="0" smtClean="0">
                <a:latin typeface="Arial"/>
                <a:cs typeface="Arial"/>
              </a:rPr>
              <a:t>IFS at high angular resolutions ( ~ 0.1”-0.6”)</a:t>
            </a:r>
          </a:p>
          <a:p>
            <a:pPr lvl="1"/>
            <a:r>
              <a:rPr lang="en-GB" sz="2000" dirty="0" smtClean="0">
                <a:latin typeface="Arial"/>
                <a:cs typeface="Arial"/>
              </a:rPr>
              <a:t>IFS over a continuous spectral coverage (0.6 – 28.8 microns)</a:t>
            </a:r>
          </a:p>
          <a:p>
            <a:pPr lvl="1"/>
            <a:r>
              <a:rPr lang="en-GB" sz="2000" dirty="0" smtClean="0">
                <a:latin typeface="Arial"/>
                <a:cs typeface="Arial"/>
              </a:rPr>
              <a:t>IFS with a very stable and well behaved PSF</a:t>
            </a:r>
          </a:p>
          <a:p>
            <a:pPr lvl="1"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lvl="1">
              <a:buNone/>
            </a:pPr>
            <a:r>
              <a:rPr lang="en-GB" sz="2000" dirty="0" smtClean="0">
                <a:latin typeface="Arial"/>
                <a:cs typeface="Arial"/>
              </a:rPr>
              <a:t>This at</a:t>
            </a:r>
          </a:p>
          <a:p>
            <a:pPr lvl="1"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lvl="1"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lvl="1">
              <a:buNone/>
            </a:pPr>
            <a:r>
              <a:rPr lang="en-GB" sz="2000" dirty="0" smtClean="0">
                <a:latin typeface="Arial"/>
                <a:cs typeface="Arial"/>
              </a:rPr>
              <a:t>                                    .</a:t>
            </a:r>
          </a:p>
          <a:p>
            <a:pPr lvl="1"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lvl="1"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lvl="1"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lvl="1"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lvl="1"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lvl="1"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lvl="1"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lvl="1"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lvl="1"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lvl="1"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lvl="1"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lvl="1"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lvl="1"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lvl="1"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lvl="1"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lvl="1"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lvl="1"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lvl="1"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lvl="1">
              <a:buNone/>
            </a:pPr>
            <a:endParaRPr lang="en-GB" sz="2000" dirty="0" smtClean="0">
              <a:latin typeface="Arial"/>
              <a:cs typeface="Arial"/>
            </a:endParaRPr>
          </a:p>
        </p:txBody>
      </p:sp>
      <p:pic>
        <p:nvPicPr>
          <p:cNvPr id="4" name="Picture 3" descr="screenshot_5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76" y="1145825"/>
            <a:ext cx="2709703" cy="2126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71460" y="1686897"/>
            <a:ext cx="529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rgbClr val="FF0000"/>
                </a:solidFill>
              </a:rPr>
              <a:t>+</a:t>
            </a:r>
            <a:endParaRPr lang="en-GB" sz="5400" dirty="0">
              <a:solidFill>
                <a:srgbClr val="FF0000"/>
              </a:solidFill>
            </a:endParaRPr>
          </a:p>
        </p:txBody>
      </p:sp>
      <p:pic>
        <p:nvPicPr>
          <p:cNvPr id="6" name="Picture 5" descr="screenshot_5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151" y="1145825"/>
            <a:ext cx="2936334" cy="21288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540417"/>
              </p:ext>
            </p:extLst>
          </p:nvPr>
        </p:nvGraphicFramePr>
        <p:xfrm>
          <a:off x="1942829" y="5682792"/>
          <a:ext cx="4457261" cy="100584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142235"/>
                <a:gridCol w="1657513"/>
                <a:gridCol w="1657513"/>
              </a:tblGrid>
              <a:tr h="237997">
                <a:tc>
                  <a:txBody>
                    <a:bodyPr/>
                    <a:lstStyle/>
                    <a:p>
                      <a:endParaRPr lang="en-GB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err="1" smtClean="0"/>
                        <a:t>NIRSpec</a:t>
                      </a:r>
                      <a:r>
                        <a:rPr lang="en-GB" sz="1800" dirty="0" smtClean="0"/>
                        <a:t> 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MIRI</a:t>
                      </a:r>
                      <a:endParaRPr lang="en-GB" sz="1800" dirty="0"/>
                    </a:p>
                  </a:txBody>
                  <a:tcPr/>
                </a:tc>
              </a:tr>
              <a:tr h="237997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R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3000 (+1000, 100)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3000</a:t>
                      </a:r>
                      <a:endParaRPr lang="en-GB" sz="1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</a:defRPr>
            </a:lvl2pPr>
            <a:lvl3pPr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</a:defRPr>
            </a:lvl3pPr>
            <a:lvl4pPr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</a:defRPr>
            </a:lvl4pPr>
            <a:lvl5pPr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</a:defRPr>
            </a:lvl9pPr>
          </a:lstStyle>
          <a:p>
            <a:fld id="{845B76E9-3400-A542-8D63-A0DB0447376D}" type="slidenum">
              <a:rPr lang="fr-FR">
                <a:solidFill>
                  <a:schemeClr val="bg1"/>
                </a:solidFill>
                <a:latin typeface="Arial" charset="0"/>
              </a:rPr>
              <a:pPr/>
              <a:t>4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147665" y="71542"/>
            <a:ext cx="886344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</a:defRPr>
            </a:lvl2pPr>
            <a:lvl3pPr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</a:defRPr>
            </a:lvl3pPr>
            <a:lvl4pPr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</a:defRPr>
            </a:lvl4pPr>
            <a:lvl5pPr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u="sng" dirty="0" smtClean="0">
                <a:solidFill>
                  <a:schemeClr val="tx1"/>
                </a:solidFill>
                <a:latin typeface="Arial"/>
                <a:cs typeface="Arial"/>
              </a:rPr>
              <a:t>SCIENCE CAPABILITIES: </a:t>
            </a:r>
          </a:p>
          <a:p>
            <a:pPr algn="ctr" eaLnBrk="1" hangingPunct="1"/>
            <a:r>
              <a:rPr lang="en-US" sz="2800" b="1" u="sng" dirty="0" smtClean="0">
                <a:solidFill>
                  <a:schemeClr val="tx1"/>
                </a:solidFill>
                <a:latin typeface="Arial"/>
                <a:cs typeface="Arial"/>
              </a:rPr>
              <a:t>PHYSICAL COVERAGE AND  RESOLUTION </a:t>
            </a:r>
            <a:endParaRPr lang="en-US" sz="2800" b="1" u="sng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47665" y="2308762"/>
            <a:ext cx="6113225" cy="395112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en-GB" sz="2000" dirty="0" smtClean="0">
              <a:latin typeface="Arial"/>
              <a:cs typeface="Arial"/>
            </a:endParaRPr>
          </a:p>
          <a:p>
            <a:r>
              <a:rPr lang="en-GB" sz="2000" dirty="0" smtClean="0">
                <a:solidFill>
                  <a:srgbClr val="0000FF"/>
                </a:solidFill>
                <a:latin typeface="Arial"/>
                <a:cs typeface="Arial"/>
              </a:rPr>
              <a:t>Nearby galaxies</a:t>
            </a:r>
            <a:r>
              <a:rPr lang="en-GB" sz="2000" dirty="0" smtClean="0">
                <a:latin typeface="Arial"/>
                <a:cs typeface="Arial"/>
              </a:rPr>
              <a:t> (e.g. NGC7469 @ </a:t>
            </a:r>
            <a:r>
              <a:rPr lang="en-GB" sz="2000" dirty="0" err="1" smtClean="0">
                <a:latin typeface="Arial"/>
                <a:cs typeface="Arial"/>
              </a:rPr>
              <a:t>z</a:t>
            </a:r>
            <a:r>
              <a:rPr lang="en-GB" sz="2000" dirty="0" smtClean="0">
                <a:latin typeface="Arial"/>
                <a:cs typeface="Arial"/>
              </a:rPr>
              <a:t>= 0.016)</a:t>
            </a:r>
          </a:p>
          <a:p>
            <a:pPr lvl="1"/>
            <a:r>
              <a:rPr lang="en-GB" sz="2000" dirty="0" smtClean="0">
                <a:latin typeface="Arial"/>
                <a:cs typeface="Arial"/>
              </a:rPr>
              <a:t>The </a:t>
            </a:r>
            <a:r>
              <a:rPr lang="en-GB" sz="2000" dirty="0" err="1" smtClean="0">
                <a:latin typeface="Arial"/>
                <a:cs typeface="Arial"/>
              </a:rPr>
              <a:t>FoV</a:t>
            </a:r>
            <a:r>
              <a:rPr lang="en-GB" sz="2000" dirty="0" smtClean="0">
                <a:latin typeface="Arial"/>
                <a:cs typeface="Arial"/>
              </a:rPr>
              <a:t> covers regions </a:t>
            </a:r>
            <a:r>
              <a:rPr lang="en-GB" sz="2000" dirty="0">
                <a:latin typeface="Arial"/>
                <a:cs typeface="Arial"/>
              </a:rPr>
              <a:t>of </a:t>
            </a:r>
            <a:r>
              <a:rPr lang="en-GB" sz="2000" dirty="0" smtClean="0">
                <a:latin typeface="Arial"/>
                <a:cs typeface="Arial"/>
              </a:rPr>
              <a:t>1-2 kpc </a:t>
            </a:r>
          </a:p>
          <a:p>
            <a:pPr lvl="1"/>
            <a:r>
              <a:rPr lang="en-GB" sz="2000" dirty="0" smtClean="0">
                <a:latin typeface="Arial"/>
                <a:cs typeface="Arial"/>
              </a:rPr>
              <a:t>mapped </a:t>
            </a:r>
            <a:r>
              <a:rPr lang="en-GB" sz="2000" dirty="0">
                <a:latin typeface="Arial"/>
                <a:cs typeface="Arial"/>
              </a:rPr>
              <a:t>on </a:t>
            </a:r>
            <a:r>
              <a:rPr lang="en-GB" sz="2000" dirty="0" smtClean="0">
                <a:latin typeface="Arial"/>
                <a:cs typeface="Arial"/>
              </a:rPr>
              <a:t>&lt; 100pc </a:t>
            </a:r>
            <a:r>
              <a:rPr lang="en-GB" sz="2000" dirty="0">
                <a:latin typeface="Arial"/>
                <a:cs typeface="Arial"/>
              </a:rPr>
              <a:t>scales </a:t>
            </a:r>
            <a:endParaRPr lang="en-GB" sz="2000" dirty="0" smtClean="0">
              <a:latin typeface="Arial"/>
              <a:cs typeface="Arial"/>
            </a:endParaRPr>
          </a:p>
          <a:p>
            <a:pPr lvl="1"/>
            <a:r>
              <a:rPr lang="en-GB" sz="2000" dirty="0" smtClean="0">
                <a:latin typeface="Arial"/>
                <a:cs typeface="Arial"/>
              </a:rPr>
              <a:t>not ideal for large scale mosaics</a:t>
            </a:r>
          </a:p>
          <a:p>
            <a:pPr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>
              <a:buNone/>
            </a:pPr>
            <a:endParaRPr lang="en-GB" sz="20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GB" sz="2000" dirty="0" smtClean="0">
                <a:solidFill>
                  <a:srgbClr val="0000FF"/>
                </a:solidFill>
                <a:latin typeface="Arial"/>
                <a:cs typeface="Arial"/>
              </a:rPr>
              <a:t>High-z galaxies  </a:t>
            </a:r>
            <a:r>
              <a:rPr lang="en-GB" sz="2000" dirty="0" smtClean="0">
                <a:latin typeface="Arial"/>
                <a:cs typeface="Arial"/>
              </a:rPr>
              <a:t>(e.g. CR7 @ </a:t>
            </a:r>
            <a:r>
              <a:rPr lang="en-GB" sz="2000" dirty="0" err="1" smtClean="0">
                <a:latin typeface="Arial"/>
                <a:cs typeface="Arial"/>
              </a:rPr>
              <a:t>z</a:t>
            </a:r>
            <a:r>
              <a:rPr lang="en-GB" sz="2000" dirty="0" smtClean="0">
                <a:latin typeface="Arial"/>
                <a:cs typeface="Arial"/>
              </a:rPr>
              <a:t>=6.6) </a:t>
            </a:r>
          </a:p>
          <a:p>
            <a:pPr lvl="1"/>
            <a:r>
              <a:rPr lang="en-GB" sz="2000" dirty="0" smtClean="0">
                <a:latin typeface="Arial"/>
                <a:cs typeface="Arial"/>
              </a:rPr>
              <a:t> The </a:t>
            </a:r>
            <a:r>
              <a:rPr lang="en-GB" sz="2000" dirty="0" err="1" smtClean="0">
                <a:latin typeface="Arial"/>
                <a:cs typeface="Arial"/>
              </a:rPr>
              <a:t>FoV</a:t>
            </a:r>
            <a:r>
              <a:rPr lang="en-GB" sz="2000" dirty="0" smtClean="0">
                <a:latin typeface="Arial"/>
                <a:cs typeface="Arial"/>
              </a:rPr>
              <a:t> covers regions of 5-15 kpc </a:t>
            </a:r>
          </a:p>
          <a:p>
            <a:pPr lvl="1"/>
            <a:r>
              <a:rPr lang="en-GB" sz="2000" dirty="0" smtClean="0">
                <a:latin typeface="Arial"/>
                <a:cs typeface="Arial"/>
              </a:rPr>
              <a:t> mapped on ~</a:t>
            </a:r>
            <a:r>
              <a:rPr lang="en-GB" sz="2000" dirty="0" err="1" smtClean="0">
                <a:latin typeface="Arial"/>
                <a:cs typeface="Arial"/>
              </a:rPr>
              <a:t>kpc</a:t>
            </a:r>
            <a:r>
              <a:rPr lang="en-GB" sz="2000" dirty="0" smtClean="0">
                <a:latin typeface="Arial"/>
                <a:cs typeface="Arial"/>
              </a:rPr>
              <a:t> scales</a:t>
            </a:r>
          </a:p>
          <a:p>
            <a:pPr lvl="1"/>
            <a:r>
              <a:rPr lang="en-GB" sz="2000" dirty="0">
                <a:latin typeface="Arial"/>
                <a:cs typeface="Arial"/>
              </a:rPr>
              <a:t> </a:t>
            </a:r>
            <a:r>
              <a:rPr lang="en-GB" sz="2000" dirty="0" smtClean="0">
                <a:latin typeface="Arial"/>
                <a:cs typeface="Arial"/>
              </a:rPr>
              <a:t>entire galaxy in one pointing</a:t>
            </a:r>
          </a:p>
          <a:p>
            <a:pPr marL="457200" lvl="1" indent="0"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lvl="1">
              <a:buFont typeface="Arial"/>
              <a:buNone/>
            </a:pPr>
            <a:endParaRPr lang="en-GB" sz="2000" dirty="0">
              <a:latin typeface="Arial"/>
              <a:cs typeface="Arial"/>
            </a:endParaRPr>
          </a:p>
          <a:p>
            <a:pPr lvl="1">
              <a:buFont typeface="Arial"/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lvl="1">
              <a:buFont typeface="Arial"/>
              <a:buNone/>
            </a:pPr>
            <a:endParaRPr lang="en-GB" sz="2000" dirty="0">
              <a:latin typeface="Arial"/>
              <a:cs typeface="Arial"/>
            </a:endParaRPr>
          </a:p>
          <a:p>
            <a:pPr lvl="1">
              <a:buFont typeface="Arial"/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lvl="1">
              <a:buFont typeface="Arial"/>
              <a:buNone/>
            </a:pPr>
            <a:endParaRPr lang="en-GB" sz="2000" dirty="0">
              <a:latin typeface="Arial"/>
              <a:cs typeface="Arial"/>
            </a:endParaRPr>
          </a:p>
          <a:p>
            <a:pPr lvl="1">
              <a:buFont typeface="Arial"/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lvl="1">
              <a:buFont typeface="Arial"/>
              <a:buNone/>
            </a:pPr>
            <a:endParaRPr lang="en-GB" sz="2000" dirty="0">
              <a:latin typeface="Arial"/>
              <a:cs typeface="Arial"/>
            </a:endParaRPr>
          </a:p>
          <a:p>
            <a:pPr lvl="1">
              <a:buFont typeface="Arial"/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lvl="1">
              <a:buFont typeface="Arial"/>
              <a:buNone/>
            </a:pPr>
            <a:endParaRPr lang="en-GB" sz="2000" dirty="0">
              <a:latin typeface="Arial"/>
              <a:cs typeface="Arial"/>
            </a:endParaRPr>
          </a:p>
          <a:p>
            <a:pPr lvl="1">
              <a:buFont typeface="Arial"/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lvl="1">
              <a:buFont typeface="Arial"/>
              <a:buNone/>
            </a:pPr>
            <a:r>
              <a:rPr lang="en-GB" sz="2000" dirty="0" smtClean="0">
                <a:latin typeface="Arial"/>
                <a:cs typeface="Arial"/>
              </a:rPr>
              <a:t> </a:t>
            </a:r>
          </a:p>
        </p:txBody>
      </p:sp>
      <p:pic>
        <p:nvPicPr>
          <p:cNvPr id="2" name="Imagen 1" descr="CR7-Sobral-images-composit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890" y="4351163"/>
            <a:ext cx="2515210" cy="2437152"/>
          </a:xfrm>
          <a:prstGeom prst="rect">
            <a:avLst/>
          </a:prstGeom>
        </p:spPr>
      </p:pic>
      <p:grpSp>
        <p:nvGrpSpPr>
          <p:cNvPr id="10" name="Agrupar 9"/>
          <p:cNvGrpSpPr/>
          <p:nvPr/>
        </p:nvGrpSpPr>
        <p:grpSpPr>
          <a:xfrm>
            <a:off x="6394570" y="1632691"/>
            <a:ext cx="2384631" cy="2504584"/>
            <a:chOff x="6934200" y="990601"/>
            <a:chExt cx="2228154" cy="2438399"/>
          </a:xfrm>
        </p:grpSpPr>
        <p:pic>
          <p:nvPicPr>
            <p:cNvPr id="11" name="Picture 8" descr="C:\COLINA\n7469_UV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1295400"/>
              <a:ext cx="2133600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20"/>
            <p:cNvSpPr txBox="1">
              <a:spLocks noChangeArrowheads="1"/>
            </p:cNvSpPr>
            <p:nvPr/>
          </p:nvSpPr>
          <p:spPr bwMode="auto">
            <a:xfrm>
              <a:off x="8270631" y="990601"/>
              <a:ext cx="81552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</a:defRPr>
              </a:lvl2pPr>
              <a:lvl3pPr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</a:defRPr>
              </a:lvl3pPr>
              <a:lvl4pPr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</a:defRPr>
              </a:lvl4pPr>
              <a:lvl5pPr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MX" sz="1000">
                  <a:solidFill>
                    <a:schemeClr val="bg1"/>
                  </a:solidFill>
                  <a:latin typeface="Arial"/>
                  <a:cs typeface="Arial"/>
                </a:rPr>
                <a:t>NGC 7469</a:t>
              </a:r>
              <a:endParaRPr lang="es-ES" sz="100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3" name="Text Box 28"/>
            <p:cNvSpPr txBox="1">
              <a:spLocks noChangeArrowheads="1"/>
            </p:cNvSpPr>
            <p:nvPr/>
          </p:nvSpPr>
          <p:spPr bwMode="auto">
            <a:xfrm>
              <a:off x="7086600" y="1066801"/>
              <a:ext cx="1918189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</a:defRPr>
              </a:lvl2pPr>
              <a:lvl3pPr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</a:defRPr>
              </a:lvl3pPr>
              <a:lvl4pPr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</a:defRPr>
              </a:lvl4pPr>
              <a:lvl5pPr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MX" sz="1000" b="1">
                  <a:solidFill>
                    <a:schemeClr val="tx1"/>
                  </a:solidFill>
                  <a:latin typeface="Arial"/>
                  <a:cs typeface="Arial"/>
                </a:rPr>
                <a:t>SEYFERT 1 +  STARBURST</a:t>
              </a:r>
              <a:endParaRPr lang="es-ES" sz="1000" b="1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14" name="Text Box 35"/>
            <p:cNvSpPr txBox="1">
              <a:spLocks noChangeArrowheads="1"/>
            </p:cNvSpPr>
            <p:nvPr/>
          </p:nvSpPr>
          <p:spPr bwMode="auto">
            <a:xfrm>
              <a:off x="8229600" y="1371601"/>
              <a:ext cx="81552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</a:defRPr>
              </a:lvl2pPr>
              <a:lvl3pPr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</a:defRPr>
              </a:lvl3pPr>
              <a:lvl4pPr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</a:defRPr>
              </a:lvl4pPr>
              <a:lvl5pPr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MX" sz="1000">
                  <a:solidFill>
                    <a:schemeClr val="bg1"/>
                  </a:solidFill>
                  <a:latin typeface="Arial"/>
                  <a:cs typeface="Arial"/>
                </a:rPr>
                <a:t>NGC 7469</a:t>
              </a:r>
              <a:endParaRPr lang="es-ES" sz="100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pic>
          <p:nvPicPr>
            <p:cNvPr id="15" name="Picture 37" descr="C:\COLINA\n7469_UV_rot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966" y="1295400"/>
              <a:ext cx="2133600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38"/>
            <p:cNvSpPr txBox="1">
              <a:spLocks noChangeArrowheads="1"/>
            </p:cNvSpPr>
            <p:nvPr/>
          </p:nvSpPr>
          <p:spPr bwMode="auto">
            <a:xfrm>
              <a:off x="8346831" y="1279526"/>
              <a:ext cx="81552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</a:defRPr>
              </a:lvl2pPr>
              <a:lvl3pPr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</a:defRPr>
              </a:lvl3pPr>
              <a:lvl4pPr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</a:defRPr>
              </a:lvl4pPr>
              <a:lvl5pPr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B3D9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MX" sz="1000">
                  <a:solidFill>
                    <a:schemeClr val="bg1"/>
                  </a:solidFill>
                  <a:latin typeface="Arial"/>
                  <a:cs typeface="Arial"/>
                </a:rPr>
                <a:t>NGC 7469</a:t>
              </a:r>
              <a:endParaRPr lang="es-ES" sz="100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7511467" y="3059668"/>
              <a:ext cx="77493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MX" b="1" dirty="0" smtClean="0">
                  <a:solidFill>
                    <a:srgbClr val="FFFFFF"/>
                  </a:solidFill>
                  <a:latin typeface="Arial"/>
                  <a:cs typeface="Arial"/>
                </a:rPr>
                <a:t>1 kpc</a:t>
              </a:r>
              <a:endParaRPr lang="es-ES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143167"/>
              </p:ext>
            </p:extLst>
          </p:nvPr>
        </p:nvGraphicFramePr>
        <p:xfrm>
          <a:off x="457200" y="1236822"/>
          <a:ext cx="4972539" cy="109728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657513"/>
                <a:gridCol w="1657513"/>
                <a:gridCol w="1657513"/>
              </a:tblGrid>
              <a:tr h="297448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err="1" smtClean="0"/>
                        <a:t>NIRSpec</a:t>
                      </a:r>
                      <a:r>
                        <a:rPr lang="en-GB" sz="1800" dirty="0" smtClean="0"/>
                        <a:t> 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MIRI</a:t>
                      </a:r>
                      <a:endParaRPr lang="en-GB" sz="1800" dirty="0"/>
                    </a:p>
                  </a:txBody>
                  <a:tcPr/>
                </a:tc>
              </a:tr>
              <a:tr h="297448">
                <a:tc>
                  <a:txBody>
                    <a:bodyPr/>
                    <a:lstStyle/>
                    <a:p>
                      <a:r>
                        <a:rPr lang="en-GB" sz="1800" dirty="0" err="1" smtClean="0"/>
                        <a:t>FoV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3” </a:t>
                      </a:r>
                      <a:r>
                        <a:rPr lang="en-GB" sz="1800" dirty="0" err="1" smtClean="0"/>
                        <a:t>x</a:t>
                      </a:r>
                      <a:r>
                        <a:rPr lang="en-GB" sz="1800" dirty="0" smtClean="0"/>
                        <a:t> 3”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4” </a:t>
                      </a:r>
                      <a:r>
                        <a:rPr lang="en-GB" sz="1800" dirty="0" err="1" smtClean="0"/>
                        <a:t>x</a:t>
                      </a:r>
                      <a:r>
                        <a:rPr lang="en-GB" sz="1800" dirty="0" smtClean="0"/>
                        <a:t> 4” – 8” </a:t>
                      </a:r>
                      <a:r>
                        <a:rPr lang="en-GB" sz="1800" dirty="0" err="1" smtClean="0"/>
                        <a:t>x</a:t>
                      </a:r>
                      <a:r>
                        <a:rPr lang="en-GB" sz="1800" dirty="0" smtClean="0"/>
                        <a:t> 8”</a:t>
                      </a:r>
                      <a:endParaRPr lang="en-GB" sz="1800" dirty="0"/>
                    </a:p>
                  </a:txBody>
                  <a:tcPr/>
                </a:tc>
              </a:tr>
              <a:tr h="297448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Sampling 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0.1”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0.2” – 0.6”</a:t>
                      </a:r>
                      <a:endParaRPr lang="en-GB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7132689" y="4110539"/>
            <a:ext cx="550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CR7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0244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241" y="-103372"/>
            <a:ext cx="8686801" cy="885986"/>
          </a:xfrm>
        </p:spPr>
        <p:txBody>
          <a:bodyPr>
            <a:normAutofit/>
          </a:bodyPr>
          <a:lstStyle/>
          <a:p>
            <a:r>
              <a:rPr lang="en-GB" sz="2800" b="1" u="sng" dirty="0" smtClean="0">
                <a:latin typeface="Arial"/>
                <a:cs typeface="Arial"/>
              </a:rPr>
              <a:t>SCIENCE CAPABILITIES. SPECTRAL COVERAGE</a:t>
            </a:r>
            <a:endParaRPr lang="en-GB" sz="2800" b="1" u="sng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0408"/>
            <a:ext cx="8229600" cy="4988470"/>
          </a:xfrm>
        </p:spPr>
        <p:txBody>
          <a:bodyPr>
            <a:noAutofit/>
          </a:bodyPr>
          <a:lstStyle/>
          <a:p>
            <a:r>
              <a:rPr lang="en-GB" sz="2000" dirty="0" smtClean="0">
                <a:solidFill>
                  <a:srgbClr val="0000FF"/>
                </a:solidFill>
                <a:latin typeface="Arial"/>
                <a:cs typeface="Arial"/>
              </a:rPr>
              <a:t>Continuous spectral coverage 0.6 </a:t>
            </a:r>
            <a:r>
              <a:rPr lang="es-ES" sz="2000" dirty="0" smtClean="0">
                <a:solidFill>
                  <a:srgbClr val="0000FF"/>
                </a:solidFill>
                <a:latin typeface="Arial"/>
                <a:cs typeface="Arial"/>
              </a:rPr>
              <a:t>–</a:t>
            </a:r>
            <a:r>
              <a:rPr lang="en-GB" sz="2000" dirty="0" smtClean="0">
                <a:solidFill>
                  <a:srgbClr val="0000FF"/>
                </a:solidFill>
                <a:latin typeface="Arial"/>
                <a:cs typeface="Arial"/>
              </a:rPr>
              <a:t> 28 microns</a:t>
            </a:r>
          </a:p>
          <a:p>
            <a:pPr lvl="1"/>
            <a:r>
              <a:rPr lang="en-GB" sz="2000" dirty="0" smtClean="0">
                <a:latin typeface="Arial"/>
                <a:cs typeface="Arial"/>
              </a:rPr>
              <a:t>Clean from atmospheric absorption and emission</a:t>
            </a:r>
          </a:p>
          <a:p>
            <a:pPr marL="457200" lvl="1" indent="0"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lvl="1"/>
            <a:endParaRPr lang="en-GB" sz="2000" dirty="0" smtClean="0">
              <a:latin typeface="Arial"/>
              <a:cs typeface="Arial"/>
            </a:endParaRPr>
          </a:p>
          <a:p>
            <a:pPr lvl="1"/>
            <a:endParaRPr lang="en-GB" sz="2000" dirty="0">
              <a:latin typeface="Arial"/>
              <a:cs typeface="Arial"/>
            </a:endParaRPr>
          </a:p>
          <a:p>
            <a:pPr lvl="1"/>
            <a:endParaRPr lang="en-GB" sz="2000" dirty="0" smtClean="0">
              <a:latin typeface="Arial"/>
              <a:cs typeface="Arial"/>
            </a:endParaRPr>
          </a:p>
          <a:p>
            <a:pPr lvl="1"/>
            <a:endParaRPr lang="en-GB" sz="2000" dirty="0" smtClean="0">
              <a:latin typeface="Arial"/>
              <a:cs typeface="Arial"/>
            </a:endParaRPr>
          </a:p>
          <a:p>
            <a:pPr lvl="1"/>
            <a:endParaRPr lang="en-GB" sz="2000" dirty="0" smtClean="0">
              <a:latin typeface="Arial"/>
              <a:cs typeface="Arial"/>
            </a:endParaRPr>
          </a:p>
          <a:p>
            <a:pPr lvl="1"/>
            <a:endParaRPr lang="en-GB" sz="2000" dirty="0" smtClean="0">
              <a:latin typeface="Arial"/>
              <a:cs typeface="Arial"/>
            </a:endParaRPr>
          </a:p>
          <a:p>
            <a:pPr lvl="1"/>
            <a:endParaRPr lang="en-GB" sz="2000" dirty="0" smtClean="0">
              <a:latin typeface="Arial"/>
              <a:cs typeface="Arial"/>
            </a:endParaRPr>
          </a:p>
          <a:p>
            <a:pPr lvl="1"/>
            <a:endParaRPr lang="en-GB" sz="2000" dirty="0" smtClean="0">
              <a:latin typeface="Arial"/>
              <a:cs typeface="Arial"/>
            </a:endParaRPr>
          </a:p>
          <a:p>
            <a:pPr lvl="1"/>
            <a:endParaRPr lang="en-GB" sz="2000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GB" sz="2000" dirty="0" smtClean="0">
              <a:latin typeface="Arial"/>
              <a:cs typeface="Arial"/>
            </a:endParaRPr>
          </a:p>
          <a:p>
            <a:pPr lvl="1"/>
            <a:endParaRPr lang="en-GB" sz="2000" dirty="0">
              <a:latin typeface="Arial"/>
              <a:cs typeface="Arial"/>
            </a:endParaRPr>
          </a:p>
        </p:txBody>
      </p:sp>
      <p:pic>
        <p:nvPicPr>
          <p:cNvPr id="9" name="Picture 8" descr="screenshot_5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49" y="1683746"/>
            <a:ext cx="7847652" cy="1933357"/>
          </a:xfrm>
          <a:prstGeom prst="rect">
            <a:avLst/>
          </a:prstGeom>
        </p:spPr>
      </p:pic>
      <p:pic>
        <p:nvPicPr>
          <p:cNvPr id="12" name="Picture 11" descr="scan_41030111846_1                                             00035BA8Macintosh_HD                   BA682881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271" y="3562944"/>
            <a:ext cx="3569368" cy="3295055"/>
          </a:xfrm>
          <a:prstGeom prst="rect">
            <a:avLst/>
          </a:prstGeom>
          <a:noFill/>
          <a:scene3d>
            <a:camera prst="orthographicFront">
              <a:rot lat="0" lon="0" rev="21540000"/>
            </a:camera>
            <a:lightRig rig="threePt" dir="t"/>
          </a:scene3d>
        </p:spPr>
      </p:pic>
      <p:sp>
        <p:nvSpPr>
          <p:cNvPr id="13" name="TextBox 12"/>
          <p:cNvSpPr txBox="1"/>
          <p:nvPr/>
        </p:nvSpPr>
        <p:spPr>
          <a:xfrm>
            <a:off x="5211036" y="5552542"/>
            <a:ext cx="3695994" cy="707886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 smtClean="0"/>
              <a:t>…and the Near- and Mid- infrared </a:t>
            </a:r>
          </a:p>
          <a:p>
            <a:r>
              <a:rPr lang="en-GB" sz="2000" dirty="0" smtClean="0"/>
              <a:t>Is full of diagnostic lines….</a:t>
            </a:r>
            <a:endParaRPr lang="en-GB" sz="2000" dirty="0"/>
          </a:p>
        </p:txBody>
      </p:sp>
      <p:graphicFrame>
        <p:nvGraphicFramePr>
          <p:cNvPr id="7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951100"/>
              </p:ext>
            </p:extLst>
          </p:nvPr>
        </p:nvGraphicFramePr>
        <p:xfrm>
          <a:off x="4358105" y="3926346"/>
          <a:ext cx="4457261" cy="73152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349359"/>
                <a:gridCol w="1450389"/>
                <a:gridCol w="1657513"/>
              </a:tblGrid>
              <a:tr h="237997">
                <a:tc>
                  <a:txBody>
                    <a:bodyPr/>
                    <a:lstStyle/>
                    <a:p>
                      <a:endParaRPr lang="en-GB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err="1" smtClean="0"/>
                        <a:t>NIRSpec</a:t>
                      </a:r>
                      <a:r>
                        <a:rPr lang="en-GB" sz="1800" dirty="0" smtClean="0"/>
                        <a:t> 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MIRI</a:t>
                      </a:r>
                      <a:endParaRPr lang="en-GB" sz="1800" dirty="0"/>
                    </a:p>
                  </a:txBody>
                  <a:tcPr/>
                </a:tc>
              </a:tr>
              <a:tr h="237997">
                <a:tc>
                  <a:txBody>
                    <a:bodyPr/>
                    <a:lstStyle/>
                    <a:p>
                      <a:r>
                        <a:rPr lang="es-ES" sz="1800" dirty="0" err="1" smtClean="0"/>
                        <a:t>Range</a:t>
                      </a:r>
                      <a:r>
                        <a:rPr lang="es-ES" sz="1800" baseline="0" dirty="0" smtClean="0"/>
                        <a:t> (</a:t>
                      </a:r>
                      <a:r>
                        <a:rPr lang="es-ES" sz="1800" baseline="0" dirty="0" err="1" smtClean="0"/>
                        <a:t>μm</a:t>
                      </a:r>
                      <a:r>
                        <a:rPr lang="es-ES" sz="1800" baseline="0" dirty="0" smtClean="0"/>
                        <a:t>)</a:t>
                      </a:r>
                      <a:endParaRPr lang="en-GB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0.6</a:t>
                      </a:r>
                      <a:r>
                        <a:rPr lang="en-GB" sz="1800" baseline="0" dirty="0" smtClean="0"/>
                        <a:t> to 5.2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4.9</a:t>
                      </a:r>
                      <a:r>
                        <a:rPr lang="en-GB" sz="1800" baseline="0" dirty="0" smtClean="0"/>
                        <a:t> to </a:t>
                      </a:r>
                      <a:r>
                        <a:rPr lang="en-GB" sz="1800" dirty="0" smtClean="0"/>
                        <a:t>28.8</a:t>
                      </a:r>
                      <a:endParaRPr lang="en-GB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8645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</a:defRPr>
            </a:lvl2pPr>
            <a:lvl3pPr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</a:defRPr>
            </a:lvl3pPr>
            <a:lvl4pPr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</a:defRPr>
            </a:lvl4pPr>
            <a:lvl5pPr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</a:defRPr>
            </a:lvl9pPr>
          </a:lstStyle>
          <a:p>
            <a:fld id="{1CB4EB46-FDB1-A746-AD20-8193B864C791}" type="slidenum">
              <a:rPr lang="fr-FR">
                <a:solidFill>
                  <a:srgbClr val="800000"/>
                </a:solidFill>
                <a:latin typeface="Arial" charset="0"/>
              </a:rPr>
              <a:pPr/>
              <a:t>6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30723" name="Text Box 12"/>
          <p:cNvSpPr>
            <a:spLocks noGrp="1" noChangeArrowheads="1"/>
          </p:cNvSpPr>
          <p:nvPr>
            <p:ph type="title"/>
          </p:nvPr>
        </p:nvSpPr>
        <p:spPr>
          <a:xfrm>
            <a:off x="671147" y="-68785"/>
            <a:ext cx="7564315" cy="762000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n-US" sz="2800" b="1" u="sng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SPECTRAL COVERAGE. NEAR-IR </a:t>
            </a:r>
            <a:r>
              <a:rPr lang="en-US" sz="2800" b="1" u="sng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RANGE</a:t>
            </a:r>
            <a:r>
              <a:rPr lang="en-US" sz="2800" b="1" u="sng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 </a:t>
            </a:r>
            <a:endParaRPr lang="en-US" sz="2800" b="1" u="sng" dirty="0">
              <a:solidFill>
                <a:schemeClr val="tx1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0725" name="Rectangle 7"/>
          <p:cNvSpPr>
            <a:spLocks noChangeArrowheads="1"/>
          </p:cNvSpPr>
          <p:nvPr/>
        </p:nvSpPr>
        <p:spPr bwMode="auto">
          <a:xfrm>
            <a:off x="5386754" y="1350604"/>
            <a:ext cx="3757246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s-E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s-ES" sz="2000" dirty="0">
                <a:solidFill>
                  <a:srgbClr val="0000FF"/>
                </a:solidFill>
                <a:latin typeface="Arial"/>
                <a:cs typeface="Arial"/>
              </a:rPr>
              <a:t>Coronal ISM</a:t>
            </a:r>
            <a:r>
              <a:rPr lang="es-ES" sz="2000" dirty="0">
                <a:solidFill>
                  <a:schemeClr val="tx1"/>
                </a:solidFill>
                <a:latin typeface="Arial"/>
                <a:cs typeface="Arial"/>
              </a:rPr>
              <a:t>: [SiVI], </a:t>
            </a:r>
            <a:r>
              <a:rPr lang="es-ES" sz="2000" dirty="0" smtClean="0">
                <a:solidFill>
                  <a:schemeClr val="tx1"/>
                </a:solidFill>
                <a:latin typeface="Arial"/>
                <a:cs typeface="Arial"/>
              </a:rPr>
              <a:t>[</a:t>
            </a:r>
            <a:r>
              <a:rPr lang="es-ES" sz="2000" dirty="0" err="1" smtClean="0">
                <a:latin typeface="Arial"/>
                <a:cs typeface="Arial"/>
              </a:rPr>
              <a:t>CaVIII</a:t>
            </a:r>
            <a:r>
              <a:rPr lang="es-ES" sz="2000" dirty="0" smtClean="0">
                <a:latin typeface="Arial"/>
                <a:cs typeface="Arial"/>
              </a:rPr>
              <a:t>]</a:t>
            </a:r>
            <a:endParaRPr lang="es-E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s-ES" sz="2000" dirty="0">
                <a:solidFill>
                  <a:srgbClr val="0000FF"/>
                </a:solidFill>
                <a:latin typeface="Arial"/>
                <a:cs typeface="Arial"/>
              </a:rPr>
              <a:t>Ionized ISM: </a:t>
            </a:r>
            <a:r>
              <a:rPr lang="es-ES" sz="2000" dirty="0">
                <a:solidFill>
                  <a:schemeClr val="tx1"/>
                </a:solidFill>
                <a:latin typeface="Arial"/>
                <a:cs typeface="Arial"/>
              </a:rPr>
              <a:t>Pa &amp; </a:t>
            </a:r>
            <a:r>
              <a:rPr lang="es-ES" sz="2000" dirty="0">
                <a:solidFill>
                  <a:srgbClr val="FF0000"/>
                </a:solidFill>
                <a:latin typeface="Arial"/>
                <a:cs typeface="Arial"/>
              </a:rPr>
              <a:t>Br H lines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s-ES" sz="2000" dirty="0">
                <a:solidFill>
                  <a:srgbClr val="0000FF"/>
                </a:solidFill>
                <a:latin typeface="Arial"/>
                <a:cs typeface="Arial"/>
              </a:rPr>
              <a:t>Hot molecular ISM: </a:t>
            </a:r>
            <a:r>
              <a:rPr lang="es-ES" sz="2000" dirty="0">
                <a:solidFill>
                  <a:schemeClr val="tx1"/>
                </a:solidFill>
                <a:latin typeface="Arial"/>
                <a:cs typeface="Arial"/>
              </a:rPr>
              <a:t>H</a:t>
            </a:r>
            <a:r>
              <a:rPr lang="es-ES" sz="2000" baseline="-25000" dirty="0">
                <a:solidFill>
                  <a:schemeClr val="tx1"/>
                </a:solidFill>
                <a:latin typeface="Arial"/>
                <a:cs typeface="Arial"/>
              </a:rPr>
              <a:t>2 </a:t>
            </a:r>
            <a:r>
              <a:rPr lang="es-ES" sz="2000" dirty="0">
                <a:solidFill>
                  <a:schemeClr val="tx1"/>
                </a:solidFill>
                <a:latin typeface="Arial"/>
                <a:cs typeface="Arial"/>
              </a:rPr>
              <a:t>lines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" sz="2000" dirty="0">
                <a:solidFill>
                  <a:srgbClr val="0000FF"/>
                </a:solidFill>
                <a:latin typeface="Arial"/>
                <a:cs typeface="Arial"/>
              </a:rPr>
              <a:t> Shocked ISM: </a:t>
            </a:r>
            <a:r>
              <a:rPr lang="es-ES" sz="2000" dirty="0">
                <a:solidFill>
                  <a:schemeClr val="tx1"/>
                </a:solidFill>
                <a:latin typeface="Arial"/>
                <a:cs typeface="Arial"/>
              </a:rPr>
              <a:t>[FeII] lines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s-ES" sz="2000" dirty="0">
                <a:solidFill>
                  <a:srgbClr val="0000FF"/>
                </a:solidFill>
                <a:latin typeface="Arial"/>
                <a:cs typeface="Arial"/>
              </a:rPr>
              <a:t>Star formation: </a:t>
            </a:r>
            <a:r>
              <a:rPr lang="es-ES" sz="2000" dirty="0">
                <a:solidFill>
                  <a:srgbClr val="FF0000"/>
                </a:solidFill>
                <a:latin typeface="Arial"/>
                <a:cs typeface="Arial"/>
              </a:rPr>
              <a:t>PAH </a:t>
            </a:r>
            <a:r>
              <a:rPr lang="es-ES" sz="2000" dirty="0" smtClean="0">
                <a:solidFill>
                  <a:srgbClr val="FF0000"/>
                </a:solidFill>
                <a:latin typeface="Arial"/>
                <a:cs typeface="Arial"/>
              </a:rPr>
              <a:t>3.3μ</a:t>
            </a:r>
            <a:r>
              <a:rPr lang="es-ES" sz="2000" dirty="0" smtClean="0">
                <a:solidFill>
                  <a:srgbClr val="FF0000"/>
                </a:solidFill>
                <a:latin typeface="Arial"/>
                <a:ea typeface="Lucida Grande" charset="0"/>
                <a:cs typeface="Arial"/>
              </a:rPr>
              <a:t>m</a:t>
            </a:r>
            <a:endParaRPr lang="es-ES" sz="2000" dirty="0">
              <a:solidFill>
                <a:srgbClr val="FF0000"/>
              </a:solidFill>
              <a:latin typeface="Arial"/>
              <a:ea typeface="Lucida Grande" charset="0"/>
              <a:cs typeface="Arial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" sz="2000" dirty="0">
                <a:solidFill>
                  <a:schemeClr val="tx1"/>
                </a:solidFill>
                <a:latin typeface="Arial"/>
                <a:ea typeface="Lucida Grande" charset="0"/>
                <a:cs typeface="Arial"/>
              </a:rPr>
              <a:t> </a:t>
            </a:r>
            <a:r>
              <a:rPr lang="es-ES" sz="2000" dirty="0">
                <a:solidFill>
                  <a:srgbClr val="0000FF"/>
                </a:solidFill>
                <a:latin typeface="Arial"/>
                <a:ea typeface="Lucida Grande" charset="0"/>
                <a:cs typeface="Arial"/>
              </a:rPr>
              <a:t>Stellar pop.: </a:t>
            </a:r>
            <a:r>
              <a:rPr lang="es-ES" sz="2000" dirty="0">
                <a:solidFill>
                  <a:schemeClr val="tx1"/>
                </a:solidFill>
                <a:latin typeface="Arial"/>
                <a:ea typeface="Lucida Grande" charset="0"/>
                <a:cs typeface="Arial"/>
              </a:rPr>
              <a:t>CO bands </a:t>
            </a:r>
          </a:p>
        </p:txBody>
      </p:sp>
      <p:pic>
        <p:nvPicPr>
          <p:cNvPr id="30727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38" y="1139825"/>
            <a:ext cx="5334000" cy="370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11"/>
          <p:cNvSpPr>
            <a:spLocks noChangeArrowheads="1"/>
          </p:cNvSpPr>
          <p:nvPr/>
        </p:nvSpPr>
        <p:spPr bwMode="auto">
          <a:xfrm>
            <a:off x="224204" y="4867017"/>
            <a:ext cx="47366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sz="1400" dirty="0">
                <a:solidFill>
                  <a:srgbClr val="000000"/>
                </a:solidFill>
                <a:latin typeface="Comic Sans MS" charset="0"/>
              </a:rPr>
              <a:t>SINFONI U/LIRGs survey, </a:t>
            </a:r>
            <a:r>
              <a:rPr lang="es-ES" sz="1400" dirty="0" smtClean="0">
                <a:solidFill>
                  <a:srgbClr val="000000"/>
                </a:solidFill>
                <a:latin typeface="Comic Sans MS" charset="0"/>
              </a:rPr>
              <a:t>Piqueras-López </a:t>
            </a:r>
            <a:r>
              <a:rPr lang="es-ES" sz="1400" dirty="0">
                <a:solidFill>
                  <a:srgbClr val="000000"/>
                </a:solidFill>
                <a:latin typeface="Comic Sans MS" charset="0"/>
              </a:rPr>
              <a:t>et al. 2012</a:t>
            </a: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865" y="4217895"/>
            <a:ext cx="2848708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4092158" y="6171684"/>
            <a:ext cx="18390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sz="1400" dirty="0" err="1">
                <a:solidFill>
                  <a:srgbClr val="000000"/>
                </a:solidFill>
                <a:latin typeface="Comic Sans MS" charset="0"/>
              </a:rPr>
              <a:t>Imanishi</a:t>
            </a:r>
            <a:r>
              <a:rPr lang="es-ES" sz="1400" dirty="0">
                <a:solidFill>
                  <a:srgbClr val="000000"/>
                </a:solidFill>
                <a:latin typeface="Comic Sans MS" charset="0"/>
              </a:rPr>
              <a:t> et al. 2010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B3D91"/>
                </a:solidFill>
                <a:latin typeface="Times" charset="0"/>
                <a:ea typeface="ＭＳ Ｐゴシック" charset="0"/>
              </a:defRPr>
            </a:lvl9pPr>
          </a:lstStyle>
          <a:p>
            <a:fld id="{2D6171A4-8391-8349-A003-02158FC9FCA0}" type="slidenum">
              <a:rPr lang="fr-FR">
                <a:solidFill>
                  <a:schemeClr val="bg1"/>
                </a:solidFill>
                <a:latin typeface="Arial" charset="0"/>
              </a:rPr>
              <a:pPr/>
              <a:t>7</a:t>
            </a:fld>
            <a:endParaRPr lang="fr-FR" sz="1400">
              <a:solidFill>
                <a:schemeClr val="tx1"/>
              </a:solidFill>
            </a:endParaRPr>
          </a:p>
        </p:txBody>
      </p:sp>
      <p:pic>
        <p:nvPicPr>
          <p:cNvPr id="31746" name="Picture 3" descr="C:\Documents and Settings\LUIS COLINA\Mis documentos\TRABAJO\CHARLAS\ESCUELA_MADRID\IMAGENES\Brandl_spitzer_starburs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4" y="1590902"/>
            <a:ext cx="4697374" cy="35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11"/>
          <p:cNvSpPr>
            <a:spLocks noChangeArrowheads="1"/>
          </p:cNvSpPr>
          <p:nvPr/>
        </p:nvSpPr>
        <p:spPr bwMode="auto">
          <a:xfrm>
            <a:off x="156467" y="5034643"/>
            <a:ext cx="16925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sz="1400" dirty="0">
                <a:latin typeface="Comic Sans MS" charset="0"/>
              </a:rPr>
              <a:t>Brandl et al. 2006</a:t>
            </a:r>
          </a:p>
        </p:txBody>
      </p:sp>
      <p:sp>
        <p:nvSpPr>
          <p:cNvPr id="31748" name="Text Box 12"/>
          <p:cNvSpPr>
            <a:spLocks noGrp="1" noChangeArrowheads="1"/>
          </p:cNvSpPr>
          <p:nvPr>
            <p:ph type="title"/>
          </p:nvPr>
        </p:nvSpPr>
        <p:spPr>
          <a:xfrm>
            <a:off x="839666" y="-39249"/>
            <a:ext cx="7165731" cy="762000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n-US" sz="2800" b="1" u="sng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SPECTRAL COVERAGE. MID</a:t>
            </a:r>
            <a:r>
              <a:rPr lang="en-US" sz="2800" b="1" u="sng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-</a:t>
            </a:r>
            <a:r>
              <a:rPr lang="en-US" sz="2800" b="1" u="sng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IR </a:t>
            </a:r>
            <a:r>
              <a:rPr lang="en-US" sz="2800" b="1" u="sng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RANGE</a:t>
            </a:r>
          </a:p>
        </p:txBody>
      </p:sp>
      <p:pic>
        <p:nvPicPr>
          <p:cNvPr id="10" name="Picture 9" descr="screenshot_5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605" y="1614692"/>
            <a:ext cx="1005406" cy="3202658"/>
          </a:xfrm>
          <a:prstGeom prst="rect">
            <a:avLst/>
          </a:prstGeom>
        </p:spPr>
      </p:pic>
      <p:pic>
        <p:nvPicPr>
          <p:cNvPr id="11" name="Picture 10" descr="screenshot_54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804" y="1605620"/>
            <a:ext cx="1342384" cy="3215821"/>
          </a:xfrm>
          <a:prstGeom prst="rect">
            <a:avLst/>
          </a:prstGeom>
        </p:spPr>
      </p:pic>
      <p:pic>
        <p:nvPicPr>
          <p:cNvPr id="12" name="Picture 11" descr="screenshot_54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6400" y="1596549"/>
            <a:ext cx="1861563" cy="3220800"/>
          </a:xfrm>
          <a:prstGeom prst="rect">
            <a:avLst/>
          </a:prstGeom>
          <a:ln w="57150" cmpd="sng">
            <a:solidFill>
              <a:srgbClr val="FF66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058019" y="1100235"/>
            <a:ext cx="57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Line 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5945170" y="1107499"/>
            <a:ext cx="656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      </a:t>
            </a:r>
            <a:r>
              <a:rPr lang="en-GB" dirty="0" err="1" smtClean="0"/>
              <a:t>λ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7141801" y="1107499"/>
            <a:ext cx="1523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      Diagnostic 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6353"/>
            <a:ext cx="8229600" cy="841677"/>
          </a:xfrm>
        </p:spPr>
        <p:txBody>
          <a:bodyPr>
            <a:normAutofit/>
          </a:bodyPr>
          <a:lstStyle/>
          <a:p>
            <a:r>
              <a:rPr lang="en-GB" sz="2800" b="1" u="sng" dirty="0" smtClean="0">
                <a:latin typeface="Arial"/>
                <a:cs typeface="Arial"/>
              </a:rPr>
              <a:t>SCIENCE CAPABILITIES. SENSITIVITY</a:t>
            </a:r>
            <a:endParaRPr lang="en-GB" sz="2800" b="1" u="sng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780118"/>
            <a:ext cx="9144000" cy="4525963"/>
          </a:xfrm>
        </p:spPr>
        <p:txBody>
          <a:bodyPr>
            <a:normAutofit/>
          </a:bodyPr>
          <a:lstStyle/>
          <a:p>
            <a:r>
              <a:rPr lang="en-GB" sz="1900" dirty="0" smtClean="0">
                <a:latin typeface="Arial"/>
                <a:cs typeface="Arial"/>
              </a:rPr>
              <a:t>High sensitivity (point source, 10sigma, 10 </a:t>
            </a:r>
            <a:r>
              <a:rPr lang="en-GB" sz="1900" dirty="0" err="1" smtClean="0">
                <a:latin typeface="Arial"/>
                <a:cs typeface="Arial"/>
              </a:rPr>
              <a:t>ksec</a:t>
            </a:r>
            <a:r>
              <a:rPr lang="en-GB" sz="1900" dirty="0" smtClean="0">
                <a:latin typeface="Arial"/>
                <a:cs typeface="Arial"/>
              </a:rPr>
              <a:t>):</a:t>
            </a:r>
          </a:p>
          <a:p>
            <a:pPr lvl="1"/>
            <a:r>
              <a:rPr lang="es-ES" sz="1900" dirty="0" smtClean="0">
                <a:latin typeface="Arial"/>
                <a:cs typeface="Arial"/>
              </a:rPr>
              <a:t> x</a:t>
            </a:r>
            <a:r>
              <a:rPr lang="en-GB" sz="1900" dirty="0" smtClean="0">
                <a:latin typeface="Arial"/>
                <a:cs typeface="Arial"/>
              </a:rPr>
              <a:t>100 more sensitive than previous instruments @ similar wavelengths</a:t>
            </a:r>
          </a:p>
          <a:p>
            <a:pPr lvl="1"/>
            <a:r>
              <a:rPr lang="en-GB" sz="1900" dirty="0" smtClean="0">
                <a:latin typeface="Arial"/>
                <a:cs typeface="Arial"/>
              </a:rPr>
              <a:t> </a:t>
            </a:r>
            <a:r>
              <a:rPr lang="en-GB" sz="1900" b="1" dirty="0" err="1" smtClean="0">
                <a:solidFill>
                  <a:srgbClr val="000000"/>
                </a:solidFill>
                <a:latin typeface="Arial"/>
                <a:cs typeface="Arial"/>
              </a:rPr>
              <a:t>NIRSpec</a:t>
            </a:r>
            <a:r>
              <a:rPr lang="en-GB" sz="1900" dirty="0" smtClean="0">
                <a:latin typeface="Arial"/>
                <a:cs typeface="Arial"/>
              </a:rPr>
              <a:t> (&gt;1μm):  Lines ~ 8.E-19 to 5.E-18 erg/s/</a:t>
            </a:r>
            <a:r>
              <a:rPr lang="en-GB" sz="1900" dirty="0">
                <a:latin typeface="Arial"/>
                <a:cs typeface="Arial"/>
              </a:rPr>
              <a:t>c</a:t>
            </a:r>
            <a:r>
              <a:rPr lang="en-GB" sz="1900" dirty="0" smtClean="0">
                <a:latin typeface="Arial"/>
                <a:cs typeface="Arial"/>
              </a:rPr>
              <a:t>m</a:t>
            </a:r>
            <a:r>
              <a:rPr lang="en-GB" sz="1900" baseline="30000" dirty="0" smtClean="0">
                <a:latin typeface="Arial"/>
                <a:cs typeface="Arial"/>
              </a:rPr>
              <a:t>-2</a:t>
            </a:r>
            <a:r>
              <a:rPr lang="en-GB" sz="1900" dirty="0" smtClean="0">
                <a:latin typeface="Arial"/>
                <a:cs typeface="Arial"/>
              </a:rPr>
              <a:t> / </a:t>
            </a:r>
            <a:r>
              <a:rPr lang="en-GB" sz="1900" dirty="0" err="1" smtClean="0">
                <a:latin typeface="Arial"/>
                <a:cs typeface="Arial"/>
              </a:rPr>
              <a:t>cont.(R</a:t>
            </a:r>
            <a:r>
              <a:rPr lang="en-GB" sz="1900" dirty="0" smtClean="0">
                <a:latin typeface="Arial"/>
                <a:cs typeface="Arial"/>
              </a:rPr>
              <a:t>=100): 0.1-0.4 </a:t>
            </a:r>
            <a:r>
              <a:rPr lang="en-GB" sz="1900" dirty="0" err="1" smtClean="0">
                <a:latin typeface="Arial"/>
                <a:cs typeface="Arial"/>
              </a:rPr>
              <a:t>μJy</a:t>
            </a:r>
            <a:r>
              <a:rPr lang="en-GB" sz="1900" dirty="0" smtClean="0">
                <a:latin typeface="Arial"/>
                <a:cs typeface="Arial"/>
              </a:rPr>
              <a:t> </a:t>
            </a:r>
          </a:p>
          <a:p>
            <a:pPr lvl="1"/>
            <a:r>
              <a:rPr lang="en-GB" sz="1900" dirty="0">
                <a:latin typeface="Arial"/>
                <a:cs typeface="Arial"/>
              </a:rPr>
              <a:t> </a:t>
            </a:r>
            <a:r>
              <a:rPr lang="en-GB" sz="1900" b="1" dirty="0" smtClean="0">
                <a:solidFill>
                  <a:srgbClr val="000000"/>
                </a:solidFill>
                <a:latin typeface="Arial"/>
                <a:cs typeface="Arial"/>
              </a:rPr>
              <a:t>MIRI</a:t>
            </a:r>
            <a:r>
              <a:rPr lang="en-GB" sz="1900" dirty="0" smtClean="0">
                <a:latin typeface="Arial"/>
                <a:cs typeface="Arial"/>
              </a:rPr>
              <a:t>:         Lines: ~8.E-18 to 6.E-17</a:t>
            </a:r>
            <a:r>
              <a:rPr lang="en-GB" sz="1900" dirty="0">
                <a:latin typeface="Arial"/>
                <a:cs typeface="Arial"/>
              </a:rPr>
              <a:t> </a:t>
            </a:r>
            <a:r>
              <a:rPr lang="en-GB" sz="1900" dirty="0" smtClean="0">
                <a:latin typeface="Arial"/>
                <a:cs typeface="Arial"/>
              </a:rPr>
              <a:t>erg/s/cm</a:t>
            </a:r>
            <a:r>
              <a:rPr lang="en-GB" sz="1900" baseline="30000" dirty="0" smtClean="0">
                <a:latin typeface="Arial"/>
                <a:cs typeface="Arial"/>
              </a:rPr>
              <a:t>-2</a:t>
            </a:r>
            <a:r>
              <a:rPr lang="en-GB" sz="1900" dirty="0" smtClean="0">
                <a:latin typeface="Arial"/>
                <a:cs typeface="Arial"/>
              </a:rPr>
              <a:t>    continuum: 0.04 - 10 </a:t>
            </a:r>
            <a:r>
              <a:rPr lang="en-GB" sz="1900" dirty="0" err="1" smtClean="0">
                <a:latin typeface="Arial"/>
                <a:cs typeface="Arial"/>
              </a:rPr>
              <a:t>mJy</a:t>
            </a:r>
            <a:endParaRPr lang="en-GB" sz="1900" dirty="0" smtClean="0">
              <a:latin typeface="Arial"/>
              <a:cs typeface="Arial"/>
            </a:endParaRPr>
          </a:p>
          <a:p>
            <a:pPr>
              <a:buNone/>
            </a:pPr>
            <a:r>
              <a:rPr lang="en-GB" sz="1900" dirty="0">
                <a:latin typeface="Arial"/>
                <a:cs typeface="Arial"/>
              </a:rPr>
              <a:t>	</a:t>
            </a:r>
            <a:endParaRPr lang="en-GB" sz="1900" dirty="0" smtClean="0">
              <a:latin typeface="Arial"/>
              <a:cs typeface="Arial"/>
            </a:endParaRPr>
          </a:p>
          <a:p>
            <a:pPr>
              <a:buNone/>
            </a:pPr>
            <a:endParaRPr lang="en-GB" sz="1900" dirty="0" smtClean="0">
              <a:latin typeface="Arial"/>
              <a:cs typeface="Arial"/>
            </a:endParaRPr>
          </a:p>
          <a:p>
            <a:pPr>
              <a:buNone/>
            </a:pPr>
            <a:r>
              <a:rPr lang="en-GB" sz="1900" dirty="0" smtClean="0">
                <a:latin typeface="Arial"/>
                <a:cs typeface="Arial"/>
              </a:rPr>
              <a:t>   </a:t>
            </a:r>
          </a:p>
        </p:txBody>
      </p:sp>
      <p:pic>
        <p:nvPicPr>
          <p:cNvPr id="4" name="Imagen 3" descr="spec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83" y="2565842"/>
            <a:ext cx="5883197" cy="42738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63395" y="3747767"/>
            <a:ext cx="2168157" cy="9233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Disclaimer:</a:t>
            </a:r>
          </a:p>
          <a:p>
            <a:r>
              <a:rPr lang="en-GB" dirty="0" smtClean="0"/>
              <a:t>Refer to </a:t>
            </a:r>
            <a:r>
              <a:rPr lang="en-GB" dirty="0" err="1" smtClean="0"/>
              <a:t>STScI</a:t>
            </a:r>
            <a:r>
              <a:rPr lang="en-GB" dirty="0" smtClean="0"/>
              <a:t> ETC for </a:t>
            </a:r>
          </a:p>
          <a:p>
            <a:r>
              <a:rPr lang="en-GB" dirty="0" smtClean="0"/>
              <a:t>Updated sensitivities 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526"/>
            <a:ext cx="8229600" cy="738299"/>
          </a:xfrm>
        </p:spPr>
        <p:txBody>
          <a:bodyPr>
            <a:normAutofit/>
          </a:bodyPr>
          <a:lstStyle/>
          <a:p>
            <a:r>
              <a:rPr lang="en-GB" sz="2800" b="1" u="sng" dirty="0" smtClean="0">
                <a:latin typeface="Arial"/>
                <a:cs typeface="Arial"/>
              </a:rPr>
              <a:t>SCIENCE CAPABILITIES.  </a:t>
            </a:r>
            <a:r>
              <a:rPr lang="en-GB" sz="2800" b="1" u="sng" dirty="0" smtClean="0">
                <a:latin typeface="Arial"/>
                <a:cs typeface="Arial"/>
              </a:rPr>
              <a:t>EXPOSURE </a:t>
            </a:r>
            <a:r>
              <a:rPr lang="en-GB" sz="2800" b="1" u="sng" dirty="0" smtClean="0">
                <a:latin typeface="Arial"/>
                <a:cs typeface="Arial"/>
              </a:rPr>
              <a:t>TIMES </a:t>
            </a:r>
            <a:endParaRPr lang="en-GB" sz="2800" b="1" u="sng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5080" y="1018681"/>
            <a:ext cx="8948347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GB" sz="2000" dirty="0" smtClean="0">
                <a:solidFill>
                  <a:srgbClr val="0000FF"/>
                </a:solidFill>
                <a:latin typeface="Arial"/>
                <a:cs typeface="Arial"/>
              </a:rPr>
              <a:t>Low-z AGNs and SF galaxies</a:t>
            </a:r>
            <a:endParaRPr lang="en-GB" sz="2000" dirty="0" smtClean="0">
              <a:latin typeface="Arial"/>
              <a:cs typeface="Arial"/>
            </a:endParaRPr>
          </a:p>
          <a:p>
            <a:pPr>
              <a:buNone/>
            </a:pPr>
            <a:endParaRPr lang="en-GB" sz="1800" dirty="0" smtClean="0">
              <a:latin typeface="Arial"/>
              <a:cs typeface="Arial"/>
            </a:endParaRPr>
          </a:p>
          <a:p>
            <a:r>
              <a:rPr lang="en-GB" sz="1800" dirty="0" smtClean="0">
                <a:latin typeface="Arial"/>
                <a:cs typeface="Arial"/>
              </a:rPr>
              <a:t> </a:t>
            </a:r>
            <a:r>
              <a:rPr lang="en-GB" sz="1800" b="1" dirty="0" err="1" smtClean="0">
                <a:solidFill>
                  <a:srgbClr val="000000"/>
                </a:solidFill>
                <a:latin typeface="Arial"/>
                <a:cs typeface="Arial"/>
              </a:rPr>
              <a:t>NIRSpec</a:t>
            </a:r>
            <a:r>
              <a:rPr lang="en-GB" sz="1800" dirty="0" smtClean="0">
                <a:latin typeface="Arial"/>
                <a:cs typeface="Arial"/>
              </a:rPr>
              <a:t> (e.g. Arp 220) </a:t>
            </a:r>
          </a:p>
          <a:p>
            <a:pPr lvl="1"/>
            <a:r>
              <a:rPr lang="en-GB" sz="1800" dirty="0" smtClean="0">
                <a:latin typeface="Arial"/>
                <a:cs typeface="Arial"/>
              </a:rPr>
              <a:t> Emission lines fluxes in the nuclear region</a:t>
            </a:r>
          </a:p>
          <a:p>
            <a:pPr lvl="2"/>
            <a:r>
              <a:rPr lang="en-GB" sz="1800" dirty="0" err="1" smtClean="0">
                <a:latin typeface="Arial"/>
                <a:cs typeface="Arial"/>
              </a:rPr>
              <a:t>Brγ</a:t>
            </a:r>
            <a:r>
              <a:rPr lang="en-GB" sz="1800" dirty="0" smtClean="0">
                <a:latin typeface="Arial"/>
                <a:cs typeface="Arial"/>
              </a:rPr>
              <a:t>, H2, </a:t>
            </a:r>
            <a:r>
              <a:rPr lang="en-GB" sz="1800" dirty="0" err="1" smtClean="0">
                <a:latin typeface="Arial"/>
                <a:cs typeface="Arial"/>
              </a:rPr>
              <a:t>Paγ</a:t>
            </a:r>
            <a:r>
              <a:rPr lang="en-GB" sz="1800" dirty="0" smtClean="0">
                <a:latin typeface="Arial"/>
                <a:cs typeface="Arial"/>
              </a:rPr>
              <a:t>, ~ 1. E-15 erg/s/cm</a:t>
            </a:r>
            <a:r>
              <a:rPr lang="en-GB" sz="1800" baseline="30000" dirty="0" smtClean="0">
                <a:latin typeface="Arial"/>
                <a:cs typeface="Arial"/>
              </a:rPr>
              <a:t>2</a:t>
            </a:r>
            <a:r>
              <a:rPr lang="en-GB" sz="1800" dirty="0" smtClean="0">
                <a:latin typeface="Arial"/>
                <a:cs typeface="Arial"/>
              </a:rPr>
              <a:t> /arcsec</a:t>
            </a:r>
            <a:r>
              <a:rPr lang="en-GB" sz="1800" baseline="30000" dirty="0" smtClean="0">
                <a:latin typeface="Arial"/>
                <a:cs typeface="Arial"/>
              </a:rPr>
              <a:t>2</a:t>
            </a:r>
            <a:r>
              <a:rPr lang="en-GB" sz="1800" dirty="0" smtClean="0">
                <a:latin typeface="Arial"/>
                <a:cs typeface="Arial"/>
              </a:rPr>
              <a:t>  </a:t>
            </a:r>
          </a:p>
          <a:p>
            <a:pPr lvl="2"/>
            <a:r>
              <a:rPr lang="en-GB" sz="1800" dirty="0" smtClean="0">
                <a:latin typeface="Arial"/>
                <a:cs typeface="Arial"/>
              </a:rPr>
              <a:t>Brα (</a:t>
            </a:r>
            <a:r>
              <a:rPr lang="en-GB" sz="1800" dirty="0" smtClean="0">
                <a:latin typeface="Arial"/>
                <a:cs typeface="Arial"/>
              </a:rPr>
              <a:t>43.E-</a:t>
            </a:r>
            <a:r>
              <a:rPr lang="en-GB" sz="1800" dirty="0" smtClean="0">
                <a:latin typeface="Arial"/>
                <a:cs typeface="Arial"/>
              </a:rPr>
              <a:t>15) , Brβ (</a:t>
            </a:r>
            <a:r>
              <a:rPr lang="en-GB" sz="1800" dirty="0" smtClean="0">
                <a:latin typeface="Arial"/>
                <a:cs typeface="Arial"/>
              </a:rPr>
              <a:t>25.E-</a:t>
            </a:r>
            <a:r>
              <a:rPr lang="en-GB" sz="1800" dirty="0" smtClean="0">
                <a:latin typeface="Arial"/>
                <a:cs typeface="Arial"/>
              </a:rPr>
              <a:t>15) </a:t>
            </a:r>
          </a:p>
          <a:p>
            <a:pPr lvl="1"/>
            <a:r>
              <a:rPr lang="en-GB" sz="1800" dirty="0" smtClean="0">
                <a:latin typeface="Arial"/>
                <a:cs typeface="Arial"/>
              </a:rPr>
              <a:t> Continuum ~ 2-5 mJy/</a:t>
            </a:r>
            <a:r>
              <a:rPr lang="en-GB" sz="1800" dirty="0" smtClean="0">
                <a:latin typeface="Arial"/>
                <a:cs typeface="Arial"/>
              </a:rPr>
              <a:t>arcsec</a:t>
            </a:r>
            <a:r>
              <a:rPr lang="en-GB" sz="1800" baseline="30000" dirty="0">
                <a:latin typeface="Arial"/>
                <a:cs typeface="Arial"/>
              </a:rPr>
              <a:t>2</a:t>
            </a:r>
            <a:r>
              <a:rPr lang="en-GB" sz="1800" dirty="0" smtClean="0">
                <a:latin typeface="Arial"/>
                <a:cs typeface="Arial"/>
              </a:rPr>
              <a:t>  </a:t>
            </a:r>
            <a:r>
              <a:rPr lang="en-GB" sz="1800" dirty="0" smtClean="0">
                <a:latin typeface="Arial"/>
                <a:cs typeface="Arial"/>
              </a:rPr>
              <a:t>at 2μm </a:t>
            </a:r>
          </a:p>
          <a:p>
            <a:pPr lvl="1"/>
            <a:r>
              <a:rPr lang="en-GB" sz="1800" dirty="0" smtClean="0">
                <a:latin typeface="Arial"/>
                <a:cs typeface="Arial"/>
              </a:rPr>
              <a:t>In 15 minutes of integration time (R2700</a:t>
            </a:r>
            <a:r>
              <a:rPr lang="en-GB" sz="1800" dirty="0" smtClean="0">
                <a:latin typeface="Arial"/>
                <a:cs typeface="Arial"/>
              </a:rPr>
              <a:t>):</a:t>
            </a:r>
            <a:endParaRPr lang="en-GB" sz="1800" dirty="0" smtClean="0">
              <a:latin typeface="Arial"/>
              <a:cs typeface="Arial"/>
            </a:endParaRPr>
          </a:p>
          <a:p>
            <a:pPr lvl="2"/>
            <a:r>
              <a:rPr lang="en-GB" sz="1600" dirty="0" smtClean="0">
                <a:latin typeface="Arial"/>
                <a:cs typeface="Arial"/>
              </a:rPr>
              <a:t>Lines: S/N ~  10-60 (per </a:t>
            </a:r>
            <a:r>
              <a:rPr lang="en-GB" sz="1600" dirty="0" err="1" smtClean="0">
                <a:latin typeface="Arial"/>
                <a:cs typeface="Arial"/>
              </a:rPr>
              <a:t>spaxel</a:t>
            </a:r>
            <a:r>
              <a:rPr lang="en-GB" sz="1600" dirty="0" smtClean="0">
                <a:latin typeface="Arial"/>
                <a:cs typeface="Arial"/>
              </a:rPr>
              <a:t>)</a:t>
            </a:r>
          </a:p>
          <a:p>
            <a:pPr lvl="2"/>
            <a:r>
              <a:rPr lang="en-GB" sz="1600" dirty="0" smtClean="0">
                <a:latin typeface="Arial"/>
                <a:cs typeface="Arial"/>
              </a:rPr>
              <a:t>Cont:  S/N ~  4-10   (per </a:t>
            </a:r>
            <a:r>
              <a:rPr lang="en-GB" sz="1600" dirty="0" err="1" smtClean="0">
                <a:latin typeface="Arial"/>
                <a:cs typeface="Arial"/>
              </a:rPr>
              <a:t>spaxel</a:t>
            </a:r>
            <a:r>
              <a:rPr lang="en-GB" sz="1600" dirty="0" smtClean="0">
                <a:latin typeface="Arial"/>
                <a:cs typeface="Arial"/>
              </a:rPr>
              <a:t>, per sp. pixel)</a:t>
            </a:r>
          </a:p>
          <a:p>
            <a:pPr>
              <a:buNone/>
            </a:pPr>
            <a:endParaRPr lang="en-GB" sz="1600" dirty="0" smtClean="0">
              <a:latin typeface="Arial"/>
              <a:cs typeface="Arial"/>
            </a:endParaRPr>
          </a:p>
          <a:p>
            <a:r>
              <a:rPr lang="en-GB" sz="1800" b="1" dirty="0" smtClean="0">
                <a:solidFill>
                  <a:srgbClr val="000000"/>
                </a:solidFill>
                <a:latin typeface="Arial"/>
                <a:cs typeface="Arial"/>
              </a:rPr>
              <a:t>MIRI</a:t>
            </a:r>
            <a:r>
              <a:rPr lang="en-GB" sz="1800" dirty="0" smtClean="0">
                <a:latin typeface="Arial"/>
                <a:cs typeface="Arial"/>
              </a:rPr>
              <a:t> (e.g. The Antennae)</a:t>
            </a:r>
          </a:p>
          <a:p>
            <a:pPr lvl="1"/>
            <a:r>
              <a:rPr lang="en-GB" sz="1800" dirty="0" smtClean="0">
                <a:latin typeface="Arial"/>
                <a:cs typeface="Arial"/>
              </a:rPr>
              <a:t>Emission lines fluxes ~1E-13 to ~1E-14 erg/s/cm</a:t>
            </a:r>
            <a:r>
              <a:rPr lang="en-GB" sz="1800" baseline="30000" dirty="0" smtClean="0">
                <a:latin typeface="Arial"/>
                <a:cs typeface="Arial"/>
              </a:rPr>
              <a:t>2 </a:t>
            </a:r>
          </a:p>
          <a:p>
            <a:pPr lvl="1"/>
            <a:r>
              <a:rPr lang="en-GB" sz="1800" dirty="0" err="1" smtClean="0">
                <a:latin typeface="Arial"/>
                <a:cs typeface="Arial"/>
              </a:rPr>
              <a:t>Σ</a:t>
            </a:r>
            <a:r>
              <a:rPr lang="en-GB" sz="1800" baseline="-25000" dirty="0" err="1" smtClean="0">
                <a:latin typeface="Arial"/>
                <a:cs typeface="Arial"/>
              </a:rPr>
              <a:t>line</a:t>
            </a:r>
            <a:r>
              <a:rPr lang="en-GB" sz="1800" dirty="0" smtClean="0">
                <a:latin typeface="Arial"/>
                <a:cs typeface="Arial"/>
              </a:rPr>
              <a:t> ~1E-13 to ~1E-15 erg/s/cm</a:t>
            </a:r>
            <a:r>
              <a:rPr lang="en-GB" sz="1800" baseline="30000" dirty="0" smtClean="0">
                <a:latin typeface="Arial"/>
                <a:cs typeface="Arial"/>
              </a:rPr>
              <a:t>2</a:t>
            </a:r>
            <a:r>
              <a:rPr lang="en-GB" sz="1800" dirty="0" smtClean="0">
                <a:latin typeface="Arial"/>
                <a:cs typeface="Arial"/>
              </a:rPr>
              <a:t>/arcsec</a:t>
            </a:r>
            <a:r>
              <a:rPr lang="en-GB" sz="1800" baseline="30000" dirty="0" smtClean="0">
                <a:latin typeface="Arial"/>
                <a:cs typeface="Arial"/>
              </a:rPr>
              <a:t>2</a:t>
            </a:r>
            <a:r>
              <a:rPr lang="en-GB" sz="1800" dirty="0" smtClean="0">
                <a:latin typeface="Arial"/>
                <a:cs typeface="Arial"/>
              </a:rPr>
              <a:t> </a:t>
            </a:r>
          </a:p>
          <a:p>
            <a:pPr lvl="1"/>
            <a:r>
              <a:rPr lang="en-GB" sz="1800" dirty="0" smtClean="0">
                <a:latin typeface="Arial"/>
                <a:cs typeface="Arial"/>
              </a:rPr>
              <a:t>Continuum ~ 1 </a:t>
            </a:r>
            <a:r>
              <a:rPr lang="en-GB" sz="1800" dirty="0" err="1" smtClean="0">
                <a:latin typeface="Arial"/>
                <a:cs typeface="Arial"/>
              </a:rPr>
              <a:t>mJy</a:t>
            </a:r>
            <a:r>
              <a:rPr lang="en-GB" sz="1800" dirty="0" smtClean="0">
                <a:latin typeface="Arial"/>
                <a:cs typeface="Arial"/>
              </a:rPr>
              <a:t> </a:t>
            </a:r>
            <a:r>
              <a:rPr lang="es-ES" sz="1800" dirty="0" smtClean="0">
                <a:latin typeface="Arial"/>
                <a:cs typeface="Arial"/>
              </a:rPr>
              <a:t>–</a:t>
            </a:r>
            <a:r>
              <a:rPr lang="en-GB" sz="1800" dirty="0" smtClean="0">
                <a:latin typeface="Arial"/>
                <a:cs typeface="Arial"/>
              </a:rPr>
              <a:t> 100 </a:t>
            </a:r>
            <a:r>
              <a:rPr lang="en-GB" sz="1800" dirty="0" err="1" smtClean="0">
                <a:latin typeface="Arial"/>
                <a:cs typeface="Arial"/>
              </a:rPr>
              <a:t>mJy</a:t>
            </a:r>
            <a:r>
              <a:rPr lang="en-GB" sz="1800" dirty="0" smtClean="0">
                <a:latin typeface="Arial"/>
                <a:cs typeface="Arial"/>
              </a:rPr>
              <a:t>/arcsec</a:t>
            </a:r>
            <a:r>
              <a:rPr lang="en-GB" sz="1800" baseline="30000" dirty="0" smtClean="0">
                <a:latin typeface="Arial"/>
                <a:cs typeface="Arial"/>
              </a:rPr>
              <a:t>2</a:t>
            </a:r>
          </a:p>
          <a:p>
            <a:pPr lvl="1"/>
            <a:r>
              <a:rPr lang="en-GB" sz="1800" dirty="0" smtClean="0">
                <a:latin typeface="Arial"/>
                <a:cs typeface="Arial"/>
              </a:rPr>
              <a:t>In 15 minutes of </a:t>
            </a:r>
            <a:r>
              <a:rPr lang="en-GB" sz="1800" dirty="0" smtClean="0">
                <a:latin typeface="Arial"/>
                <a:cs typeface="Arial"/>
              </a:rPr>
              <a:t>integration:</a:t>
            </a:r>
            <a:endParaRPr lang="en-GB" sz="1800" dirty="0" smtClean="0">
              <a:latin typeface="Arial"/>
              <a:cs typeface="Arial"/>
            </a:endParaRPr>
          </a:p>
          <a:p>
            <a:pPr lvl="2"/>
            <a:r>
              <a:rPr lang="en-GB" sz="1600" dirty="0" smtClean="0">
                <a:latin typeface="Arial"/>
                <a:cs typeface="Arial"/>
              </a:rPr>
              <a:t>Lines &amp; </a:t>
            </a:r>
            <a:r>
              <a:rPr lang="en-GB" sz="1600" dirty="0" err="1" smtClean="0">
                <a:latin typeface="Arial"/>
                <a:cs typeface="Arial"/>
              </a:rPr>
              <a:t>cont</a:t>
            </a:r>
            <a:r>
              <a:rPr lang="en-GB" sz="1600" dirty="0" smtClean="0">
                <a:latin typeface="Arial"/>
                <a:cs typeface="Arial"/>
              </a:rPr>
              <a:t>: S/N &gt; 10 per </a:t>
            </a:r>
            <a:r>
              <a:rPr lang="en-GB" sz="1600" dirty="0" smtClean="0">
                <a:latin typeface="Arial"/>
                <a:cs typeface="Arial"/>
              </a:rPr>
              <a:t>sp. </a:t>
            </a:r>
            <a:r>
              <a:rPr lang="es-ES" sz="1600" dirty="0">
                <a:latin typeface="Arial"/>
                <a:cs typeface="Arial"/>
              </a:rPr>
              <a:t>p</a:t>
            </a:r>
            <a:r>
              <a:rPr lang="en-GB" sz="1600" dirty="0" err="1" smtClean="0">
                <a:latin typeface="Arial"/>
                <a:cs typeface="Arial"/>
              </a:rPr>
              <a:t>ixel</a:t>
            </a:r>
            <a:r>
              <a:rPr lang="en-GB" sz="1600" dirty="0" smtClean="0">
                <a:latin typeface="Arial"/>
                <a:cs typeface="Arial"/>
              </a:rPr>
              <a:t> (0.2”-0.3”)</a:t>
            </a:r>
            <a:endParaRPr lang="en-GB" sz="1600" baseline="30000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r>
              <a:rPr lang="en-GB" sz="1800" dirty="0" smtClean="0">
                <a:latin typeface="Arial"/>
                <a:cs typeface="Arial"/>
              </a:rPr>
              <a:t> 	 </a:t>
            </a:r>
          </a:p>
          <a:p>
            <a:pPr marL="0" indent="0">
              <a:buNone/>
            </a:pPr>
            <a:r>
              <a:rPr lang="en-GB" sz="1800" dirty="0">
                <a:latin typeface="Arial"/>
                <a:cs typeface="Arial"/>
              </a:rPr>
              <a:t>	</a:t>
            </a:r>
            <a:endParaRPr lang="en-GB" sz="1800" dirty="0" smtClean="0">
              <a:latin typeface="Arial"/>
              <a:cs typeface="Arial"/>
            </a:endParaRPr>
          </a:p>
          <a:p>
            <a:pPr>
              <a:buNone/>
            </a:pPr>
            <a:r>
              <a:rPr lang="en-GB" sz="1800" dirty="0" smtClean="0">
                <a:latin typeface="Arial"/>
                <a:cs typeface="Arial"/>
              </a:rPr>
              <a:t>    </a:t>
            </a:r>
          </a:p>
          <a:p>
            <a:pPr>
              <a:buNone/>
            </a:pPr>
            <a:r>
              <a:rPr lang="en-GB" sz="1800" dirty="0" smtClean="0">
                <a:latin typeface="Arial"/>
                <a:cs typeface="Arial"/>
              </a:rPr>
              <a:t>   </a:t>
            </a:r>
          </a:p>
          <a:p>
            <a:pPr>
              <a:buNone/>
            </a:pPr>
            <a:endParaRPr lang="en-GB" sz="1800" dirty="0" smtClean="0">
              <a:latin typeface="Arial"/>
              <a:cs typeface="Arial"/>
            </a:endParaRPr>
          </a:p>
          <a:p>
            <a:pPr>
              <a:buNone/>
            </a:pPr>
            <a:endParaRPr lang="en-GB" sz="1800" dirty="0" smtClean="0">
              <a:latin typeface="Arial"/>
              <a:cs typeface="Arial"/>
            </a:endParaRPr>
          </a:p>
          <a:p>
            <a:pPr>
              <a:buNone/>
            </a:pPr>
            <a:endParaRPr lang="en-GB" sz="1800" dirty="0" smtClean="0">
              <a:latin typeface="Arial"/>
              <a:cs typeface="Arial"/>
            </a:endParaRPr>
          </a:p>
        </p:txBody>
      </p:sp>
      <p:pic>
        <p:nvPicPr>
          <p:cNvPr id="7" name="Content Placeholder 3" descr="screenshot_547.jpg"/>
          <p:cNvPicPr>
            <a:picLocks noChangeAspect="1"/>
          </p:cNvPicPr>
          <p:nvPr/>
        </p:nvPicPr>
        <p:blipFill>
          <a:blip r:embed="rId2"/>
          <a:srcRect l="-21320" r="-21320"/>
          <a:stretch>
            <a:fillRect/>
          </a:stretch>
        </p:blipFill>
        <p:spPr>
          <a:xfrm>
            <a:off x="5100434" y="845742"/>
            <a:ext cx="4748838" cy="2611677"/>
          </a:xfrm>
          <a:prstGeom prst="rect">
            <a:avLst/>
          </a:prstGeom>
        </p:spPr>
      </p:pic>
      <p:pic>
        <p:nvPicPr>
          <p:cNvPr id="4" name="Imagen 3" descr="The-ANtennae-spectrum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57" y="3552061"/>
            <a:ext cx="3342450" cy="2222969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6634091" y="5900789"/>
            <a:ext cx="2168157" cy="9233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Disclaimer:</a:t>
            </a:r>
          </a:p>
          <a:p>
            <a:r>
              <a:rPr lang="en-GB" dirty="0" smtClean="0"/>
              <a:t>Refer to </a:t>
            </a:r>
            <a:r>
              <a:rPr lang="en-GB" dirty="0" err="1" smtClean="0"/>
              <a:t>STScI</a:t>
            </a:r>
            <a:r>
              <a:rPr lang="en-GB" dirty="0" smtClean="0"/>
              <a:t> ETC for </a:t>
            </a:r>
          </a:p>
          <a:p>
            <a:r>
              <a:rPr lang="en-GB" dirty="0" smtClean="0"/>
              <a:t>Updated sensitivities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2806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54735</TotalTime>
  <Words>2043</Words>
  <Application>Microsoft Macintosh PowerPoint</Application>
  <PresentationFormat>Presentación en pantalla (4:3)</PresentationFormat>
  <Paragraphs>479</Paragraphs>
  <Slides>24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6" baseType="lpstr">
      <vt:lpstr>Office Theme</vt:lpstr>
      <vt:lpstr>Mathcad</vt:lpstr>
      <vt:lpstr>JWST IFS Summary Talk</vt:lpstr>
      <vt:lpstr>JWST IFUs SUMMARY.  OUTLINE</vt:lpstr>
      <vt:lpstr>JWST IFUs: SCIENCE CAPABILITIES</vt:lpstr>
      <vt:lpstr>Presentación de PowerPoint</vt:lpstr>
      <vt:lpstr>SCIENCE CAPABILITIES. SPECTRAL COVERAGE</vt:lpstr>
      <vt:lpstr>SPECTRAL COVERAGE. NEAR-IR RANGE </vt:lpstr>
      <vt:lpstr>SPECTRAL COVERAGE. MID-IR RANGE</vt:lpstr>
      <vt:lpstr>SCIENCE CAPABILITIES. SENSITIVITY</vt:lpstr>
      <vt:lpstr>SCIENCE CAPABILITIES.  EXPOSURE TIMES </vt:lpstr>
      <vt:lpstr>SCIENCE CAPABILITIES.  EXPOSURE TIMES </vt:lpstr>
      <vt:lpstr>OBSERVING WITH JWST </vt:lpstr>
      <vt:lpstr>OBSERVING STRATEGIES. MIRI + NIRSPEC IFS  </vt:lpstr>
      <vt:lpstr>POINTING &amp; TARGET ACQUISITION</vt:lpstr>
      <vt:lpstr>Presentación de PowerPoint</vt:lpstr>
      <vt:lpstr>SPECTRAL COVERAGE &amp; RESOLUTION</vt:lpstr>
      <vt:lpstr>SPECTRAL COVERAGE &amp; RESOLUTION. STRATEGIES</vt:lpstr>
      <vt:lpstr>DITHERING/NODDING</vt:lpstr>
      <vt:lpstr>PSF SAMPLING/DITHERING</vt:lpstr>
      <vt:lpstr>JWST BACKGROUND </vt:lpstr>
      <vt:lpstr>JWST BACKGROUND. SKY </vt:lpstr>
      <vt:lpstr>JWST BACKGROUND. TELESCOPE </vt:lpstr>
      <vt:lpstr>JWST BACKGROUND. INSTRUMENT </vt:lpstr>
      <vt:lpstr>DITHERING/NODDING</vt:lpstr>
      <vt:lpstr>SUMMARY</vt:lpstr>
    </vt:vector>
  </TitlesOfParts>
  <Company>CSIC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JWST IFUs Summary Talk</dc:title>
  <dc:creator>Santiago Arribas</dc:creator>
  <cp:lastModifiedBy>Ismael Martínez</cp:lastModifiedBy>
  <cp:revision>254</cp:revision>
  <dcterms:created xsi:type="dcterms:W3CDTF">2016-09-25T09:43:13Z</dcterms:created>
  <dcterms:modified xsi:type="dcterms:W3CDTF">2016-09-27T16:38:30Z</dcterms:modified>
</cp:coreProperties>
</file>