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78" r:id="rId8"/>
    <p:sldId id="264" r:id="rId9"/>
    <p:sldId id="265" r:id="rId10"/>
    <p:sldId id="267" r:id="rId11"/>
    <p:sldId id="268" r:id="rId12"/>
    <p:sldId id="270" r:id="rId13"/>
    <p:sldId id="272" r:id="rId14"/>
    <p:sldId id="274" r:id="rId15"/>
    <p:sldId id="277" r:id="rId16"/>
    <p:sldId id="275" r:id="rId17"/>
    <p:sldId id="263" r:id="rId18"/>
    <p:sldId id="261" r:id="rId19"/>
    <p:sldId id="262" r:id="rId20"/>
    <p:sldId id="266" r:id="rId21"/>
    <p:sldId id="269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E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FFC8-E464-3546-919E-8486C1D2D4AE}" type="datetimeFigureOut"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FF3C-3B78-D947-B085-2A0F3F5679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FFC8-E464-3546-919E-8486C1D2D4AE}" type="datetimeFigureOut"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FF3C-3B78-D947-B085-2A0F3F5679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FFC8-E464-3546-919E-8486C1D2D4AE}" type="datetimeFigureOut"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FF3C-3B78-D947-B085-2A0F3F5679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FFC8-E464-3546-919E-8486C1D2D4AE}" type="datetimeFigureOut"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FF3C-3B78-D947-B085-2A0F3F5679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FFC8-E464-3546-919E-8486C1D2D4AE}" type="datetimeFigureOut"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FF3C-3B78-D947-B085-2A0F3F5679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FFC8-E464-3546-919E-8486C1D2D4AE}" type="datetimeFigureOut"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FF3C-3B78-D947-B085-2A0F3F5679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FFC8-E464-3546-919E-8486C1D2D4AE}" type="datetimeFigureOut">
              <a:t>9/27/16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FF3C-3B78-D947-B085-2A0F3F5679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FFC8-E464-3546-919E-8486C1D2D4AE}" type="datetimeFigureOut">
              <a:t>9/27/16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FF3C-3B78-D947-B085-2A0F3F5679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FFC8-E464-3546-919E-8486C1D2D4AE}" type="datetimeFigureOut">
              <a:t>9/27/16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FF3C-3B78-D947-B085-2A0F3F5679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FFC8-E464-3546-919E-8486C1D2D4AE}" type="datetimeFigureOut"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FF3C-3B78-D947-B085-2A0F3F5679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FFC8-E464-3546-919E-8486C1D2D4AE}" type="datetimeFigureOut"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FF3C-3B78-D947-B085-2A0F3F5679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9FFC8-E464-3546-919E-8486C1D2D4AE}" type="datetimeFigureOut"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7FF3C-3B78-D947-B085-2A0F3F5679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jwstetc.stsci.edu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jwstetc.stsci.edu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783" y="1037857"/>
            <a:ext cx="88917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halkboard"/>
              </a:rPr>
              <a:t>The JWST Exposure Time Calculator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0435" y="3088568"/>
            <a:ext cx="39984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Diane </a:t>
            </a:r>
            <a:r>
              <a:rPr lang="en-US" dirty="0" smtClean="0"/>
              <a:t>Karakla</a:t>
            </a:r>
            <a:endParaRPr lang="en-US" dirty="0"/>
          </a:p>
          <a:p>
            <a:pPr algn="ctr"/>
            <a:r>
              <a:rPr lang="en-US" dirty="0" smtClean="0"/>
              <a:t>for K. Gilbert and </a:t>
            </a:r>
            <a:r>
              <a:rPr lang="en-US" dirty="0" smtClean="0"/>
              <a:t>the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</a:t>
            </a:r>
            <a:r>
              <a:rPr lang="en-US" dirty="0" smtClean="0"/>
              <a:t>ETC Working Group at </a:t>
            </a:r>
            <a:r>
              <a:rPr lang="en-US" dirty="0" err="1" smtClean="0"/>
              <a:t>STScI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Leads : </a:t>
            </a:r>
            <a:r>
              <a:rPr lang="en-US" dirty="0" err="1" smtClean="0"/>
              <a:t>Swara</a:t>
            </a:r>
            <a:r>
              <a:rPr lang="en-US" dirty="0" smtClean="0"/>
              <a:t> </a:t>
            </a:r>
            <a:r>
              <a:rPr lang="en-US" dirty="0" err="1" smtClean="0"/>
              <a:t>Ravindranath</a:t>
            </a:r>
            <a:r>
              <a:rPr lang="en-US" dirty="0" smtClean="0"/>
              <a:t>, Vicki </a:t>
            </a:r>
            <a:r>
              <a:rPr lang="en-US" dirty="0" err="1" smtClean="0"/>
              <a:t>Laidler</a:t>
            </a:r>
            <a:endParaRPr lang="en-US" dirty="0" smtClean="0"/>
          </a:p>
          <a:p>
            <a:pPr algn="ctr"/>
            <a:r>
              <a:rPr lang="en-US" dirty="0" smtClean="0"/>
              <a:t>With the help of many others</a:t>
            </a:r>
            <a:endParaRPr lang="en-US" dirty="0" smtClean="0"/>
          </a:p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20456" y="6114956"/>
            <a:ext cx="2083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28 September, 2016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831" y="6158728"/>
            <a:ext cx="3542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ESAC 2016 JWST Workshop, Madrid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831" y="6402656"/>
            <a:ext cx="43291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mic Sans MS"/>
              </a:rPr>
              <a:t>(based </a:t>
            </a:r>
            <a:r>
              <a:rPr lang="en-US" sz="1600" dirty="0">
                <a:cs typeface="Comic Sans MS"/>
              </a:rPr>
              <a:t>on a demo presentation by Vicki </a:t>
            </a:r>
            <a:r>
              <a:rPr lang="en-US" sz="1600" dirty="0" err="1" smtClean="0">
                <a:cs typeface="Comic Sans MS"/>
              </a:rPr>
              <a:t>Laidler</a:t>
            </a:r>
            <a:r>
              <a:rPr lang="en-US" sz="1600" dirty="0" smtClean="0">
                <a:cs typeface="Comic Sans MS"/>
              </a:rPr>
              <a:t>)</a:t>
            </a:r>
          </a:p>
          <a:p>
            <a:endParaRPr lang="en-US" sz="1600" dirty="0"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4395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C_NIRCam_NIRISS_miri_im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3" y="0"/>
            <a:ext cx="8675972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3744" y="0"/>
            <a:ext cx="260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Calculations </a:t>
            </a:r>
            <a:r>
              <a:rPr lang="en-US" sz="2400" b="1" dirty="0" smtClean="0">
                <a:solidFill>
                  <a:srgbClr val="0000FF"/>
                </a:solidFill>
              </a:rPr>
              <a:t>page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3235" y="1036947"/>
            <a:ext cx="33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3235" y="1230539"/>
            <a:ext cx="33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1128" y="1406170"/>
            <a:ext cx="33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413442" y="789309"/>
            <a:ext cx="69679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34499" y="648866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Outputs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01430" y="6226477"/>
            <a:ext cx="1899380" cy="45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935912" y="6226477"/>
            <a:ext cx="1298587" cy="45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0"/>
          </p:cNvCxnSpPr>
          <p:nvPr/>
        </p:nvCxnSpPr>
        <p:spPr>
          <a:xfrm flipV="1">
            <a:off x="4717965" y="5748567"/>
            <a:ext cx="0" cy="7401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00425" y="-81930"/>
            <a:ext cx="1180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imaging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0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TC_NIRISS_WF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0"/>
            <a:ext cx="8656647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4499" y="12451"/>
            <a:ext cx="314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Calculations page</a:t>
            </a:r>
          </a:p>
        </p:txBody>
      </p:sp>
      <p:sp>
        <p:nvSpPr>
          <p:cNvPr id="10" name="Donut 9"/>
          <p:cNvSpPr/>
          <p:nvPr/>
        </p:nvSpPr>
        <p:spPr>
          <a:xfrm>
            <a:off x="-37353" y="2430890"/>
            <a:ext cx="4797040" cy="776911"/>
          </a:xfrm>
          <a:prstGeom prst="donut">
            <a:avLst>
              <a:gd name="adj" fmla="val 3159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706" y="2484030"/>
            <a:ext cx="468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Note:</a:t>
            </a:r>
            <a:r>
              <a:rPr lang="en-US" dirty="0">
                <a:solidFill>
                  <a:srgbClr val="0000FF"/>
                </a:solidFill>
              </a:rPr>
              <a:t> Once created, </a:t>
            </a:r>
            <a:r>
              <a:rPr lang="en-US" dirty="0" smtClean="0">
                <a:solidFill>
                  <a:srgbClr val="0000FF"/>
                </a:solidFill>
              </a:rPr>
              <a:t>a scene </a:t>
            </a:r>
            <a:r>
              <a:rPr lang="en-US" dirty="0" smtClean="0">
                <a:solidFill>
                  <a:srgbClr val="0000FF"/>
                </a:solidFill>
              </a:rPr>
              <a:t>is </a:t>
            </a:r>
            <a:r>
              <a:rPr lang="en-US" b="1" dirty="0" smtClean="0">
                <a:solidFill>
                  <a:srgbClr val="0000FF"/>
                </a:solidFill>
              </a:rPr>
              <a:t>reusable</a:t>
            </a:r>
            <a:r>
              <a:rPr lang="en-US" dirty="0" smtClean="0">
                <a:solidFill>
                  <a:srgbClr val="0000FF"/>
                </a:solidFill>
              </a:rPr>
              <a:t>; same </a:t>
            </a:r>
            <a:r>
              <a:rPr lang="en-US" dirty="0">
                <a:solidFill>
                  <a:srgbClr val="0000FF"/>
                </a:solidFill>
              </a:rPr>
              <a:t>scene can be used in multiple calculations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5588" y="2183012"/>
            <a:ext cx="47591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454817" y="259437"/>
            <a:ext cx="1" cy="4779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00424" y="-81930"/>
            <a:ext cx="189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spectroscopy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5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TC_results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" y="109778"/>
            <a:ext cx="3893273" cy="663727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12147" y="109778"/>
            <a:ext cx="4929345" cy="1252875"/>
          </a:xfr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Chalkboard"/>
                <a:cs typeface="Chalkboard"/>
              </a:rPr>
              <a:t>Calculation Page: </a:t>
            </a:r>
            <a:r>
              <a:rPr lang="en-US" b="1" dirty="0">
                <a:latin typeface="Chalkboard"/>
                <a:cs typeface="Chalkboard"/>
              </a:rPr>
              <a:t>Reports Pane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4035" y="1528358"/>
            <a:ext cx="4283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/>
              <a:t>Report:</a:t>
            </a:r>
            <a:r>
              <a:rPr lang="en-US" sz="2000" dirty="0"/>
              <a:t> Scalar quantities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Warnings: </a:t>
            </a:r>
            <a:r>
              <a:rPr lang="en-US" sz="2000" dirty="0"/>
              <a:t>Information that might affect the accuracy or otherwise influence science decisions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Errors:</a:t>
            </a:r>
            <a:r>
              <a:rPr lang="en-US" sz="2000" dirty="0"/>
              <a:t> Information about why the calculation did not complete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rgbClr val="0000FF"/>
                </a:solidFill>
              </a:rPr>
              <a:t>Downloads:</a:t>
            </a:r>
            <a:r>
              <a:rPr lang="en-US" sz="2000" dirty="0">
                <a:solidFill>
                  <a:srgbClr val="0000FF"/>
                </a:solidFill>
              </a:rPr>
              <a:t> tar file of intermediate &amp; output products</a:t>
            </a:r>
          </a:p>
          <a:p>
            <a:r>
              <a:rPr lang="en-US" sz="2000" dirty="0"/>
              <a:t>        - FITS files of 3D data cube for IFU</a:t>
            </a:r>
          </a:p>
          <a:p>
            <a:r>
              <a:rPr lang="en-US" sz="2000" dirty="0"/>
              <a:t>        - 2D images and spectra</a:t>
            </a:r>
          </a:p>
          <a:p>
            <a:r>
              <a:rPr lang="en-US" sz="2000" dirty="0"/>
              <a:t>        - extracted flux, </a:t>
            </a:r>
            <a:r>
              <a:rPr lang="en-US" sz="2000" dirty="0" smtClean="0"/>
              <a:t>combined 	backgrounds</a:t>
            </a:r>
            <a:r>
              <a:rPr lang="en-US" sz="2000" dirty="0"/>
              <a:t>, </a:t>
            </a:r>
            <a:r>
              <a:rPr lang="en-US" sz="2000" dirty="0" smtClean="0"/>
              <a:t>and SNR </a:t>
            </a:r>
            <a:r>
              <a:rPr lang="en-US" sz="2000" dirty="0"/>
              <a:t>as FITS </a:t>
            </a:r>
            <a:r>
              <a:rPr lang="en-US" sz="2000" dirty="0" smtClean="0"/>
              <a:t>		tables</a:t>
            </a:r>
            <a:r>
              <a:rPr lang="en-US" sz="2000" dirty="0"/>
              <a:t>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62748" y="1071309"/>
            <a:ext cx="62488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3314" y="6165654"/>
            <a:ext cx="2914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Numerical results </a:t>
            </a:r>
            <a:r>
              <a:rPr lang="en-US" sz="1400" dirty="0" smtClean="0">
                <a:solidFill>
                  <a:srgbClr val="0000FF"/>
                </a:solidFill>
              </a:rPr>
              <a:t>at </a:t>
            </a:r>
            <a:r>
              <a:rPr lang="en-US" sz="1400" dirty="0" smtClean="0">
                <a:solidFill>
                  <a:srgbClr val="0000FF"/>
                </a:solidFill>
              </a:rPr>
              <a:t>wavelength specified in Strategy tab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337672" y="2056637"/>
            <a:ext cx="62488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onut 8"/>
          <p:cNvSpPr/>
          <p:nvPr/>
        </p:nvSpPr>
        <p:spPr>
          <a:xfrm>
            <a:off x="135465" y="6054159"/>
            <a:ext cx="3455905" cy="776911"/>
          </a:xfrm>
          <a:prstGeom prst="donut">
            <a:avLst>
              <a:gd name="adj" fmla="val 5273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4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TC_hel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6" y="161481"/>
            <a:ext cx="4013200" cy="3302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488109" y="1717001"/>
            <a:ext cx="59673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8180" y="1750357"/>
            <a:ext cx="4112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Feedback</a:t>
            </a:r>
            <a:r>
              <a:rPr lang="en-US" sz="3600" dirty="0"/>
              <a:t> </a:t>
            </a:r>
            <a:r>
              <a:rPr lang="en-US" sz="3600" dirty="0" smtClean="0"/>
              <a:t>forum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Provide </a:t>
            </a:r>
            <a:r>
              <a:rPr lang="en-US" sz="2800" dirty="0"/>
              <a:t>feedback on the community forum under “Help” menu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180" y="4254670"/>
            <a:ext cx="8370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Known issues </a:t>
            </a:r>
            <a:r>
              <a:rPr lang="en-US" sz="3600" dirty="0"/>
              <a:t>and </a:t>
            </a:r>
            <a:r>
              <a:rPr lang="en-US" sz="3600" b="1" dirty="0"/>
              <a:t>u</a:t>
            </a:r>
            <a:r>
              <a:rPr lang="en-US" sz="3600" b="1" dirty="0" smtClean="0"/>
              <a:t>ser </a:t>
            </a:r>
            <a:r>
              <a:rPr lang="en-US" sz="3600" b="1" dirty="0"/>
              <a:t>g</a:t>
            </a:r>
            <a:r>
              <a:rPr lang="en-US" sz="3600" b="1" dirty="0" smtClean="0"/>
              <a:t>uides</a:t>
            </a:r>
            <a:endParaRPr lang="en-US" sz="3600" b="1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User </a:t>
            </a:r>
            <a:r>
              <a:rPr lang="en-US" sz="2800" dirty="0"/>
              <a:t>guides and some of the known issues are also under “Help” </a:t>
            </a:r>
            <a:r>
              <a:rPr lang="en-US" sz="2800" dirty="0" smtClean="0"/>
              <a:t>menu.  Full complement of documentation under development.</a:t>
            </a:r>
            <a:endParaRPr lang="en-US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8179" y="320099"/>
            <a:ext cx="4112458" cy="934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Chalkboard"/>
                <a:cs typeface="Chalkboard"/>
              </a:rPr>
              <a:t>HELP </a:t>
            </a:r>
            <a:r>
              <a:rPr lang="en-US" dirty="0" smtClean="0">
                <a:latin typeface="Chalkboard"/>
                <a:cs typeface="Chalkboard"/>
              </a:rPr>
              <a:t>menu</a:t>
            </a:r>
            <a:endParaRPr lang="en-US" dirty="0">
              <a:latin typeface="Chalkboard"/>
              <a:cs typeface="Chalkboard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88109" y="2032227"/>
            <a:ext cx="59673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88109" y="1052990"/>
            <a:ext cx="59673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25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8179" y="283601"/>
            <a:ext cx="8552473" cy="1143000"/>
          </a:xfr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>
                <a:latin typeface="Chalkboard"/>
                <a:cs typeface="Chalkboard"/>
              </a:rPr>
              <a:t>JWST ETC Demo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878" y="2736483"/>
            <a:ext cx="80329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The JWST ETC can be accessed at the following URL:</a:t>
            </a:r>
          </a:p>
          <a:p>
            <a:r>
              <a:rPr lang="en-US" sz="2800" dirty="0"/>
              <a:t>     </a:t>
            </a:r>
            <a:r>
              <a:rPr lang="en-US" sz="2800" dirty="0">
                <a:hlinkClick r:id="rId2"/>
              </a:rPr>
              <a:t> devjwstetc.stsci.edu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645201" y="3826396"/>
            <a:ext cx="5551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next release (in January) will </a:t>
            </a:r>
            <a:r>
              <a:rPr lang="en-US" sz="2000" dirty="0" smtClean="0"/>
              <a:t>use this same link.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058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2693" y="2664356"/>
            <a:ext cx="8552473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>
                <a:latin typeface="Chalkboard"/>
                <a:cs typeface="Chalkboard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97934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8179" y="161481"/>
            <a:ext cx="8552473" cy="1143000"/>
          </a:xfr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>
                <a:latin typeface="Chalkboard"/>
                <a:cs typeface="Chalkboard"/>
              </a:rPr>
              <a:t>JWST ETC Demo Script</a:t>
            </a:r>
            <a:br>
              <a:rPr lang="en-US">
                <a:latin typeface="Chalkboard"/>
                <a:cs typeface="Chalkboard"/>
              </a:rPr>
            </a:br>
            <a:r>
              <a:rPr lang="en-US">
                <a:latin typeface="Chalkboard"/>
                <a:cs typeface="Chalkboard"/>
              </a:rPr>
              <a:t>(for key concepts)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218" y="1466177"/>
            <a:ext cx="827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The JWST ETC @ URL:  </a:t>
            </a:r>
            <a:r>
              <a:rPr lang="en-US" sz="2800" b="1">
                <a:hlinkClick r:id="rId2"/>
              </a:rPr>
              <a:t>https://devjwstetc.stsci.edu</a:t>
            </a:r>
            <a:endParaRPr lang="en-US" sz="2800" b="1"/>
          </a:p>
        </p:txBody>
      </p:sp>
      <p:sp>
        <p:nvSpPr>
          <p:cNvPr id="2" name="TextBox 1"/>
          <p:cNvSpPr txBox="1"/>
          <p:nvPr/>
        </p:nvSpPr>
        <p:spPr>
          <a:xfrm>
            <a:off x="208179" y="2216476"/>
            <a:ext cx="872546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Create </a:t>
            </a:r>
            <a:r>
              <a:rPr lang="en-US" sz="2400" b="1" dirty="0">
                <a:solidFill>
                  <a:srgbClr val="0000FF"/>
                </a:solidFill>
              </a:rPr>
              <a:t>new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workbook</a:t>
            </a:r>
            <a:r>
              <a:rPr lang="en-US" sz="2400" dirty="0"/>
              <a:t>. Already has single scene with single source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Go to Calculations page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Create a simple calculation – imaging or fixed slit (for short demo)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Copy</a:t>
            </a:r>
            <a:r>
              <a:rPr lang="en-US" sz="2400" dirty="0"/>
              <a:t> the calculation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Modify</a:t>
            </a:r>
            <a:r>
              <a:rPr lang="en-US" sz="2400" dirty="0"/>
              <a:t> instrument setup or detector setup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Compare the results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Change magnitude of source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See the calculations </a:t>
            </a:r>
            <a:r>
              <a:rPr lang="en-US" sz="2400" b="1" dirty="0">
                <a:solidFill>
                  <a:srgbClr val="0000FF"/>
                </a:solidFill>
              </a:rPr>
              <a:t>auto-update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Go back to source page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Add a galaxy to scene and assign a template spectrum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Go back to calculations to see them </a:t>
            </a:r>
            <a:r>
              <a:rPr lang="en-US" sz="2400" b="1" dirty="0">
                <a:solidFill>
                  <a:srgbClr val="0000FF"/>
                </a:solidFill>
              </a:rPr>
              <a:t>auto-update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Create a new scene using already available sources 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</a:rPr>
              <a:t>reusability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63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21" y="1436490"/>
            <a:ext cx="9013172" cy="509775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Login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Create </a:t>
            </a:r>
            <a:r>
              <a:rPr lang="en-US" sz="2800" b="1" dirty="0"/>
              <a:t>new workbook</a:t>
            </a:r>
            <a:r>
              <a:rPr lang="en-US" sz="2800" dirty="0"/>
              <a:t> or </a:t>
            </a:r>
            <a:r>
              <a:rPr lang="en-US" sz="2800" dirty="0" smtClean="0"/>
              <a:t>select from </a:t>
            </a:r>
            <a:r>
              <a:rPr lang="en-US" sz="2800" dirty="0"/>
              <a:t>list of sample workbooks (choose latter when using for the first time)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Load</a:t>
            </a:r>
            <a:r>
              <a:rPr lang="en-US" sz="2800" dirty="0"/>
              <a:t> a workbook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Workbook opens on </a:t>
            </a:r>
            <a:r>
              <a:rPr lang="en-US" sz="2800" b="1" dirty="0"/>
              <a:t>Scenes and </a:t>
            </a:r>
            <a:r>
              <a:rPr lang="en-US" sz="2800" b="1" dirty="0" smtClean="0"/>
              <a:t>Sources </a:t>
            </a:r>
            <a:r>
              <a:rPr lang="en-US" sz="2800" dirty="0"/>
              <a:t>page. Default Scene and sources are already available. These may be copied and modified.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Use tab to select </a:t>
            </a:r>
            <a:r>
              <a:rPr lang="en-US" sz="2800" b="1" dirty="0"/>
              <a:t>Calculations</a:t>
            </a:r>
            <a:r>
              <a:rPr lang="en-US" sz="2800" dirty="0"/>
              <a:t> page. Here default calculations are available which use the default scenes and sources. These may be copied and modified for the desired instrument and detector configuration.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5378" y="89613"/>
            <a:ext cx="8552473" cy="1143000"/>
          </a:xfr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>
                <a:latin typeface="Chalkboard"/>
                <a:cs typeface="Chalkboard"/>
              </a:rPr>
              <a:t>Getting Started with the JWST ETC UI</a:t>
            </a:r>
          </a:p>
        </p:txBody>
      </p:sp>
    </p:spTree>
    <p:extLst>
      <p:ext uri="{BB962C8B-B14F-4D97-AF65-F5344CB8AC3E}">
        <p14:creationId xmlns:p14="http://schemas.microsoft.com/office/powerpoint/2010/main" val="631013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12" y="839468"/>
            <a:ext cx="8714332" cy="2721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- A workbook can contain </a:t>
            </a:r>
            <a:r>
              <a:rPr lang="en-US" sz="2800" b="1" dirty="0"/>
              <a:t>multiple sources, scenes, and   </a:t>
            </a:r>
          </a:p>
          <a:p>
            <a:pPr marL="0" indent="0">
              <a:buNone/>
            </a:pPr>
            <a:r>
              <a:rPr lang="en-US" sz="2800" b="1" dirty="0"/>
              <a:t>      ETC calculations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 - Workbooks are </a:t>
            </a:r>
            <a:r>
              <a:rPr lang="en-US" sz="2800" b="1" dirty="0"/>
              <a:t>auto-saved </a:t>
            </a:r>
            <a:r>
              <a:rPr lang="en-US" sz="2800" dirty="0"/>
              <a:t>and available when you login</a:t>
            </a:r>
          </a:p>
          <a:p>
            <a:pPr marL="0" indent="0">
              <a:buNone/>
            </a:pPr>
            <a:r>
              <a:rPr lang="en-US" sz="2800" dirty="0"/>
              <a:t>      again except for anonymous users. (</a:t>
            </a:r>
            <a:r>
              <a:rPr lang="en-US" sz="2800" i="1" dirty="0"/>
              <a:t>Updates before </a:t>
            </a:r>
          </a:p>
          <a:p>
            <a:pPr marL="0" indent="0">
              <a:buNone/>
            </a:pPr>
            <a:r>
              <a:rPr lang="en-US" sz="2800" i="1" dirty="0"/>
              <a:t>     cycle 1 release will erase the existing </a:t>
            </a:r>
            <a:r>
              <a:rPr lang="en-US" sz="2800" i="1" dirty="0" smtClean="0"/>
              <a:t>workbooks.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3712" y="165622"/>
            <a:ext cx="4182029" cy="593956"/>
          </a:xfr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>
                <a:latin typeface="Chalkboard"/>
                <a:cs typeface="Chalkboard"/>
              </a:rPr>
              <a:t>Persistent Workbooks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1261" y="3792161"/>
            <a:ext cx="5551684" cy="5939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latin typeface="Chalkboard"/>
                <a:cs typeface="Chalkboard"/>
              </a:rPr>
              <a:t>Reusable Sources and Scene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17861" y="4607283"/>
            <a:ext cx="9161862" cy="2004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   - Small “</a:t>
            </a:r>
            <a:r>
              <a:rPr lang="en-US" sz="2600" b="1" dirty="0"/>
              <a:t>postage stamp</a:t>
            </a:r>
            <a:r>
              <a:rPr lang="en-US" sz="2600" dirty="0"/>
              <a:t>” of sky which is few </a:t>
            </a:r>
            <a:r>
              <a:rPr lang="en-US" sz="2600" dirty="0" err="1"/>
              <a:t>arcsec</a:t>
            </a:r>
            <a:r>
              <a:rPr lang="en-US" sz="2600" dirty="0"/>
              <a:t> on a side</a:t>
            </a:r>
          </a:p>
          <a:p>
            <a:pPr marL="0" indent="0">
              <a:buFont typeface="Arial" pitchFamily="34" charset="0"/>
              <a:buNone/>
            </a:pPr>
            <a:r>
              <a:rPr lang="en-US" sz="2600" dirty="0"/>
              <a:t>   - A scene can have no source (just background) or many sources. </a:t>
            </a:r>
          </a:p>
          <a:p>
            <a:pPr marL="0" indent="0">
              <a:buFont typeface="Arial" pitchFamily="34" charset="0"/>
              <a:buNone/>
            </a:pPr>
            <a:r>
              <a:rPr lang="en-US" sz="2600" dirty="0"/>
              <a:t>   - Can define </a:t>
            </a:r>
            <a:r>
              <a:rPr lang="en-US" sz="2600" b="1" dirty="0"/>
              <a:t>multiple sources and multiple scenes.</a:t>
            </a:r>
          </a:p>
          <a:p>
            <a:pPr marL="0" indent="0">
              <a:buFont typeface="Arial" pitchFamily="34" charset="0"/>
              <a:buNone/>
            </a:pPr>
            <a:r>
              <a:rPr lang="en-US" sz="2600" b="1" dirty="0"/>
              <a:t>   - Define once, use many times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349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12" y="1362457"/>
            <a:ext cx="9005388" cy="2223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- Do not have to start from scratch.</a:t>
            </a:r>
          </a:p>
          <a:p>
            <a:pPr marL="0" indent="0">
              <a:buNone/>
            </a:pPr>
            <a:r>
              <a:rPr lang="en-US" sz="2800" dirty="0"/>
              <a:t> - Calculations in a fresh workbook </a:t>
            </a:r>
            <a:r>
              <a:rPr lang="en-US" sz="2800" dirty="0" smtClean="0"/>
              <a:t>automatically start with        </a:t>
            </a:r>
          </a:p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reasonable defaults</a:t>
            </a:r>
            <a:endParaRPr lang="en-US" sz="2800" b="1" dirty="0"/>
          </a:p>
          <a:p>
            <a:pPr marL="0" indent="0">
              <a:buNone/>
            </a:pPr>
            <a:r>
              <a:rPr lang="en-US" sz="2800" dirty="0"/>
              <a:t> - Users can simply </a:t>
            </a:r>
            <a:r>
              <a:rPr lang="en-US" sz="2800" b="1" dirty="0"/>
              <a:t>modify inputs as desired</a:t>
            </a:r>
            <a:r>
              <a:rPr lang="en-US" sz="2800" dirty="0"/>
              <a:t> and </a:t>
            </a:r>
            <a:r>
              <a:rPr lang="en-US" sz="2800" b="1" dirty="0"/>
              <a:t>recalculate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8612" y="462600"/>
            <a:ext cx="3472291" cy="593956"/>
          </a:xfr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>
                <a:latin typeface="Chalkboard"/>
                <a:cs typeface="Chalkboard"/>
              </a:rPr>
              <a:t>Copy and Modify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3514" y="4085279"/>
            <a:ext cx="3024041" cy="5939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latin typeface="Chalkboard"/>
                <a:cs typeface="Chalkboard"/>
              </a:rPr>
              <a:t>Auto-update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142723"/>
            <a:ext cx="9161862" cy="1070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   - Changing a source or scene </a:t>
            </a:r>
            <a:r>
              <a:rPr lang="en-US" sz="2600" b="1" dirty="0"/>
              <a:t>automatically updates all affected </a:t>
            </a:r>
          </a:p>
          <a:p>
            <a:pPr marL="0" indent="0">
              <a:buNone/>
            </a:pPr>
            <a:r>
              <a:rPr lang="en-US" sz="2600" b="1" dirty="0"/>
              <a:t>     calculations </a:t>
            </a:r>
          </a:p>
        </p:txBody>
      </p:sp>
    </p:spTree>
    <p:extLst>
      <p:ext uri="{BB962C8B-B14F-4D97-AF65-F5344CB8AC3E}">
        <p14:creationId xmlns:p14="http://schemas.microsoft.com/office/powerpoint/2010/main" val="167798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5796" y="274638"/>
            <a:ext cx="4677501" cy="1143000"/>
          </a:xfr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Chalkboard"/>
                <a:cs typeface="Chalkboard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808" y="1998838"/>
            <a:ext cx="5780400" cy="2531441"/>
          </a:xfrm>
        </p:spPr>
        <p:txBody>
          <a:bodyPr>
            <a:normAutofit/>
          </a:bodyPr>
          <a:lstStyle/>
          <a:p>
            <a:r>
              <a:rPr lang="en-US" dirty="0"/>
              <a:t>Key </a:t>
            </a:r>
            <a:r>
              <a:rPr lang="en-US" dirty="0" smtClean="0"/>
              <a:t>Concepts/Features</a:t>
            </a:r>
            <a:endParaRPr lang="en-US" dirty="0"/>
          </a:p>
          <a:p>
            <a:r>
              <a:rPr lang="en-US" dirty="0"/>
              <a:t>Quick tour of the JWST ETC </a:t>
            </a:r>
            <a:r>
              <a:rPr lang="en-US" dirty="0" smtClean="0"/>
              <a:t>User Interface</a:t>
            </a:r>
            <a:endParaRPr lang="en-US" dirty="0"/>
          </a:p>
          <a:p>
            <a:r>
              <a:rPr lang="en-US" dirty="0" smtClean="0"/>
              <a:t>JWST </a:t>
            </a:r>
            <a:r>
              <a:rPr lang="en-US" dirty="0"/>
              <a:t>ETC Demo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927" y="5086983"/>
            <a:ext cx="8482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00FF"/>
                </a:solidFill>
              </a:rPr>
              <a:t>Note:</a:t>
            </a:r>
            <a:r>
              <a:rPr lang="en-US" sz="2800" dirty="0">
                <a:solidFill>
                  <a:srgbClr val="0000FF"/>
                </a:solidFill>
              </a:rPr>
              <a:t> The JWST ETC has many observing modes, and many useful features. </a:t>
            </a:r>
            <a:r>
              <a:rPr lang="en-US" sz="2800" dirty="0" smtClean="0">
                <a:solidFill>
                  <a:srgbClr val="0000FF"/>
                </a:solidFill>
              </a:rPr>
              <a:t>This talk will cover only some of the features.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1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8179" y="161481"/>
            <a:ext cx="8552473" cy="1143000"/>
          </a:xfr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>
                <a:latin typeface="Chalkboard"/>
                <a:cs typeface="Chalkboard"/>
              </a:rPr>
              <a:t>Scenes and Sources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0948" y="1689325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/>
              <a:t>Checkbox</a:t>
            </a:r>
            <a:r>
              <a:rPr lang="en-US" sz="2800" dirty="0"/>
              <a:t> selects the spectrum to be plotted</a:t>
            </a:r>
          </a:p>
          <a:p>
            <a:r>
              <a:rPr lang="en-US" sz="2800" dirty="0"/>
              <a:t>Multiple checkboxes can be selected to </a:t>
            </a:r>
            <a:r>
              <a:rPr lang="en-US" sz="2800" b="1" dirty="0"/>
              <a:t>compare</a:t>
            </a:r>
            <a:r>
              <a:rPr lang="en-US" sz="2800" dirty="0"/>
              <a:t> </a:t>
            </a:r>
            <a:r>
              <a:rPr lang="en-US" sz="2800" b="1" dirty="0"/>
              <a:t>spectra</a:t>
            </a:r>
            <a:r>
              <a:rPr lang="en-US" sz="2800" dirty="0"/>
              <a:t>.</a:t>
            </a:r>
          </a:p>
          <a:p>
            <a:r>
              <a:rPr lang="en-US" sz="2800" b="1" dirty="0"/>
              <a:t>Plot</a:t>
            </a:r>
            <a:r>
              <a:rPr lang="en-US" sz="2800" dirty="0"/>
              <a:t> also has a drop down menu to simultaneously plot all the sources or none</a:t>
            </a:r>
          </a:p>
          <a:p>
            <a:pPr marL="0" indent="0">
              <a:buNone/>
            </a:pPr>
            <a:r>
              <a:rPr lang="en-US" sz="2800" dirty="0"/>
              <a:t>    - Selecting a row automatically checks its checkbox</a:t>
            </a:r>
          </a:p>
          <a:p>
            <a:pPr marL="0" indent="0">
              <a:buNone/>
            </a:pPr>
            <a:r>
              <a:rPr lang="en-US" sz="2800" dirty="0"/>
              <a:t>    - Deselecting the rows unchecks the checkbox except</a:t>
            </a:r>
          </a:p>
          <a:p>
            <a:pPr marL="0" indent="0">
              <a:buNone/>
            </a:pPr>
            <a:r>
              <a:rPr lang="en-US" sz="2800" dirty="0"/>
              <a:t>       for the boxes that were checked explicitly</a:t>
            </a:r>
          </a:p>
          <a:p>
            <a:r>
              <a:rPr lang="en-US" sz="2800" dirty="0"/>
              <a:t>Calculations affected by the selected source or scene are also </a:t>
            </a:r>
            <a:r>
              <a:rPr lang="en-US" sz="2800" b="1" dirty="0"/>
              <a:t>highlighted</a:t>
            </a:r>
            <a:r>
              <a:rPr lang="en-US" sz="2800" dirty="0"/>
              <a:t> in the Calculations list under Calculations tab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>
                <a:solidFill>
                  <a:srgbClr val="0000FF"/>
                </a:solidFill>
              </a:rPr>
              <a:t>Step through the Configuration pane tabs to change the properties of </a:t>
            </a:r>
            <a:r>
              <a:rPr lang="en-US" sz="2800" b="1" dirty="0">
                <a:solidFill>
                  <a:srgbClr val="0000FF"/>
                </a:solidFill>
              </a:rPr>
              <a:t>sources</a:t>
            </a:r>
            <a:r>
              <a:rPr lang="en-US" sz="2800" dirty="0">
                <a:solidFill>
                  <a:srgbClr val="0000FF"/>
                </a:solidFill>
              </a:rPr>
              <a:t> (ID, names, continuum, normalization, spectral lines, shapes) and </a:t>
            </a:r>
            <a:r>
              <a:rPr lang="en-US" sz="2800" b="1" dirty="0">
                <a:solidFill>
                  <a:srgbClr val="0000FF"/>
                </a:solidFill>
              </a:rPr>
              <a:t>scenes</a:t>
            </a:r>
            <a:r>
              <a:rPr lang="en-US" sz="2800" dirty="0">
                <a:solidFill>
                  <a:srgbClr val="0000FF"/>
                </a:solidFill>
              </a:rPr>
              <a:t> (offsets or placement of the source, and orientation)</a:t>
            </a:r>
          </a:p>
        </p:txBody>
      </p:sp>
    </p:spTree>
    <p:extLst>
      <p:ext uri="{BB962C8B-B14F-4D97-AF65-F5344CB8AC3E}">
        <p14:creationId xmlns:p14="http://schemas.microsoft.com/office/powerpoint/2010/main" val="406059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8179" y="161481"/>
            <a:ext cx="8552473" cy="1143000"/>
          </a:xfr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>
                <a:latin typeface="Chalkboard"/>
                <a:cs typeface="Chalkboard"/>
              </a:rPr>
              <a:t>Calculation Page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00200"/>
            <a:ext cx="8383561" cy="508912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Calculation table:</a:t>
            </a:r>
          </a:p>
          <a:p>
            <a:pPr marL="0" indent="0">
              <a:buNone/>
            </a:pPr>
            <a:r>
              <a:rPr lang="en-US" sz="2800" dirty="0"/>
              <a:t>    - Selected row is presently active and modifiable</a:t>
            </a:r>
          </a:p>
          <a:p>
            <a:pPr marL="0" indent="0">
              <a:buNone/>
            </a:pPr>
            <a:r>
              <a:rPr lang="en-US" sz="2800" dirty="0"/>
              <a:t>    - Checkbox only controls the </a:t>
            </a:r>
            <a:r>
              <a:rPr lang="en-US" sz="2800" dirty="0" smtClean="0"/>
              <a:t>plots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2800" dirty="0"/>
              <a:t>Configuration pane:</a:t>
            </a:r>
          </a:p>
          <a:p>
            <a:pPr marL="0" indent="0">
              <a:buNone/>
            </a:pPr>
            <a:r>
              <a:rPr lang="en-US" sz="2800" dirty="0"/>
              <a:t>    - Specify the inputs </a:t>
            </a:r>
          </a:p>
          <a:p>
            <a:pPr marL="0" indent="0">
              <a:buNone/>
            </a:pPr>
            <a:r>
              <a:rPr lang="en-US" sz="2800" dirty="0"/>
              <a:t>       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 </a:t>
            </a:r>
            <a:r>
              <a:rPr lang="en-US" sz="2400" dirty="0">
                <a:sym typeface="Wingdings"/>
              </a:rPr>
              <a:t>choose the </a:t>
            </a:r>
            <a:r>
              <a:rPr lang="en-US" sz="2400" b="1" dirty="0">
                <a:sym typeface="Wingdings"/>
              </a:rPr>
              <a:t>scene</a:t>
            </a:r>
            <a:r>
              <a:rPr lang="en-US" sz="2400" dirty="0"/>
              <a:t> to use with the calculation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 </a:t>
            </a:r>
            <a:r>
              <a:rPr lang="en-US" sz="2400" dirty="0">
                <a:sym typeface="Wingdings"/>
              </a:rPr>
              <a:t>choose the </a:t>
            </a:r>
            <a:r>
              <a:rPr lang="en-US" sz="2400" b="1" dirty="0">
                <a:sym typeface="Wingdings"/>
              </a:rPr>
              <a:t>background</a:t>
            </a:r>
            <a:r>
              <a:rPr lang="en-US" sz="2400" dirty="0">
                <a:sym typeface="Wingdings"/>
              </a:rPr>
              <a:t> (level or for specified </a:t>
            </a:r>
            <a:r>
              <a:rPr lang="en-US" sz="2400" dirty="0" err="1">
                <a:sym typeface="Wingdings"/>
              </a:rPr>
              <a:t>position+date</a:t>
            </a:r>
            <a:r>
              <a:rPr lang="en-US" sz="2400" dirty="0">
                <a:sym typeface="Wingdings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ym typeface="Wingdings"/>
              </a:rPr>
              <a:t>        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 </a:t>
            </a:r>
            <a:r>
              <a:rPr lang="en-US" sz="2400" b="1" dirty="0">
                <a:sym typeface="Wingdings"/>
              </a:rPr>
              <a:t>Instrument set</a:t>
            </a:r>
            <a:r>
              <a:rPr lang="en-US" sz="2400" dirty="0">
                <a:sym typeface="Wingdings"/>
              </a:rPr>
              <a:t>up: choose filter, disperser, slit, </a:t>
            </a:r>
            <a:r>
              <a:rPr lang="en-US" sz="2400" dirty="0" err="1">
                <a:sym typeface="Wingdings"/>
              </a:rPr>
              <a:t>etc</a:t>
            </a:r>
            <a:endParaRPr lang="en-US" sz="2400" dirty="0">
              <a:sym typeface="Wingdings"/>
            </a:endParaRPr>
          </a:p>
          <a:p>
            <a:pPr marL="0" indent="0">
              <a:buNone/>
            </a:pPr>
            <a:r>
              <a:rPr lang="en-US" sz="2400" dirty="0">
                <a:sym typeface="Wingdings"/>
              </a:rPr>
              <a:t>        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 </a:t>
            </a:r>
            <a:r>
              <a:rPr lang="en-US" sz="2400" b="1" dirty="0">
                <a:sym typeface="Wingdings"/>
              </a:rPr>
              <a:t>Detector setup</a:t>
            </a:r>
            <a:r>
              <a:rPr lang="en-US" sz="2400" dirty="0">
                <a:sym typeface="Wingdings"/>
              </a:rPr>
              <a:t>:  settings here define the exposure time</a:t>
            </a:r>
          </a:p>
          <a:p>
            <a:pPr marL="0" indent="0">
              <a:buNone/>
            </a:pPr>
            <a:r>
              <a:rPr lang="en-US" sz="2400" dirty="0">
                <a:sym typeface="Wingdings"/>
              </a:rPr>
              <a:t>        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 </a:t>
            </a:r>
            <a:r>
              <a:rPr lang="en-US" sz="2400" b="1" dirty="0">
                <a:sym typeface="Wingdings"/>
              </a:rPr>
              <a:t>Strategy</a:t>
            </a:r>
            <a:r>
              <a:rPr lang="en-US" sz="2400" dirty="0">
                <a:sym typeface="Wingdings"/>
              </a:rPr>
              <a:t>: set </a:t>
            </a:r>
            <a:r>
              <a:rPr lang="en-US" sz="2400" b="1" dirty="0" smtClean="0">
                <a:sym typeface="Wingdings"/>
              </a:rPr>
              <a:t>photometric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b="1" dirty="0" smtClean="0">
                <a:sym typeface="Wingdings"/>
              </a:rPr>
              <a:t>extraction </a:t>
            </a:r>
            <a:r>
              <a:rPr lang="en-US" sz="2400" b="1" dirty="0">
                <a:sym typeface="Wingdings"/>
              </a:rPr>
              <a:t>parameters </a:t>
            </a:r>
            <a:r>
              <a:rPr lang="en-US" sz="2400" dirty="0">
                <a:sym typeface="Wingdings"/>
              </a:rPr>
              <a:t>for SNR </a:t>
            </a:r>
            <a:r>
              <a:rPr lang="en-US" sz="2400" dirty="0" smtClean="0">
                <a:sym typeface="Wingdings"/>
              </a:rPr>
              <a:t>	estimation (for </a:t>
            </a:r>
            <a:r>
              <a:rPr lang="en-US" sz="2400" dirty="0">
                <a:sym typeface="Wingdings"/>
              </a:rPr>
              <a:t>imaging and spectroscopy </a:t>
            </a:r>
            <a:r>
              <a:rPr lang="en-US" sz="2400" dirty="0" smtClean="0">
                <a:sym typeface="Wingdings"/>
              </a:rPr>
              <a:t>modes; </a:t>
            </a:r>
            <a:endParaRPr lang="en-US" sz="2400" dirty="0">
              <a:sym typeface="Wingdings"/>
            </a:endParaRPr>
          </a:p>
          <a:p>
            <a:pPr marL="0" indent="0">
              <a:buNone/>
            </a:pPr>
            <a:r>
              <a:rPr lang="en-US" sz="2400" dirty="0">
                <a:sym typeface="Wingdings"/>
              </a:rPr>
              <a:t>               more complex strategies for more complicated modes </a:t>
            </a:r>
          </a:p>
          <a:p>
            <a:pPr marL="0" indent="0">
              <a:buNone/>
            </a:pPr>
            <a:r>
              <a:rPr lang="en-US" sz="2400" dirty="0">
                <a:sym typeface="Wingdings"/>
              </a:rPr>
              <a:t>               </a:t>
            </a:r>
            <a:r>
              <a:rPr lang="en-US" sz="2400" dirty="0" err="1">
                <a:sym typeface="Wingdings"/>
              </a:rPr>
              <a:t>eg</a:t>
            </a:r>
            <a:r>
              <a:rPr lang="en-US" sz="2400" dirty="0">
                <a:sym typeface="Wingdings"/>
              </a:rPr>
              <a:t>; </a:t>
            </a:r>
            <a:r>
              <a:rPr lang="en-US" sz="2400" dirty="0" err="1">
                <a:sym typeface="Wingdings"/>
              </a:rPr>
              <a:t>coronagraphy</a:t>
            </a:r>
            <a:r>
              <a:rPr lang="en-US" sz="2400" dirty="0">
                <a:sym typeface="Wingdings"/>
              </a:rPr>
              <a:t>)      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214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8179" y="161481"/>
            <a:ext cx="8552473" cy="1143000"/>
          </a:xfr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>
                <a:latin typeface="Chalkboard"/>
                <a:cs typeface="Chalkboard"/>
              </a:rPr>
              <a:t>Other features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315" y="1731864"/>
            <a:ext cx="8443337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Users can </a:t>
            </a:r>
            <a:r>
              <a:rPr lang="en-US" b="1">
                <a:solidFill>
                  <a:srgbClr val="0000FF"/>
                </a:solidFill>
              </a:rPr>
              <a:t>upload template </a:t>
            </a:r>
            <a:r>
              <a:rPr lang="en-US"/>
              <a:t>spectrum file in Ascii 2-column format (microns, mJy)</a:t>
            </a:r>
          </a:p>
          <a:p>
            <a:r>
              <a:rPr lang="en-US"/>
              <a:t>       or as FITS files compatible with pysynphot</a:t>
            </a:r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Use the options under the </a:t>
            </a:r>
            <a:r>
              <a:rPr lang="en-US" b="1">
                <a:solidFill>
                  <a:srgbClr val="0000FF"/>
                </a:solidFill>
              </a:rPr>
              <a:t>Edit menu </a:t>
            </a:r>
            <a:r>
              <a:rPr lang="en-US"/>
              <a:t>to (1) copy or delete a calculation, </a:t>
            </a:r>
          </a:p>
          <a:p>
            <a:r>
              <a:rPr lang="en-US"/>
              <a:t>      (2) copy a source or scene</a:t>
            </a:r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Use </a:t>
            </a:r>
            <a:r>
              <a:rPr lang="en-US" b="1">
                <a:solidFill>
                  <a:srgbClr val="0000FF"/>
                </a:solidFill>
              </a:rPr>
              <a:t>Expand</a:t>
            </a:r>
            <a:r>
              <a:rPr lang="en-US"/>
              <a:t> to run a batch of multiple calculations by varying only a single parameter</a:t>
            </a:r>
          </a:p>
          <a:p>
            <a:r>
              <a:rPr lang="en-US"/>
              <a:t>       - eg., choose filter or time expansion</a:t>
            </a:r>
          </a:p>
          <a:p>
            <a:r>
              <a:rPr lang="en-US"/>
              <a:t>       - calculation is duplicated N times varying only the selected parameter</a:t>
            </a:r>
          </a:p>
          <a:p>
            <a:r>
              <a:rPr lang="en-US"/>
              <a:t>       - expansion over time parameter offers a way to do the </a:t>
            </a:r>
            <a:r>
              <a:rPr lang="en-US" b="1" i="1"/>
              <a:t>reverse calculation </a:t>
            </a:r>
            <a:r>
              <a:rPr lang="en-US"/>
              <a:t>to </a:t>
            </a:r>
          </a:p>
          <a:p>
            <a:r>
              <a:rPr lang="en-US"/>
              <a:t>         find the exposure time required to achieve a desired SNR </a:t>
            </a:r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rgbClr val="0000FF"/>
                </a:solidFill>
              </a:rPr>
              <a:t>Workbook sharing </a:t>
            </a:r>
            <a:r>
              <a:rPr lang="en-US"/>
              <a:t>is enabled and coordination is strongly recommended. </a:t>
            </a:r>
          </a:p>
          <a:p>
            <a:r>
              <a:rPr lang="en-US" b="1">
                <a:solidFill>
                  <a:srgbClr val="0000FF"/>
                </a:solidFill>
              </a:rPr>
              <a:t>      </a:t>
            </a:r>
            <a:r>
              <a:rPr lang="en-US">
                <a:solidFill>
                  <a:srgbClr val="000000"/>
                </a:solidFill>
              </a:rPr>
              <a:t>- select a workbook from the workbook list page and assign user access permissions</a:t>
            </a:r>
          </a:p>
          <a:p>
            <a:r>
              <a:rPr lang="en-US" b="1">
                <a:solidFill>
                  <a:srgbClr val="000000"/>
                </a:solidFill>
              </a:rPr>
              <a:t>      - Read: </a:t>
            </a:r>
            <a:r>
              <a:rPr lang="en-US">
                <a:solidFill>
                  <a:srgbClr val="000000"/>
                </a:solidFill>
              </a:rPr>
              <a:t>the assigned collaborator can see but not modify</a:t>
            </a:r>
          </a:p>
          <a:p>
            <a:r>
              <a:rPr lang="en-US" b="1">
                <a:solidFill>
                  <a:srgbClr val="000000"/>
                </a:solidFill>
              </a:rPr>
              <a:t>      - Write: </a:t>
            </a:r>
            <a:r>
              <a:rPr lang="en-US">
                <a:solidFill>
                  <a:srgbClr val="000000"/>
                </a:solidFill>
              </a:rPr>
              <a:t>the assigned collaborator can see &amp; modify</a:t>
            </a:r>
            <a:endParaRPr lang="en-US">
              <a:solidFill>
                <a:srgbClr val="0000FF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9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385089" cy="1247779"/>
          </a:xfr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>
                <a:latin typeface="Chalkboard"/>
                <a:cs typeface="Chalkboard"/>
              </a:rPr>
              <a:t>Reminder: ETC is still in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24" y="1790123"/>
            <a:ext cx="883604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The ETC </a:t>
            </a:r>
            <a:r>
              <a:rPr lang="en-US" sz="2400" b="1" dirty="0"/>
              <a:t>is </a:t>
            </a:r>
            <a:r>
              <a:rPr lang="en-US" sz="2400" b="1" dirty="0" smtClean="0"/>
              <a:t>still under development</a:t>
            </a:r>
            <a:r>
              <a:rPr lang="en-US" sz="2400" dirty="0"/>
              <a:t>.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What this means to you:</a:t>
            </a:r>
            <a:endParaRPr lang="en-US" sz="900" dirty="0"/>
          </a:p>
          <a:p>
            <a:pPr>
              <a:buFont typeface="Wingdings" charset="2"/>
              <a:buChar char="Ø"/>
            </a:pPr>
            <a:r>
              <a:rPr lang="en-US" sz="2400" b="1" i="1" dirty="0">
                <a:solidFill>
                  <a:srgbClr val="FF0000"/>
                </a:solidFill>
              </a:rPr>
              <a:t>Users should expect results to change. Users should not base any scientific decision on the numbers reported by the development versions</a:t>
            </a:r>
            <a:r>
              <a:rPr lang="en-US" sz="2400" b="1" i="1" dirty="0" smtClean="0">
                <a:solidFill>
                  <a:srgbClr val="FF0000"/>
                </a:solidFill>
              </a:rPr>
              <a:t>.</a:t>
            </a:r>
          </a:p>
          <a:p>
            <a:pPr marL="342900" lvl="1" indent="-342900">
              <a:buFont typeface="Wingdings" charset="2"/>
              <a:buChar char="Ø"/>
            </a:pPr>
            <a:r>
              <a:rPr lang="en-US" sz="2400" b="1" i="1" dirty="0" smtClean="0">
                <a:solidFill>
                  <a:srgbClr val="008000"/>
                </a:solidFill>
              </a:rPr>
              <a:t>We </a:t>
            </a:r>
            <a:r>
              <a:rPr lang="en-US" sz="2400" b="1" i="1" dirty="0">
                <a:solidFill>
                  <a:srgbClr val="008000"/>
                </a:solidFill>
              </a:rPr>
              <a:t>welcome constructive </a:t>
            </a:r>
            <a:r>
              <a:rPr lang="en-US" sz="2400" b="1" i="1" dirty="0" smtClean="0">
                <a:solidFill>
                  <a:srgbClr val="008000"/>
                </a:solidFill>
              </a:rPr>
              <a:t>feedback to help us improve the tool!</a:t>
            </a:r>
            <a:endParaRPr lang="en-US" sz="2400" b="1" i="1" dirty="0">
              <a:solidFill>
                <a:srgbClr val="008000"/>
              </a:solidFill>
            </a:endParaRPr>
          </a:p>
          <a:p>
            <a:endParaRPr lang="en-US" sz="900" b="1" dirty="0">
              <a:solidFill>
                <a:srgbClr val="FF0000"/>
              </a:solidFill>
            </a:endParaRPr>
          </a:p>
          <a:p>
            <a:r>
              <a:rPr lang="en-US" sz="2400" dirty="0" smtClean="0"/>
              <a:t>The </a:t>
            </a:r>
            <a:r>
              <a:rPr lang="en-US" sz="2400" b="1" dirty="0"/>
              <a:t>d</a:t>
            </a:r>
            <a:r>
              <a:rPr lang="en-US" sz="2400" b="1" dirty="0" smtClean="0"/>
              <a:t>evelopment </a:t>
            </a:r>
            <a:r>
              <a:rPr lang="en-US" sz="2400" b="1" dirty="0"/>
              <a:t>version </a:t>
            </a:r>
            <a:r>
              <a:rPr lang="en-US" sz="2400" b="1" dirty="0" smtClean="0"/>
              <a:t>from </a:t>
            </a:r>
            <a:r>
              <a:rPr lang="en-US" sz="2400" b="1" dirty="0"/>
              <a:t>July </a:t>
            </a:r>
            <a:r>
              <a:rPr lang="en-US" sz="2400" b="1" dirty="0" smtClean="0"/>
              <a:t>2016 </a:t>
            </a:r>
            <a:r>
              <a:rPr lang="en-US" sz="2400" dirty="0"/>
              <a:t>is currently available and will be used for this </a:t>
            </a:r>
            <a:r>
              <a:rPr lang="en-US" sz="2400" dirty="0" smtClean="0"/>
              <a:t>demo</a:t>
            </a:r>
            <a:r>
              <a:rPr lang="en-US" sz="2400" dirty="0" smtClean="0"/>
              <a:t>.  (Link shared at the end of the slides.)</a:t>
            </a:r>
            <a:endParaRPr lang="en-US" sz="2400" dirty="0"/>
          </a:p>
          <a:p>
            <a:r>
              <a:rPr lang="en-US" sz="2400" b="1" dirty="0"/>
              <a:t>All science modes are available </a:t>
            </a:r>
            <a:r>
              <a:rPr lang="en-US" sz="2400" dirty="0"/>
              <a:t>(except NIRISS SOSS and </a:t>
            </a:r>
            <a:r>
              <a:rPr lang="en-US" sz="2400" dirty="0" err="1"/>
              <a:t>NIRCam</a:t>
            </a:r>
            <a:r>
              <a:rPr lang="en-US" sz="2400" dirty="0"/>
              <a:t> </a:t>
            </a:r>
            <a:r>
              <a:rPr lang="en-US" sz="2400" dirty="0" err="1"/>
              <a:t>Coronagraphy</a:t>
            </a:r>
            <a:r>
              <a:rPr lang="en-US" sz="2400" dirty="0" smtClean="0"/>
              <a:t>).</a:t>
            </a:r>
            <a:endParaRPr lang="en-US" sz="2400" dirty="0"/>
          </a:p>
          <a:p>
            <a:r>
              <a:rPr lang="en-US" sz="2400" dirty="0" smtClean="0"/>
              <a:t>Still some </a:t>
            </a:r>
            <a:r>
              <a:rPr lang="en-US" sz="2400" b="1" dirty="0" smtClean="0"/>
              <a:t>usability issues </a:t>
            </a:r>
            <a:r>
              <a:rPr lang="en-US" sz="2400" dirty="0" smtClean="0"/>
              <a:t>&amp; </a:t>
            </a:r>
            <a:r>
              <a:rPr lang="en-US" sz="2400" b="1" dirty="0" smtClean="0"/>
              <a:t>gaps in the implementation</a:t>
            </a:r>
            <a:r>
              <a:rPr lang="en-US" sz="2400" dirty="0" smtClean="0"/>
              <a:t> of some features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507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1423" y="288959"/>
            <a:ext cx="8385089" cy="1143000"/>
          </a:xfr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  <a:latin typeface="Chalkboard"/>
                <a:cs typeface="Chalkboard"/>
              </a:rPr>
              <a:t>Caution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1423" y="1742966"/>
            <a:ext cx="8385089" cy="4383197"/>
          </a:xfrm>
        </p:spPr>
        <p:txBody>
          <a:bodyPr>
            <a:normAutofit/>
          </a:bodyPr>
          <a:lstStyle/>
          <a:p>
            <a:r>
              <a:rPr lang="en-US" sz="2400" dirty="0"/>
              <a:t>The current </a:t>
            </a:r>
            <a:r>
              <a:rPr lang="en-US" sz="2400" dirty="0" smtClean="0"/>
              <a:t>installation </a:t>
            </a:r>
            <a:r>
              <a:rPr lang="en-US" sz="2400" dirty="0"/>
              <a:t>is </a:t>
            </a:r>
            <a:r>
              <a:rPr lang="en-US" sz="2400" b="1" dirty="0" smtClean="0"/>
              <a:t>underpowered</a:t>
            </a:r>
            <a:r>
              <a:rPr lang="en-US" sz="2400" dirty="0" smtClean="0"/>
              <a:t>.</a:t>
            </a:r>
          </a:p>
          <a:p>
            <a:pPr marL="400050" lvl="1" indent="0">
              <a:buNone/>
            </a:pPr>
            <a:r>
              <a:rPr lang="en-US" sz="2400" dirty="0" smtClean="0"/>
              <a:t>If </a:t>
            </a:r>
            <a:r>
              <a:rPr lang="en-US" sz="2400" dirty="0"/>
              <a:t>there are too many users running multiple </a:t>
            </a:r>
            <a:r>
              <a:rPr lang="en-US" sz="2400" dirty="0" smtClean="0"/>
              <a:t>calculations simultaneously </a:t>
            </a:r>
            <a:r>
              <a:rPr lang="en-US" sz="2400" dirty="0"/>
              <a:t>it could just </a:t>
            </a:r>
            <a:r>
              <a:rPr lang="en-US" sz="2400" dirty="0" smtClean="0"/>
              <a:t>hang.</a:t>
            </a:r>
          </a:p>
          <a:p>
            <a:r>
              <a:rPr lang="en-US" sz="2400" dirty="0" smtClean="0"/>
              <a:t>Production </a:t>
            </a:r>
            <a:r>
              <a:rPr lang="en-US" sz="2400" dirty="0"/>
              <a:t>installations will have more </a:t>
            </a:r>
            <a:r>
              <a:rPr lang="en-US" sz="2400" dirty="0" smtClean="0"/>
              <a:t>resources.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To avoid problems during this </a:t>
            </a:r>
            <a:r>
              <a:rPr lang="en-US" sz="2400" dirty="0" smtClean="0">
                <a:solidFill>
                  <a:srgbClr val="FF0000"/>
                </a:solidFill>
              </a:rPr>
              <a:t>presentation</a:t>
            </a:r>
            <a:r>
              <a:rPr lang="en-US" sz="2400" dirty="0" smtClean="0">
                <a:solidFill>
                  <a:srgbClr val="FF0000"/>
                </a:solidFill>
              </a:rPr>
              <a:t>.  P</a:t>
            </a:r>
            <a:r>
              <a:rPr lang="en-US" sz="2400" dirty="0" smtClean="0">
                <a:solidFill>
                  <a:srgbClr val="FF0000"/>
                </a:solidFill>
              </a:rPr>
              <a:t>lease </a:t>
            </a:r>
            <a:r>
              <a:rPr lang="en-US" sz="2400" dirty="0">
                <a:solidFill>
                  <a:srgbClr val="FF0000"/>
                </a:solidFill>
              </a:rPr>
              <a:t>wait until the talk is finished before starting to try out the ETC.</a:t>
            </a:r>
          </a:p>
        </p:txBody>
      </p:sp>
    </p:spTree>
    <p:extLst>
      <p:ext uri="{BB962C8B-B14F-4D97-AF65-F5344CB8AC3E}">
        <p14:creationId xmlns:p14="http://schemas.microsoft.com/office/powerpoint/2010/main" val="56164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78" y="2229496"/>
            <a:ext cx="8647997" cy="4242763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Workbooks</a:t>
            </a:r>
            <a:r>
              <a:rPr lang="en-US" sz="2800" b="1" dirty="0"/>
              <a:t>:</a:t>
            </a:r>
            <a:r>
              <a:rPr lang="en-US" sz="2800" dirty="0"/>
              <a:t> Organize your ETC </a:t>
            </a:r>
            <a:r>
              <a:rPr lang="en-US" sz="2800" dirty="0" smtClean="0"/>
              <a:t>calculations. 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They are </a:t>
            </a:r>
            <a:r>
              <a:rPr lang="en-US" sz="2400" i="1" dirty="0" smtClean="0"/>
              <a:t>Persistent and shareable</a:t>
            </a:r>
            <a:r>
              <a:rPr lang="en-US" sz="2400" dirty="0" smtClean="0"/>
              <a:t>.</a:t>
            </a:r>
          </a:p>
          <a:p>
            <a:pPr lvl="1">
              <a:buFont typeface="Wingdings" charset="2"/>
              <a:buChar char="v"/>
            </a:pPr>
            <a:endParaRPr lang="en-US" sz="11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FF"/>
                </a:solidFill>
              </a:rPr>
              <a:t>Scenes</a:t>
            </a:r>
            <a:r>
              <a:rPr lang="en-US" sz="2800" b="1" dirty="0"/>
              <a:t>:</a:t>
            </a:r>
            <a:r>
              <a:rPr lang="en-US" sz="2800" dirty="0"/>
              <a:t> small postage-stamps of </a:t>
            </a:r>
            <a:r>
              <a:rPr lang="en-US" sz="2800" dirty="0" smtClean="0"/>
              <a:t>sky (</a:t>
            </a:r>
            <a:r>
              <a:rPr lang="en-US" dirty="0" smtClean="0"/>
              <a:t>a few </a:t>
            </a:r>
            <a:r>
              <a:rPr lang="en-US" dirty="0" err="1" smtClean="0"/>
              <a:t>arcsec</a:t>
            </a:r>
            <a:r>
              <a:rPr lang="en-US" dirty="0" smtClean="0"/>
              <a:t> square)</a:t>
            </a:r>
          </a:p>
          <a:p>
            <a:pPr lvl="1">
              <a:buFont typeface="Wingdings" charset="2"/>
              <a:buChar char="v"/>
            </a:pPr>
            <a:endParaRPr lang="en-US" sz="1200" dirty="0"/>
          </a:p>
          <a:p>
            <a:r>
              <a:rPr lang="en-US" sz="2800" b="1" dirty="0" smtClean="0">
                <a:solidFill>
                  <a:srgbClr val="0000FF"/>
                </a:solidFill>
              </a:rPr>
              <a:t>Reusable</a:t>
            </a:r>
            <a:r>
              <a:rPr lang="en-US" sz="2800" b="1" dirty="0" smtClean="0"/>
              <a:t>:</a:t>
            </a:r>
            <a:r>
              <a:rPr lang="en-US" sz="2800" dirty="0" smtClean="0"/>
              <a:t> Sources and scenes can be defined </a:t>
            </a:r>
            <a:r>
              <a:rPr lang="en-US" sz="2800" dirty="0"/>
              <a:t>once, </a:t>
            </a:r>
            <a:r>
              <a:rPr lang="en-US" sz="2800" dirty="0" smtClean="0"/>
              <a:t>used </a:t>
            </a:r>
            <a:r>
              <a:rPr lang="en-US" sz="2800" dirty="0"/>
              <a:t>many </a:t>
            </a:r>
            <a:r>
              <a:rPr lang="en-US" sz="2800" dirty="0" smtClean="0"/>
              <a:t>times.</a:t>
            </a:r>
          </a:p>
          <a:p>
            <a:endParaRPr lang="en-US" sz="1300" dirty="0"/>
          </a:p>
          <a:p>
            <a:r>
              <a:rPr lang="en-US" sz="2800" b="1" dirty="0">
                <a:solidFill>
                  <a:srgbClr val="0000FF"/>
                </a:solidFill>
              </a:rPr>
              <a:t>Copy &amp; </a:t>
            </a:r>
            <a:r>
              <a:rPr lang="en-US" sz="2800" b="1" dirty="0" smtClean="0">
                <a:solidFill>
                  <a:srgbClr val="0000FF"/>
                </a:solidFill>
              </a:rPr>
              <a:t>Modify approach</a:t>
            </a:r>
            <a:r>
              <a:rPr lang="en-US" sz="2800" b="1" dirty="0" smtClean="0"/>
              <a:t>: </a:t>
            </a:r>
            <a:r>
              <a:rPr lang="en-US" sz="2800" dirty="0" smtClean="0"/>
              <a:t>Users </a:t>
            </a:r>
            <a:r>
              <a:rPr lang="en-US" sz="2800" dirty="0"/>
              <a:t>do not have to start from </a:t>
            </a:r>
            <a:r>
              <a:rPr lang="en-US" sz="2800" dirty="0" smtClean="0"/>
              <a:t>scratch.</a:t>
            </a:r>
          </a:p>
          <a:p>
            <a:endParaRPr lang="en-US" sz="1300" dirty="0"/>
          </a:p>
          <a:p>
            <a:r>
              <a:rPr lang="en-US" sz="2800" b="1" dirty="0">
                <a:solidFill>
                  <a:srgbClr val="0000FF"/>
                </a:solidFill>
              </a:rPr>
              <a:t>Auto-update</a:t>
            </a:r>
            <a:r>
              <a:rPr lang="en-US" sz="2800" b="1" dirty="0"/>
              <a:t>: </a:t>
            </a:r>
            <a:r>
              <a:rPr lang="en-US" sz="2800" dirty="0"/>
              <a:t>Changes made to the input </a:t>
            </a:r>
            <a:r>
              <a:rPr lang="en-US" sz="2800" dirty="0" smtClean="0"/>
              <a:t>flow through to associated forms and calculations</a:t>
            </a:r>
            <a:r>
              <a:rPr lang="en-US" sz="2800" dirty="0" smtClean="0"/>
              <a:t>.</a:t>
            </a:r>
          </a:p>
          <a:p>
            <a:endParaRPr lang="en-US" sz="1300" dirty="0" smtClean="0"/>
          </a:p>
          <a:p>
            <a:r>
              <a:rPr lang="en-US" sz="2800" b="1" dirty="0" smtClean="0">
                <a:solidFill>
                  <a:srgbClr val="0000FF"/>
                </a:solidFill>
              </a:rPr>
              <a:t>The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ETC calculates S/N </a:t>
            </a:r>
            <a:r>
              <a:rPr lang="en-US" sz="2800" dirty="0" smtClean="0"/>
              <a:t>based on source parameters, instrument and detector setup parameters.  Exposure time is an intermediate product.</a:t>
            </a: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8000" y="462333"/>
            <a:ext cx="7987862" cy="1143000"/>
          </a:xfr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latin typeface="Chalkboard"/>
                <a:cs typeface="Chalkboard"/>
              </a:rPr>
              <a:t>Key </a:t>
            </a:r>
            <a:r>
              <a:rPr lang="en-US" dirty="0" smtClean="0">
                <a:latin typeface="Chalkboard"/>
                <a:cs typeface="Chalkboard"/>
              </a:rPr>
              <a:t>Concepts/Features</a:t>
            </a:r>
            <a:endParaRPr lang="en-U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58987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C_workbook_lis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" t="4" r="1150" b="67998"/>
          <a:stretch/>
        </p:blipFill>
        <p:spPr>
          <a:xfrm>
            <a:off x="70072" y="521936"/>
            <a:ext cx="9025780" cy="27213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543" y="5408058"/>
            <a:ext cx="8367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Note:</a:t>
            </a:r>
            <a:r>
              <a:rPr lang="en-US" sz="2400" dirty="0">
                <a:solidFill>
                  <a:srgbClr val="0000FF"/>
                </a:solidFill>
              </a:rPr>
              <a:t> The workbooks you create are </a:t>
            </a:r>
            <a:r>
              <a:rPr lang="en-US" sz="2400" b="1" i="1" dirty="0" smtClean="0">
                <a:solidFill>
                  <a:srgbClr val="0000FF"/>
                </a:solidFill>
              </a:rPr>
              <a:t>persistent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- they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will be there when you login </a:t>
            </a:r>
            <a:r>
              <a:rPr lang="en-US" sz="2400" dirty="0" smtClean="0">
                <a:solidFill>
                  <a:srgbClr val="0000FF"/>
                </a:solidFill>
              </a:rPr>
              <a:t>again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(except </a:t>
            </a:r>
            <a:r>
              <a:rPr lang="en-US" sz="2400" dirty="0">
                <a:solidFill>
                  <a:srgbClr val="0000FF"/>
                </a:solidFill>
              </a:rPr>
              <a:t>for anonymous </a:t>
            </a:r>
            <a:r>
              <a:rPr lang="en-US" sz="2400" dirty="0" smtClean="0">
                <a:solidFill>
                  <a:srgbClr val="0000FF"/>
                </a:solidFill>
              </a:rPr>
              <a:t>users</a:t>
            </a:r>
            <a:r>
              <a:rPr lang="en-US" sz="2400" dirty="0" smtClean="0">
                <a:solidFill>
                  <a:srgbClr val="0000FF"/>
                </a:solidFill>
              </a:rPr>
              <a:t>).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6882" y="152697"/>
            <a:ext cx="2217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Workbook page</a:t>
            </a:r>
          </a:p>
        </p:txBody>
      </p:sp>
      <p:pic>
        <p:nvPicPr>
          <p:cNvPr id="5" name="Picture 4" descr="ETC_workbook_lis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99" b="30635"/>
          <a:stretch/>
        </p:blipFill>
        <p:spPr>
          <a:xfrm>
            <a:off x="70072" y="3238825"/>
            <a:ext cx="9027002" cy="190510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740886" y="573304"/>
            <a:ext cx="403114" cy="28683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TC_hel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6" y="161481"/>
            <a:ext cx="4013200" cy="3302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488109" y="1717001"/>
            <a:ext cx="59673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8180" y="1750357"/>
            <a:ext cx="4112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Feedback</a:t>
            </a:r>
            <a:r>
              <a:rPr lang="en-US" sz="3600" dirty="0"/>
              <a:t> </a:t>
            </a:r>
            <a:r>
              <a:rPr lang="en-US" sz="3600" dirty="0" smtClean="0"/>
              <a:t>forum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Provide </a:t>
            </a:r>
            <a:r>
              <a:rPr lang="en-US" sz="2800" dirty="0"/>
              <a:t>feedback on the community forum under “Help” menu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180" y="4254670"/>
            <a:ext cx="8370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Known issues </a:t>
            </a:r>
            <a:r>
              <a:rPr lang="en-US" sz="3600" dirty="0"/>
              <a:t>and </a:t>
            </a:r>
            <a:r>
              <a:rPr lang="en-US" sz="3600" b="1" dirty="0"/>
              <a:t>user guides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User </a:t>
            </a:r>
            <a:r>
              <a:rPr lang="en-US" sz="2800" dirty="0"/>
              <a:t>guides and some of the known issues are also under “Help” </a:t>
            </a:r>
            <a:r>
              <a:rPr lang="en-US" sz="2800" dirty="0" smtClean="0"/>
              <a:t>menu.  Full complement of documentation under development.</a:t>
            </a:r>
            <a:endParaRPr lang="en-US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8179" y="320099"/>
            <a:ext cx="4112458" cy="934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Chalkboard"/>
                <a:cs typeface="Chalkboard"/>
              </a:rPr>
              <a:t>HELP </a:t>
            </a:r>
            <a:r>
              <a:rPr lang="en-US" dirty="0" smtClean="0">
                <a:latin typeface="Chalkboard"/>
                <a:cs typeface="Chalkboard"/>
              </a:rPr>
              <a:t>menu</a:t>
            </a:r>
            <a:endParaRPr lang="en-US" dirty="0">
              <a:latin typeface="Chalkboard"/>
              <a:cs typeface="Chalkboard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88109" y="2032227"/>
            <a:ext cx="59673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88109" y="1052990"/>
            <a:ext cx="59673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41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TC_source_sce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2" y="0"/>
            <a:ext cx="8980709" cy="685799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0" y="821839"/>
            <a:ext cx="33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111183" y="837265"/>
            <a:ext cx="51350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45918" y="4700395"/>
            <a:ext cx="4375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233525" y="3268401"/>
            <a:ext cx="51350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111183" y="1240616"/>
            <a:ext cx="51350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49653" y="-92467"/>
            <a:ext cx="3459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Scenes and Sources page</a:t>
            </a:r>
          </a:p>
        </p:txBody>
      </p:sp>
    </p:spTree>
    <p:extLst>
      <p:ext uri="{BB962C8B-B14F-4D97-AF65-F5344CB8AC3E}">
        <p14:creationId xmlns:p14="http://schemas.microsoft.com/office/powerpoint/2010/main" val="123052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0733" y="335383"/>
            <a:ext cx="8552473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>
                <a:latin typeface="Chalkboard"/>
                <a:cs typeface="Chalkboard"/>
              </a:rPr>
              <a:t>Scenes and 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8178" y="1836366"/>
            <a:ext cx="893582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The </a:t>
            </a:r>
            <a:r>
              <a:rPr lang="en-US" sz="2800" b="1" i="1" dirty="0" smtClean="0">
                <a:solidFill>
                  <a:srgbClr val="0000FF"/>
                </a:solidFill>
              </a:rPr>
              <a:t>Scene </a:t>
            </a:r>
            <a:r>
              <a:rPr lang="en-US" sz="2800" b="1" i="1" dirty="0">
                <a:solidFill>
                  <a:srgbClr val="0000FF"/>
                </a:solidFill>
              </a:rPr>
              <a:t>list</a:t>
            </a:r>
            <a:r>
              <a:rPr lang="en-US" sz="2800" b="1" dirty="0">
                <a:solidFill>
                  <a:srgbClr val="0000FF"/>
                </a:solidFill>
              </a:rPr>
              <a:t> and </a:t>
            </a:r>
            <a:r>
              <a:rPr lang="en-US" sz="2800" b="1" i="1" dirty="0">
                <a:solidFill>
                  <a:srgbClr val="0000FF"/>
                </a:solidFill>
              </a:rPr>
              <a:t>Source list </a:t>
            </a:r>
            <a:r>
              <a:rPr lang="en-US" sz="2800" b="1" dirty="0">
                <a:solidFill>
                  <a:srgbClr val="0000FF"/>
                </a:solidFill>
              </a:rPr>
              <a:t>are interlinked</a:t>
            </a:r>
          </a:p>
          <a:p>
            <a:pPr marL="0" indent="0">
              <a:buNone/>
            </a:pPr>
            <a:r>
              <a:rPr lang="en-US" sz="2600" dirty="0"/>
              <a:t>                 </a:t>
            </a:r>
            <a:r>
              <a:rPr lang="en-US" sz="2600" dirty="0" smtClean="0"/>
              <a:t>         Selected item, </a:t>
            </a:r>
            <a:r>
              <a:rPr lang="en-US" sz="2600" dirty="0"/>
              <a:t>currently active &amp; modifiable</a:t>
            </a:r>
          </a:p>
          <a:p>
            <a:pPr marL="0" indent="0">
              <a:buNone/>
            </a:pPr>
            <a:r>
              <a:rPr lang="en-US" sz="2600" dirty="0"/>
              <a:t>                     </a:t>
            </a:r>
            <a:r>
              <a:rPr lang="en-US" sz="2600" dirty="0" smtClean="0"/>
              <a:t>     Items affected </a:t>
            </a:r>
            <a:r>
              <a:rPr lang="en-US" sz="2600" dirty="0"/>
              <a:t>by selection made in </a:t>
            </a:r>
            <a:r>
              <a:rPr lang="en-US" sz="2600" dirty="0" smtClean="0"/>
              <a:t>another </a:t>
            </a:r>
            <a:r>
              <a:rPr lang="en-US" sz="2600" dirty="0" smtClean="0"/>
              <a:t>table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The </a:t>
            </a:r>
            <a:r>
              <a:rPr lang="en-US" sz="2800" b="1" i="1" dirty="0" smtClean="0">
                <a:solidFill>
                  <a:srgbClr val="0000FF"/>
                </a:solidFill>
              </a:rPr>
              <a:t>Scene </a:t>
            </a:r>
            <a:r>
              <a:rPr lang="en-US" sz="2800" b="1" i="1" dirty="0">
                <a:solidFill>
                  <a:srgbClr val="0000FF"/>
                </a:solidFill>
              </a:rPr>
              <a:t>Sketch </a:t>
            </a:r>
            <a:r>
              <a:rPr lang="en-US" sz="2800" b="1" dirty="0">
                <a:solidFill>
                  <a:srgbClr val="0000FF"/>
                </a:solidFill>
              </a:rPr>
              <a:t>is linked to </a:t>
            </a:r>
            <a:r>
              <a:rPr lang="en-US" sz="2800" b="1" i="1" dirty="0">
                <a:solidFill>
                  <a:srgbClr val="0000FF"/>
                </a:solidFill>
              </a:rPr>
              <a:t>Scene list</a:t>
            </a:r>
            <a:r>
              <a:rPr lang="en-US" sz="2800" b="1" dirty="0">
                <a:solidFill>
                  <a:srgbClr val="0000FF"/>
                </a:solidFill>
              </a:rPr>
              <a:t> and </a:t>
            </a:r>
            <a:r>
              <a:rPr lang="en-US" sz="2800" b="1" i="1" dirty="0">
                <a:solidFill>
                  <a:srgbClr val="0000FF"/>
                </a:solidFill>
              </a:rPr>
              <a:t>Source list</a:t>
            </a:r>
          </a:p>
          <a:p>
            <a:pPr marL="0" indent="0">
              <a:buNone/>
            </a:pPr>
            <a:r>
              <a:rPr lang="en-US" dirty="0"/>
              <a:t>           </a:t>
            </a:r>
            <a:r>
              <a:rPr lang="en-US" dirty="0" smtClean="0"/>
              <a:t>	 </a:t>
            </a:r>
            <a:r>
              <a:rPr lang="en-US" sz="2600" dirty="0" smtClean="0"/>
              <a:t>Selected </a:t>
            </a:r>
            <a:r>
              <a:rPr lang="en-US" sz="2600" dirty="0"/>
              <a:t>Scene is displayed in the Sketch</a:t>
            </a:r>
          </a:p>
          <a:p>
            <a:pPr marL="0" indent="0">
              <a:buNone/>
            </a:pPr>
            <a:r>
              <a:rPr lang="en-US" sz="2600" dirty="0"/>
              <a:t>        </a:t>
            </a:r>
            <a:r>
              <a:rPr lang="en-US" sz="2600" dirty="0" smtClean="0"/>
              <a:t>                  Selected </a:t>
            </a:r>
            <a:r>
              <a:rPr lang="en-US" sz="2600" dirty="0"/>
              <a:t>source is </a:t>
            </a:r>
            <a:r>
              <a:rPr lang="en-US" sz="2600" dirty="0" smtClean="0"/>
              <a:t>displayed in yellow </a:t>
            </a:r>
          </a:p>
          <a:p>
            <a:pPr marL="0" indent="0">
              <a:buNone/>
            </a:pPr>
            <a:r>
              <a:rPr lang="en-US" sz="2600" dirty="0" smtClean="0"/>
              <a:t>		 Clicking </a:t>
            </a:r>
            <a:r>
              <a:rPr lang="en-US" sz="2600" dirty="0"/>
              <a:t>on a Source in the Sketch selects it in </a:t>
            </a:r>
            <a:r>
              <a:rPr lang="en-US" sz="2600" dirty="0" smtClean="0"/>
              <a:t>			 the </a:t>
            </a:r>
            <a:r>
              <a:rPr lang="en-US" sz="2600" dirty="0"/>
              <a:t>list</a:t>
            </a:r>
          </a:p>
        </p:txBody>
      </p:sp>
      <p:sp>
        <p:nvSpPr>
          <p:cNvPr id="4" name="Rectangle 3"/>
          <p:cNvSpPr/>
          <p:nvPr/>
        </p:nvSpPr>
        <p:spPr>
          <a:xfrm>
            <a:off x="560300" y="2524586"/>
            <a:ext cx="1531523" cy="2241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0300" y="2979031"/>
            <a:ext cx="1531523" cy="224138"/>
          </a:xfrm>
          <a:prstGeom prst="rect">
            <a:avLst/>
          </a:prstGeom>
          <a:solidFill>
            <a:srgbClr val="7CE67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/>
              <a:buChar char="•"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300" y="4516020"/>
            <a:ext cx="1531523" cy="2241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44337" y="4957207"/>
            <a:ext cx="647486" cy="31833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82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15634</TotalTime>
  <Words>1355</Words>
  <Application>Microsoft Macintosh PowerPoint</Application>
  <PresentationFormat>On-screen Show (4:3)</PresentationFormat>
  <Paragraphs>169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Black</vt:lpstr>
      <vt:lpstr>PowerPoint Presentation</vt:lpstr>
      <vt:lpstr>Overview</vt:lpstr>
      <vt:lpstr>Reminder: ETC is still in Development</vt:lpstr>
      <vt:lpstr>Caution</vt:lpstr>
      <vt:lpstr>Key Concepts/Features</vt:lpstr>
      <vt:lpstr>PowerPoint Presentation</vt:lpstr>
      <vt:lpstr>PowerPoint Presentation</vt:lpstr>
      <vt:lpstr>PowerPoint Presentation</vt:lpstr>
      <vt:lpstr>Scenes and Sources</vt:lpstr>
      <vt:lpstr>PowerPoint Presentation</vt:lpstr>
      <vt:lpstr>PowerPoint Presentation</vt:lpstr>
      <vt:lpstr>Calculation Page: Reports Pane</vt:lpstr>
      <vt:lpstr>PowerPoint Presentation</vt:lpstr>
      <vt:lpstr>JWST ETC Demo</vt:lpstr>
      <vt:lpstr>Backup Slides</vt:lpstr>
      <vt:lpstr>JWST ETC Demo Script (for key concepts)</vt:lpstr>
      <vt:lpstr>Getting Started with the JWST ETC UI</vt:lpstr>
      <vt:lpstr>Persistent Workbooks</vt:lpstr>
      <vt:lpstr>Copy and Modify</vt:lpstr>
      <vt:lpstr>Scenes and Sources</vt:lpstr>
      <vt:lpstr>Calculation Page</vt:lpstr>
      <vt:lpstr>Other features</vt:lpstr>
    </vt:vector>
  </TitlesOfParts>
  <Company>Space Telescope Science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Swara Ravindranath</dc:creator>
  <cp:lastModifiedBy>Space Telescope</cp:lastModifiedBy>
  <cp:revision>99</cp:revision>
  <dcterms:created xsi:type="dcterms:W3CDTF">2016-09-07T18:45:31Z</dcterms:created>
  <dcterms:modified xsi:type="dcterms:W3CDTF">2016-09-27T22:17:57Z</dcterms:modified>
</cp:coreProperties>
</file>