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4"/>
  </p:notesMasterIdLst>
  <p:handoutMasterIdLst>
    <p:handoutMasterId r:id="rId25"/>
  </p:handoutMasterIdLst>
  <p:sldIdLst>
    <p:sldId id="280" r:id="rId5"/>
    <p:sldId id="265" r:id="rId6"/>
    <p:sldId id="264" r:id="rId7"/>
    <p:sldId id="267" r:id="rId8"/>
    <p:sldId id="259" r:id="rId9"/>
    <p:sldId id="266" r:id="rId10"/>
    <p:sldId id="268" r:id="rId11"/>
    <p:sldId id="258" r:id="rId12"/>
    <p:sldId id="257" r:id="rId13"/>
    <p:sldId id="269" r:id="rId14"/>
    <p:sldId id="271" r:id="rId15"/>
    <p:sldId id="270" r:id="rId16"/>
    <p:sldId id="273" r:id="rId17"/>
    <p:sldId id="272" r:id="rId18"/>
    <p:sldId id="274" r:id="rId19"/>
    <p:sldId id="275" r:id="rId20"/>
    <p:sldId id="276" r:id="rId21"/>
    <p:sldId id="279" r:id="rId22"/>
    <p:sldId id="261" r:id="rId23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705C"/>
    <a:srgbClr val="00549F"/>
    <a:srgbClr val="0098DB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0" autoAdjust="0"/>
    <p:restoredTop sz="94660"/>
  </p:normalViewPr>
  <p:slideViewPr>
    <p:cSldViewPr snapToGrid="0">
      <p:cViewPr>
        <p:scale>
          <a:sx n="75" d="100"/>
          <a:sy n="75" d="100"/>
        </p:scale>
        <p:origin x="-19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28/09/16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7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BEAGLE: This tool incorporates the consistent modeling of stellar radiation and its transfer through the interstellar and intergalactic media, allowing one to </a:t>
            </a:r>
            <a:r>
              <a:rPr lang="en-US" sz="2800" baseline="0" dirty="0" smtClean="0"/>
              <a:t> derive “</a:t>
            </a:r>
            <a:r>
              <a:rPr lang="en-US" sz="2800" baseline="0" dirty="0" err="1" smtClean="0"/>
              <a:t>phyiscally</a:t>
            </a:r>
            <a:r>
              <a:rPr lang="en-US" sz="2800" baseline="0" dirty="0" smtClean="0"/>
              <a:t>” plausible</a:t>
            </a:r>
            <a:r>
              <a:rPr lang="en-US" sz="2800" dirty="0" smtClean="0"/>
              <a:t> galaxy spectra from </a:t>
            </a:r>
            <a:r>
              <a:rPr lang="en-US" sz="2800" dirty="0" err="1" smtClean="0"/>
              <a:t>photomotric</a:t>
            </a:r>
            <a:r>
              <a:rPr lang="en-US" sz="2800" baseline="0" dirty="0" smtClean="0"/>
              <a:t> and spectral data, </a:t>
            </a:r>
            <a:r>
              <a:rPr lang="en-US" sz="2800" dirty="0" smtClean="0"/>
              <a:t>in a Bayesian framework.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2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30.png"/><Relationship Id="rId27" Type="http://schemas.openxmlformats.org/officeDocument/2006/relationships/image" Target="../media/image31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2999" y="-1143002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11" name="Picture 10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i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>
                <a:solidFill>
                  <a:schemeClr val="bg1"/>
                </a:solidFill>
              </a:rPr>
              <a:t>ESA UNCLASSIFIED - For Official Use</a:t>
            </a:r>
            <a:endParaRPr lang="en-GB" sz="800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Click to 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37" Type="http://schemas.openxmlformats.org/officeDocument/2006/relationships/image" Target="../media/image27.png"/><Relationship Id="rId38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" name="Picture 2" descr="PPT_Foot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/>
        </p:nvSpPr>
        <p:spPr bwMode="auto">
          <a:xfrm>
            <a:off x="6970049" y="6279900"/>
            <a:ext cx="203076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G.</a:t>
            </a:r>
            <a:r>
              <a:rPr lang="en-GB" sz="800" baseline="0" noProof="1" smtClean="0">
                <a:solidFill>
                  <a:schemeClr val="bg2"/>
                </a:solidFill>
              </a:rPr>
              <a:t> Giardino</a:t>
            </a:r>
            <a:r>
              <a:rPr lang="en-GB" sz="800" noProof="1" smtClean="0">
                <a:solidFill>
                  <a:schemeClr val="bg2"/>
                </a:solidFill>
              </a:rPr>
              <a:t> | 26/09/2016 | Slide  </a:t>
            </a:r>
            <a:fld id="{6EDC3D03-FE45-B448-AD0E-ACEB5C2E77C3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66064" y="6279900"/>
            <a:ext cx="201593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652" y="6621093"/>
            <a:ext cx="6436141" cy="111519"/>
            <a:chOff x="171652" y="6621093"/>
            <a:chExt cx="6436141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14800" y="3543724"/>
            <a:ext cx="7972425" cy="4616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sz="2400" dirty="0" err="1" smtClean="0">
                <a:solidFill>
                  <a:schemeClr val="bg1"/>
                </a:solidFill>
              </a:rPr>
              <a:t>NIRSpec</a:t>
            </a:r>
            <a:r>
              <a:rPr lang="en-GB" sz="2400" dirty="0" smtClean="0">
                <a:solidFill>
                  <a:schemeClr val="bg1"/>
                </a:solidFill>
              </a:rPr>
              <a:t> simulation data-package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547868" y="4484385"/>
            <a:ext cx="8077376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Giovanna Giardino, Pierre </a:t>
            </a:r>
            <a:r>
              <a:rPr lang="en-GB" dirty="0" err="1" smtClean="0">
                <a:solidFill>
                  <a:schemeClr val="bg1"/>
                </a:solidFill>
              </a:rPr>
              <a:t>Ferruit</a:t>
            </a:r>
            <a:r>
              <a:rPr lang="en-GB" dirty="0" smtClean="0">
                <a:solidFill>
                  <a:schemeClr val="bg1"/>
                </a:solidFill>
              </a:rPr>
              <a:t>, Jacopo </a:t>
            </a:r>
            <a:r>
              <a:rPr lang="en-GB" dirty="0" err="1" smtClean="0">
                <a:solidFill>
                  <a:schemeClr val="bg1"/>
                </a:solidFill>
              </a:rPr>
              <a:t>Chevallard</a:t>
            </a:r>
            <a:r>
              <a:rPr lang="en-GB" dirty="0" smtClean="0">
                <a:solidFill>
                  <a:schemeClr val="bg1"/>
                </a:solidFill>
              </a:rPr>
              <a:t>, Camilla </a:t>
            </a:r>
            <a:r>
              <a:rPr lang="en-GB" dirty="0" err="1" smtClean="0">
                <a:solidFill>
                  <a:schemeClr val="bg1"/>
                </a:solidFill>
              </a:rPr>
              <a:t>Pacifici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3029017" y="5374704"/>
            <a:ext cx="2458826" cy="338554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1600" dirty="0" smtClean="0">
                <a:solidFill>
                  <a:schemeClr val="bg1"/>
                </a:solidFill>
              </a:rPr>
              <a:t>ESAC JWST Workshop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6" descr="usb_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33" y="194726"/>
            <a:ext cx="3966853" cy="2497647"/>
          </a:xfrm>
          <a:prstGeom prst="rect">
            <a:avLst/>
          </a:prstGeom>
        </p:spPr>
      </p:pic>
      <p:pic>
        <p:nvPicPr>
          <p:cNvPr id="8" name="Picture 7" descr="usb_fr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4" y="228592"/>
            <a:ext cx="3980209" cy="24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7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ce_MOS_3_316_1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78" y="295749"/>
            <a:ext cx="3950208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Extracted products (NIPS)</a:t>
            </a:r>
            <a:endParaRPr lang="en-US" dirty="0"/>
          </a:p>
        </p:txBody>
      </p:sp>
      <p:pic>
        <p:nvPicPr>
          <p:cNvPr id="5" name="Picture 4" descr="2Dspectrum_MOS_3_316_1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4" y="2697905"/>
            <a:ext cx="3950208" cy="2377440"/>
          </a:xfrm>
          <a:prstGeom prst="rect">
            <a:avLst/>
          </a:prstGeom>
        </p:spPr>
      </p:pic>
      <p:pic>
        <p:nvPicPr>
          <p:cNvPr id="6" name="Picture 5" descr="Final_spectrum_MOS_3_316_123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36" y="4989132"/>
            <a:ext cx="2962656" cy="14859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308898" y="846667"/>
            <a:ext cx="3718236" cy="792273"/>
          </a:xfrm>
          <a:custGeom>
            <a:avLst/>
            <a:gdLst>
              <a:gd name="connsiteX0" fmla="*/ 0 w 4267200"/>
              <a:gd name="connsiteY0" fmla="*/ 54121 h 324720"/>
              <a:gd name="connsiteX1" fmla="*/ 54121 w 4267200"/>
              <a:gd name="connsiteY1" fmla="*/ 0 h 324720"/>
              <a:gd name="connsiteX2" fmla="*/ 4213079 w 4267200"/>
              <a:gd name="connsiteY2" fmla="*/ 0 h 324720"/>
              <a:gd name="connsiteX3" fmla="*/ 4267200 w 4267200"/>
              <a:gd name="connsiteY3" fmla="*/ 54121 h 324720"/>
              <a:gd name="connsiteX4" fmla="*/ 4267200 w 4267200"/>
              <a:gd name="connsiteY4" fmla="*/ 270599 h 324720"/>
              <a:gd name="connsiteX5" fmla="*/ 4213079 w 4267200"/>
              <a:gd name="connsiteY5" fmla="*/ 324720 h 324720"/>
              <a:gd name="connsiteX6" fmla="*/ 54121 w 4267200"/>
              <a:gd name="connsiteY6" fmla="*/ 324720 h 324720"/>
              <a:gd name="connsiteX7" fmla="*/ 0 w 4267200"/>
              <a:gd name="connsiteY7" fmla="*/ 270599 h 324720"/>
              <a:gd name="connsiteX8" fmla="*/ 0 w 42672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4213079" y="0"/>
                </a:lnTo>
                <a:cubicBezTo>
                  <a:pt x="4242969" y="0"/>
                  <a:pt x="4267200" y="24231"/>
                  <a:pt x="4267200" y="54121"/>
                </a:cubicBezTo>
                <a:lnTo>
                  <a:pt x="4267200" y="270599"/>
                </a:lnTo>
                <a:cubicBezTo>
                  <a:pt x="4267200" y="300489"/>
                  <a:pt x="4242969" y="324720"/>
                  <a:pt x="42130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142" tIns="15852" rIns="177142" bIns="15852" numCol="1" spcCol="1270" anchor="ctr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rgbClr val="FFFFFF"/>
                </a:solidFill>
              </a:rPr>
              <a:t>Spectral trace </a:t>
            </a:r>
            <a:br>
              <a:rPr lang="en-US" sz="1600" kern="1200" dirty="0" smtClean="0">
                <a:solidFill>
                  <a:srgbClr val="FFFFFF"/>
                </a:solidFill>
              </a:rPr>
            </a:br>
            <a:r>
              <a:rPr lang="en-US" sz="1600" kern="1200" dirty="0" smtClean="0">
                <a:solidFill>
                  <a:srgbClr val="FFFFFF"/>
                </a:solidFill>
              </a:rPr>
              <a:t>(wavelength and spatial coordinate for each pixel)</a:t>
            </a:r>
            <a:endParaRPr lang="en-US" sz="1600" kern="1200" dirty="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08898" y="2849038"/>
            <a:ext cx="3844083" cy="753552"/>
          </a:xfrm>
          <a:custGeom>
            <a:avLst/>
            <a:gdLst>
              <a:gd name="connsiteX0" fmla="*/ 0 w 4267200"/>
              <a:gd name="connsiteY0" fmla="*/ 54121 h 324720"/>
              <a:gd name="connsiteX1" fmla="*/ 54121 w 4267200"/>
              <a:gd name="connsiteY1" fmla="*/ 0 h 324720"/>
              <a:gd name="connsiteX2" fmla="*/ 4213079 w 4267200"/>
              <a:gd name="connsiteY2" fmla="*/ 0 h 324720"/>
              <a:gd name="connsiteX3" fmla="*/ 4267200 w 4267200"/>
              <a:gd name="connsiteY3" fmla="*/ 54121 h 324720"/>
              <a:gd name="connsiteX4" fmla="*/ 4267200 w 4267200"/>
              <a:gd name="connsiteY4" fmla="*/ 270599 h 324720"/>
              <a:gd name="connsiteX5" fmla="*/ 4213079 w 4267200"/>
              <a:gd name="connsiteY5" fmla="*/ 324720 h 324720"/>
              <a:gd name="connsiteX6" fmla="*/ 54121 w 4267200"/>
              <a:gd name="connsiteY6" fmla="*/ 324720 h 324720"/>
              <a:gd name="connsiteX7" fmla="*/ 0 w 4267200"/>
              <a:gd name="connsiteY7" fmla="*/ 270599 h 324720"/>
              <a:gd name="connsiteX8" fmla="*/ 0 w 42672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4213079" y="0"/>
                </a:lnTo>
                <a:cubicBezTo>
                  <a:pt x="4242969" y="0"/>
                  <a:pt x="4267200" y="24231"/>
                  <a:pt x="4267200" y="54121"/>
                </a:cubicBezTo>
                <a:lnTo>
                  <a:pt x="4267200" y="270599"/>
                </a:lnTo>
                <a:cubicBezTo>
                  <a:pt x="4267200" y="300489"/>
                  <a:pt x="4242969" y="324720"/>
                  <a:pt x="42130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142" tIns="15852" rIns="177142" bIns="15852" numCol="1" spcCol="1270" anchor="ctr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rgbClr val="FFFFFF"/>
                </a:solidFill>
              </a:rPr>
              <a:t>2D </a:t>
            </a:r>
            <a:r>
              <a:rPr lang="en-US" sz="1600" kern="1200" dirty="0" err="1" smtClean="0">
                <a:solidFill>
                  <a:srgbClr val="FFFFFF"/>
                </a:solidFill>
              </a:rPr>
              <a:t>recitified</a:t>
            </a:r>
            <a:r>
              <a:rPr lang="en-US" sz="1600" kern="1200" dirty="0" smtClean="0">
                <a:solidFill>
                  <a:srgbClr val="FFFFFF"/>
                </a:solidFill>
              </a:rPr>
              <a:t> spectra </a:t>
            </a:r>
            <a:br>
              <a:rPr lang="en-US" sz="1600" kern="1200" dirty="0" smtClean="0">
                <a:solidFill>
                  <a:srgbClr val="FFFFFF"/>
                </a:solidFill>
              </a:rPr>
            </a:br>
            <a:r>
              <a:rPr lang="en-US" sz="1600" kern="1200" dirty="0" smtClean="0">
                <a:solidFill>
                  <a:srgbClr val="FFFFFF"/>
                </a:solidFill>
              </a:rPr>
              <a:t>(wavelength - spatial coordinate)</a:t>
            </a:r>
            <a:endParaRPr lang="en-US" sz="1600" kern="1200" dirty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08898" y="4679745"/>
            <a:ext cx="3788598" cy="611764"/>
          </a:xfrm>
          <a:custGeom>
            <a:avLst/>
            <a:gdLst>
              <a:gd name="connsiteX0" fmla="*/ 0 w 4267200"/>
              <a:gd name="connsiteY0" fmla="*/ 54121 h 324720"/>
              <a:gd name="connsiteX1" fmla="*/ 54121 w 4267200"/>
              <a:gd name="connsiteY1" fmla="*/ 0 h 324720"/>
              <a:gd name="connsiteX2" fmla="*/ 4213079 w 4267200"/>
              <a:gd name="connsiteY2" fmla="*/ 0 h 324720"/>
              <a:gd name="connsiteX3" fmla="*/ 4267200 w 4267200"/>
              <a:gd name="connsiteY3" fmla="*/ 54121 h 324720"/>
              <a:gd name="connsiteX4" fmla="*/ 4267200 w 4267200"/>
              <a:gd name="connsiteY4" fmla="*/ 270599 h 324720"/>
              <a:gd name="connsiteX5" fmla="*/ 4213079 w 4267200"/>
              <a:gd name="connsiteY5" fmla="*/ 324720 h 324720"/>
              <a:gd name="connsiteX6" fmla="*/ 54121 w 4267200"/>
              <a:gd name="connsiteY6" fmla="*/ 324720 h 324720"/>
              <a:gd name="connsiteX7" fmla="*/ 0 w 4267200"/>
              <a:gd name="connsiteY7" fmla="*/ 270599 h 324720"/>
              <a:gd name="connsiteX8" fmla="*/ 0 w 42672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4213079" y="0"/>
                </a:lnTo>
                <a:cubicBezTo>
                  <a:pt x="4242969" y="0"/>
                  <a:pt x="4267200" y="24231"/>
                  <a:pt x="4267200" y="54121"/>
                </a:cubicBezTo>
                <a:lnTo>
                  <a:pt x="4267200" y="270599"/>
                </a:lnTo>
                <a:cubicBezTo>
                  <a:pt x="4267200" y="300489"/>
                  <a:pt x="4242969" y="324720"/>
                  <a:pt x="42130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142" tIns="15852" rIns="177142" bIns="15852" numCol="1" spcCol="1270" anchor="ctr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rgbClr val="FFFFFF"/>
                </a:solidFill>
              </a:rPr>
              <a:t>1D </a:t>
            </a:r>
            <a:r>
              <a:rPr lang="en-US" sz="1600" kern="1200" dirty="0" err="1" smtClean="0">
                <a:solidFill>
                  <a:srgbClr val="FFFFFF"/>
                </a:solidFill>
              </a:rPr>
              <a:t>spectrrum</a:t>
            </a:r>
            <a:endParaRPr lang="en-US" sz="1600" kern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40" y="5480678"/>
            <a:ext cx="2787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FITS files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Uncalibrated</a:t>
            </a:r>
            <a:r>
              <a:rPr lang="en-US" sz="1600" dirty="0" smtClean="0"/>
              <a:t> flux units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96264" y="254003"/>
            <a:ext cx="350064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70C0"/>
                </a:solidFill>
              </a:rPr>
              <a:t>Dorner</a:t>
            </a:r>
            <a:r>
              <a:rPr lang="en-US" sz="1100" dirty="0">
                <a:solidFill>
                  <a:srgbClr val="0070C0"/>
                </a:solidFill>
              </a:rPr>
              <a:t>, Giardino, </a:t>
            </a:r>
            <a:r>
              <a:rPr lang="en-US" sz="1100" dirty="0" err="1">
                <a:solidFill>
                  <a:srgbClr val="0070C0"/>
                </a:solidFill>
              </a:rPr>
              <a:t>Ferruit</a:t>
            </a:r>
            <a:r>
              <a:rPr lang="en-US" sz="1100" dirty="0">
                <a:solidFill>
                  <a:srgbClr val="0070C0"/>
                </a:solidFill>
              </a:rPr>
              <a:t> et al. 2016, A&amp;A, 592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63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Calibrated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Simulated observation of radiometric standard (1.0 W m</a:t>
            </a:r>
            <a:r>
              <a:rPr lang="en-US" baseline="30000" dirty="0" smtClean="0"/>
              <a:t>-2</a:t>
            </a:r>
            <a:r>
              <a:rPr lang="en-US" dirty="0" smtClean="0"/>
              <a:t> 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r>
              <a:rPr lang="en-US" dirty="0" smtClean="0">
                <a:sym typeface="Wingdings"/>
              </a:rPr>
              <a:t> Comparison with synthetic input spectra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393072" y="1783170"/>
            <a:ext cx="5837899" cy="4378424"/>
            <a:chOff x="1359206" y="1512242"/>
            <a:chExt cx="5837899" cy="4378424"/>
          </a:xfrm>
        </p:grpSpPr>
        <p:pic>
          <p:nvPicPr>
            <p:cNvPr id="4" name="Picture 3" descr="msa_3_316_2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206" y="1512242"/>
              <a:ext cx="5837899" cy="43784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62706" y="3030053"/>
              <a:ext cx="104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</a:t>
              </a:r>
              <a:r>
                <a:rPr lang="en-US" sz="1200" baseline="-25000" dirty="0" smtClean="0"/>
                <a:t>AB</a:t>
              </a:r>
              <a:r>
                <a:rPr lang="en-US" sz="1200" dirty="0" smtClean="0"/>
                <a:t> = 28.4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006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13910"/>
            <a:ext cx="7174800" cy="523220"/>
          </a:xfrm>
        </p:spPr>
        <p:txBody>
          <a:bodyPr/>
          <a:lstStyle/>
          <a:p>
            <a:r>
              <a:rPr lang="en-US" sz="2400" dirty="0" smtClean="0"/>
              <a:t>Data </a:t>
            </a:r>
            <a:r>
              <a:rPr lang="en-US" sz="2400" dirty="0"/>
              <a:t>package </a:t>
            </a:r>
            <a:r>
              <a:rPr lang="en-US" sz="2800" u="sng" dirty="0" smtClean="0">
                <a:latin typeface="Courier"/>
                <a:cs typeface="Courier"/>
              </a:rPr>
              <a:t>MOSsimulationESAC2016</a:t>
            </a:r>
            <a:endParaRPr lang="en-US" sz="2800" u="sng" dirty="0">
              <a:latin typeface="Courier"/>
              <a:cs typeface="Courier"/>
            </a:endParaRPr>
          </a:p>
        </p:txBody>
      </p:sp>
      <p:pic>
        <p:nvPicPr>
          <p:cNvPr id="5" name="Picture 4" descr="pacak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02" y="1216666"/>
            <a:ext cx="3165589" cy="3165589"/>
          </a:xfrm>
          <a:prstGeom prst="rect">
            <a:avLst/>
          </a:prstGeom>
          <a:blipFill rotWithShape="1">
            <a:blip r:embed="rId2">
              <a:alphaModFix amt="25000"/>
            </a:blip>
            <a:stretch>
              <a:fillRect/>
            </a:stretch>
          </a:blipFill>
        </p:spPr>
      </p:pic>
      <p:sp>
        <p:nvSpPr>
          <p:cNvPr id="6" name="TextBox 5"/>
          <p:cNvSpPr txBox="1"/>
          <p:nvPr/>
        </p:nvSpPr>
        <p:spPr>
          <a:xfrm>
            <a:off x="228820" y="1143448"/>
            <a:ext cx="7943200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Input catalogue and Spectra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APT file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Count rate observations: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Background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subtracted count-rate images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(2 files,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one for each dither pointing)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6 Exposures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(3 nodding x 2 dithers)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, noisy and noiseless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Extracted products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Data files of Traces, 2D rectified spectra, 1D spectra </a:t>
            </a:r>
          </a:p>
          <a:p>
            <a:pPr lvl="1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(FITS)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Plots of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Traces, 2D rectified spectra, 1D spectra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(PNG)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3164" y="4995085"/>
            <a:ext cx="272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865A2"/>
                </a:solidFill>
                <a:latin typeface="Courier"/>
                <a:cs typeface="Courier"/>
                <a:sym typeface="Wingdings"/>
              </a:rPr>
              <a:t> </a:t>
            </a:r>
            <a:r>
              <a:rPr lang="en-US" sz="2400" dirty="0" smtClean="0">
                <a:solidFill>
                  <a:srgbClr val="2865A2"/>
                </a:solidFill>
                <a:latin typeface="Courier"/>
                <a:cs typeface="Courier"/>
              </a:rPr>
              <a:t>AREDME file </a:t>
            </a:r>
            <a:endParaRPr lang="en-US" sz="2400" dirty="0">
              <a:solidFill>
                <a:srgbClr val="2865A2"/>
              </a:solidFill>
              <a:latin typeface="Courier"/>
              <a:cs typeface="Courier"/>
            </a:endParaRPr>
          </a:p>
        </p:txBody>
      </p:sp>
      <p:pic>
        <p:nvPicPr>
          <p:cNvPr id="8" name="Picture 7" descr="Text-x-readme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30" y="4433056"/>
            <a:ext cx="1820148" cy="182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6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IFS Simulations –Input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787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</a:t>
            </a:r>
            <a:r>
              <a:rPr lang="en-US" dirty="0" smtClean="0"/>
              <a:t>nput </a:t>
            </a:r>
            <a:r>
              <a:rPr lang="en-US" dirty="0"/>
              <a:t>data </a:t>
            </a:r>
            <a:r>
              <a:rPr lang="en-US" dirty="0" smtClean="0"/>
              <a:t>cube (</a:t>
            </a:r>
            <a:r>
              <a:rPr lang="en-US" dirty="0"/>
              <a:t>prepared by </a:t>
            </a:r>
            <a:r>
              <a:rPr lang="en-US" dirty="0" smtClean="0"/>
              <a:t>C. </a:t>
            </a:r>
            <a:r>
              <a:rPr lang="en-US" dirty="0" err="1" smtClean="0"/>
              <a:t>Pacifici</a:t>
            </a:r>
            <a:r>
              <a:rPr lang="en-US" dirty="0" smtClean="0"/>
              <a:t>): a </a:t>
            </a:r>
            <a:r>
              <a:rPr lang="en-US" dirty="0"/>
              <a:t>z~3 galaxy </a:t>
            </a:r>
            <a:r>
              <a:rPr lang="en-US" dirty="0" smtClean="0"/>
              <a:t>– fit of the (photometric) HST data of one of the sources in  </a:t>
            </a:r>
            <a:r>
              <a:rPr lang="en-US" dirty="0"/>
              <a:t>the CANDELS </a:t>
            </a:r>
            <a:r>
              <a:rPr lang="en-US" dirty="0" smtClean="0"/>
              <a:t>program</a:t>
            </a:r>
            <a:r>
              <a:rPr lang="en-US" dirty="0"/>
              <a:t>, using a library of spectral energy distribution models.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248089"/>
              </p:ext>
            </p:extLst>
          </p:nvPr>
        </p:nvGraphicFramePr>
        <p:xfrm>
          <a:off x="584200" y="1962150"/>
          <a:ext cx="7738470" cy="365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Document" r:id="rId3" imgW="5410200" imgH="2552700" progId="Word.Document.12">
                  <p:embed/>
                </p:oleObj>
              </mc:Choice>
              <mc:Fallback>
                <p:oleObj name="Document" r:id="rId3" imgW="5410200" imgH="2552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00" y="1962150"/>
                        <a:ext cx="7738470" cy="365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33800" y="1739900"/>
            <a:ext cx="123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GAL2136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49022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F160W filter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36800" y="3022600"/>
            <a:ext cx="1701800" cy="10795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47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 Scene </a:t>
            </a:r>
            <a:r>
              <a:rPr lang="en-US" dirty="0" smtClean="0">
                <a:sym typeface="Wingdings"/>
              </a:rPr>
              <a:t> IPS input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310" b="9310"/>
          <a:stretch>
            <a:fillRect/>
          </a:stretch>
        </p:blipFill>
        <p:spPr>
          <a:xfrm>
            <a:off x="913633" y="808967"/>
            <a:ext cx="7650400" cy="4668948"/>
          </a:xfrm>
        </p:spPr>
      </p:pic>
    </p:spTree>
    <p:extLst>
      <p:ext uri="{BB962C8B-B14F-4D97-AF65-F5344CB8AC3E}">
        <p14:creationId xmlns:p14="http://schemas.microsoft.com/office/powerpoint/2010/main" val="316832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output – Count-rate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720000"/>
            <a:ext cx="7466076" cy="4815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0854" y="5435595"/>
            <a:ext cx="64314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11.2 </a:t>
            </a:r>
            <a:r>
              <a:rPr lang="en-US" sz="2000" dirty="0" err="1" smtClean="0">
                <a:solidFill>
                  <a:srgbClr val="0070C0"/>
                </a:solidFill>
              </a:rPr>
              <a:t>ks</a:t>
            </a:r>
            <a:r>
              <a:rPr lang="en-US" sz="2000" dirty="0" smtClean="0">
                <a:solidFill>
                  <a:srgbClr val="0070C0"/>
                </a:solidFill>
              </a:rPr>
              <a:t> - 12 </a:t>
            </a:r>
            <a:r>
              <a:rPr lang="en-US" sz="2000" dirty="0">
                <a:solidFill>
                  <a:srgbClr val="0070C0"/>
                </a:solidFill>
              </a:rPr>
              <a:t>integrations in IRS2 read-out mode </a:t>
            </a:r>
          </a:p>
          <a:p>
            <a:pPr algn="ctr"/>
            <a:r>
              <a:rPr lang="en-US" dirty="0"/>
              <a:t>Include photon noise (incl. dark), read </a:t>
            </a:r>
            <a:r>
              <a:rPr lang="en-US" dirty="0" smtClean="0"/>
              <a:t>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1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subtracted </a:t>
            </a:r>
            <a:r>
              <a:rPr lang="en-US" dirty="0"/>
              <a:t>– Count-rate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720000"/>
            <a:ext cx="7466076" cy="48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1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99" y="64642"/>
            <a:ext cx="8898401" cy="707886"/>
          </a:xfrm>
        </p:spPr>
        <p:txBody>
          <a:bodyPr/>
          <a:lstStyle/>
          <a:p>
            <a:r>
              <a:rPr lang="en-US" sz="2000" dirty="0"/>
              <a:t>Data package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u="sng" dirty="0" smtClean="0">
                <a:latin typeface="Courier"/>
                <a:cs typeface="Courier"/>
              </a:rPr>
              <a:t>JWST</a:t>
            </a:r>
            <a:r>
              <a:rPr lang="en-US" sz="2000" u="sng" dirty="0">
                <a:latin typeface="Courier"/>
                <a:cs typeface="Courier"/>
              </a:rPr>
              <a:t>-NIRSpec-IFU-</a:t>
            </a:r>
            <a:r>
              <a:rPr lang="en-US" sz="2000" u="sng" dirty="0" smtClean="0">
                <a:latin typeface="Courier"/>
                <a:cs typeface="Courier"/>
              </a:rPr>
              <a:t>simulations-GAL2136</a:t>
            </a:r>
            <a:r>
              <a:rPr lang="en-US" sz="2000" u="sng" dirty="0">
                <a:latin typeface="Courier"/>
                <a:cs typeface="Courier"/>
              </a:rPr>
              <a:t>-20160923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5" y="1159941"/>
            <a:ext cx="4496809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233" y="1354673"/>
            <a:ext cx="4868092" cy="2912534"/>
          </a:xfrm>
          <a:prstGeom prst="rect">
            <a:avLst/>
          </a:prstGeom>
        </p:spPr>
      </p:pic>
      <p:pic>
        <p:nvPicPr>
          <p:cNvPr id="7" name="Picture 6" descr="Text-x-readme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8" y="4500785"/>
            <a:ext cx="1820148" cy="18201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5465" y="5103969"/>
            <a:ext cx="6316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urier"/>
                <a:cs typeface="Courier"/>
                <a:sym typeface="Wingdings"/>
              </a:rPr>
              <a:t> </a:t>
            </a:r>
            <a:r>
              <a:rPr lang="en-US" dirty="0" smtClean="0">
                <a:solidFill>
                  <a:srgbClr val="0070C0"/>
                </a:solidFill>
                <a:latin typeface="Courier"/>
                <a:cs typeface="Courier"/>
              </a:rPr>
              <a:t>JWST</a:t>
            </a:r>
            <a:r>
              <a:rPr lang="en-US" dirty="0">
                <a:solidFill>
                  <a:srgbClr val="0070C0"/>
                </a:solidFill>
                <a:latin typeface="Courier"/>
                <a:cs typeface="Courier"/>
              </a:rPr>
              <a:t>-NIRSpec-</a:t>
            </a:r>
            <a:r>
              <a:rPr lang="en-US" dirty="0" smtClean="0">
                <a:solidFill>
                  <a:srgbClr val="0070C0"/>
                </a:solidFill>
                <a:latin typeface="Courier"/>
                <a:cs typeface="Courier"/>
              </a:rPr>
              <a:t>IFU-simulations_20160923</a:t>
            </a:r>
            <a:r>
              <a:rPr lang="en-US" dirty="0">
                <a:solidFill>
                  <a:srgbClr val="0070C0"/>
                </a:solidFill>
                <a:latin typeface="Courier"/>
                <a:cs typeface="Courier"/>
              </a:rPr>
              <a:t>.pdf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77062" y="2971800"/>
            <a:ext cx="1879605" cy="51646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3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588" y="901469"/>
            <a:ext cx="7442146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Enjoy your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tapas!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257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 Simulations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Assumptions: </a:t>
            </a:r>
            <a:r>
              <a:rPr lang="en-US" b="1" u="sng" dirty="0"/>
              <a:t>point-</a:t>
            </a:r>
            <a:r>
              <a:rPr lang="en-US" b="1" u="sng" dirty="0" smtClean="0"/>
              <a:t>sources!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Includes: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zodiacal </a:t>
            </a:r>
            <a:r>
              <a:rPr lang="en-US" dirty="0"/>
              <a:t>background, galactic + zodiacal parasitic + telescope </a:t>
            </a:r>
            <a:r>
              <a:rPr lang="en-US" dirty="0" smtClean="0"/>
              <a:t>emission (</a:t>
            </a:r>
            <a:r>
              <a:rPr lang="en-US" u="sng" dirty="0"/>
              <a:t>u</a:t>
            </a:r>
            <a:r>
              <a:rPr lang="en-US" u="sng" dirty="0" smtClean="0"/>
              <a:t>niform!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Fourier wave optics simulation + radiometric propagation (PSF , slit-effect, slit and diffraction loss, instrument throughput - field dependent)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Ideal Noise: photon noise (incl. ideal dark currents) + read noise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Sort-of-cosmetics (TBD with Pierre)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Does not include:</a:t>
            </a:r>
          </a:p>
          <a:p>
            <a:pPr marL="285750" indent="-285750">
              <a:buFontTx/>
              <a:buChar char="-"/>
            </a:pPr>
            <a:r>
              <a:rPr lang="en-US" dirty="0"/>
              <a:t>1</a:t>
            </a:r>
            <a:r>
              <a:rPr lang="en-US" dirty="0" smtClean="0"/>
              <a:t>/f detector noise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Real dark map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Cosmic rays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Other detector effects (IPC, non-linearity)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MSA failed shutters, leakage, finite contrast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Background variations across the field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</a:t>
            </a:r>
            <a:r>
              <a:rPr lang="en-US" dirty="0" smtClean="0"/>
              <a:t>alibration errors/noise: e.g. no flat field noise, perfect flux calibration, perfect wavelength calibration for centered source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487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44689"/>
            <a:ext cx="7174800" cy="461665"/>
          </a:xfrm>
        </p:spPr>
        <p:txBody>
          <a:bodyPr/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NIRSpec</a:t>
            </a:r>
            <a:r>
              <a:rPr lang="en-US" sz="2400" dirty="0" smtClean="0">
                <a:solidFill>
                  <a:srgbClr val="FFFFFF"/>
                </a:solidFill>
              </a:rPr>
              <a:t> simulations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16534" y="1568673"/>
            <a:ext cx="6123600" cy="3643201"/>
            <a:chOff x="555925" y="1740303"/>
            <a:chExt cx="6123600" cy="3643201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</p:grpSpPr>
        <p:sp>
          <p:nvSpPr>
            <p:cNvPr id="7" name="Freeform 6"/>
            <p:cNvSpPr/>
            <p:nvPr/>
          </p:nvSpPr>
          <p:spPr>
            <a:xfrm>
              <a:off x="555925" y="1740303"/>
              <a:ext cx="6123600" cy="649440"/>
            </a:xfrm>
            <a:custGeom>
              <a:avLst/>
              <a:gdLst>
                <a:gd name="connsiteX0" fmla="*/ 0 w 6123600"/>
                <a:gd name="connsiteY0" fmla="*/ 108242 h 649440"/>
                <a:gd name="connsiteX1" fmla="*/ 108242 w 6123600"/>
                <a:gd name="connsiteY1" fmla="*/ 0 h 649440"/>
                <a:gd name="connsiteX2" fmla="*/ 6015358 w 6123600"/>
                <a:gd name="connsiteY2" fmla="*/ 0 h 649440"/>
                <a:gd name="connsiteX3" fmla="*/ 6123600 w 6123600"/>
                <a:gd name="connsiteY3" fmla="*/ 108242 h 649440"/>
                <a:gd name="connsiteX4" fmla="*/ 6123600 w 6123600"/>
                <a:gd name="connsiteY4" fmla="*/ 541198 h 649440"/>
                <a:gd name="connsiteX5" fmla="*/ 6015358 w 6123600"/>
                <a:gd name="connsiteY5" fmla="*/ 649440 h 649440"/>
                <a:gd name="connsiteX6" fmla="*/ 108242 w 6123600"/>
                <a:gd name="connsiteY6" fmla="*/ 649440 h 649440"/>
                <a:gd name="connsiteX7" fmla="*/ 0 w 6123600"/>
                <a:gd name="connsiteY7" fmla="*/ 541198 h 649440"/>
                <a:gd name="connsiteX8" fmla="*/ 0 w 6123600"/>
                <a:gd name="connsiteY8" fmla="*/ 108242 h 64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3600" h="649440">
                  <a:moveTo>
                    <a:pt x="0" y="108242"/>
                  </a:moveTo>
                  <a:cubicBezTo>
                    <a:pt x="0" y="48462"/>
                    <a:pt x="48462" y="0"/>
                    <a:pt x="108242" y="0"/>
                  </a:cubicBezTo>
                  <a:lnTo>
                    <a:pt x="6015358" y="0"/>
                  </a:lnTo>
                  <a:cubicBezTo>
                    <a:pt x="6075138" y="0"/>
                    <a:pt x="6123600" y="48462"/>
                    <a:pt x="6123600" y="108242"/>
                  </a:cubicBezTo>
                  <a:lnTo>
                    <a:pt x="6123600" y="541198"/>
                  </a:lnTo>
                  <a:cubicBezTo>
                    <a:pt x="6123600" y="600978"/>
                    <a:pt x="6075138" y="649440"/>
                    <a:pt x="6015358" y="649440"/>
                  </a:cubicBezTo>
                  <a:lnTo>
                    <a:pt x="108242" y="649440"/>
                  </a:lnTo>
                  <a:cubicBezTo>
                    <a:pt x="48462" y="649440"/>
                    <a:pt x="0" y="600978"/>
                    <a:pt x="0" y="541198"/>
                  </a:cubicBezTo>
                  <a:lnTo>
                    <a:pt x="0" y="108242"/>
                  </a:lnTo>
                  <a:close/>
                </a:path>
              </a:pathLst>
            </a:custGeom>
            <a:grp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63161" tIns="31703" rIns="263161" bIns="31703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smtClean="0"/>
                <a:t>Ingredients of the simulation</a:t>
              </a:r>
              <a:endParaRPr lang="en-US" sz="22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555925" y="2738223"/>
              <a:ext cx="6123600" cy="649440"/>
            </a:xfrm>
            <a:custGeom>
              <a:avLst/>
              <a:gdLst>
                <a:gd name="connsiteX0" fmla="*/ 0 w 6123600"/>
                <a:gd name="connsiteY0" fmla="*/ 108242 h 649440"/>
                <a:gd name="connsiteX1" fmla="*/ 108242 w 6123600"/>
                <a:gd name="connsiteY1" fmla="*/ 0 h 649440"/>
                <a:gd name="connsiteX2" fmla="*/ 6015358 w 6123600"/>
                <a:gd name="connsiteY2" fmla="*/ 0 h 649440"/>
                <a:gd name="connsiteX3" fmla="*/ 6123600 w 6123600"/>
                <a:gd name="connsiteY3" fmla="*/ 108242 h 649440"/>
                <a:gd name="connsiteX4" fmla="*/ 6123600 w 6123600"/>
                <a:gd name="connsiteY4" fmla="*/ 541198 h 649440"/>
                <a:gd name="connsiteX5" fmla="*/ 6015358 w 6123600"/>
                <a:gd name="connsiteY5" fmla="*/ 649440 h 649440"/>
                <a:gd name="connsiteX6" fmla="*/ 108242 w 6123600"/>
                <a:gd name="connsiteY6" fmla="*/ 649440 h 649440"/>
                <a:gd name="connsiteX7" fmla="*/ 0 w 6123600"/>
                <a:gd name="connsiteY7" fmla="*/ 541198 h 649440"/>
                <a:gd name="connsiteX8" fmla="*/ 0 w 6123600"/>
                <a:gd name="connsiteY8" fmla="*/ 108242 h 64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3600" h="649440">
                  <a:moveTo>
                    <a:pt x="0" y="108242"/>
                  </a:moveTo>
                  <a:cubicBezTo>
                    <a:pt x="0" y="48462"/>
                    <a:pt x="48462" y="0"/>
                    <a:pt x="108242" y="0"/>
                  </a:cubicBezTo>
                  <a:lnTo>
                    <a:pt x="6015358" y="0"/>
                  </a:lnTo>
                  <a:cubicBezTo>
                    <a:pt x="6075138" y="0"/>
                    <a:pt x="6123600" y="48462"/>
                    <a:pt x="6123600" y="108242"/>
                  </a:cubicBezTo>
                  <a:lnTo>
                    <a:pt x="6123600" y="541198"/>
                  </a:lnTo>
                  <a:cubicBezTo>
                    <a:pt x="6123600" y="600978"/>
                    <a:pt x="6075138" y="649440"/>
                    <a:pt x="6015358" y="649440"/>
                  </a:cubicBezTo>
                  <a:lnTo>
                    <a:pt x="108242" y="649440"/>
                  </a:lnTo>
                  <a:cubicBezTo>
                    <a:pt x="48462" y="649440"/>
                    <a:pt x="0" y="600978"/>
                    <a:pt x="0" y="541198"/>
                  </a:cubicBezTo>
                  <a:lnTo>
                    <a:pt x="0" y="108242"/>
                  </a:lnTo>
                  <a:close/>
                </a:path>
              </a:pathLst>
            </a:custGeom>
            <a:grp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63161" tIns="31703" rIns="263161" bIns="31703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smtClean="0"/>
                <a:t>Simulation procedure </a:t>
              </a:r>
              <a:endParaRPr lang="en-US" sz="22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55925" y="3736143"/>
              <a:ext cx="6123600" cy="649440"/>
            </a:xfrm>
            <a:custGeom>
              <a:avLst/>
              <a:gdLst>
                <a:gd name="connsiteX0" fmla="*/ 0 w 6123600"/>
                <a:gd name="connsiteY0" fmla="*/ 108242 h 649440"/>
                <a:gd name="connsiteX1" fmla="*/ 108242 w 6123600"/>
                <a:gd name="connsiteY1" fmla="*/ 0 h 649440"/>
                <a:gd name="connsiteX2" fmla="*/ 6015358 w 6123600"/>
                <a:gd name="connsiteY2" fmla="*/ 0 h 649440"/>
                <a:gd name="connsiteX3" fmla="*/ 6123600 w 6123600"/>
                <a:gd name="connsiteY3" fmla="*/ 108242 h 649440"/>
                <a:gd name="connsiteX4" fmla="*/ 6123600 w 6123600"/>
                <a:gd name="connsiteY4" fmla="*/ 541198 h 649440"/>
                <a:gd name="connsiteX5" fmla="*/ 6015358 w 6123600"/>
                <a:gd name="connsiteY5" fmla="*/ 649440 h 649440"/>
                <a:gd name="connsiteX6" fmla="*/ 108242 w 6123600"/>
                <a:gd name="connsiteY6" fmla="*/ 649440 h 649440"/>
                <a:gd name="connsiteX7" fmla="*/ 0 w 6123600"/>
                <a:gd name="connsiteY7" fmla="*/ 541198 h 649440"/>
                <a:gd name="connsiteX8" fmla="*/ 0 w 6123600"/>
                <a:gd name="connsiteY8" fmla="*/ 108242 h 64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3600" h="649440">
                  <a:moveTo>
                    <a:pt x="0" y="108242"/>
                  </a:moveTo>
                  <a:cubicBezTo>
                    <a:pt x="0" y="48462"/>
                    <a:pt x="48462" y="0"/>
                    <a:pt x="108242" y="0"/>
                  </a:cubicBezTo>
                  <a:lnTo>
                    <a:pt x="6015358" y="0"/>
                  </a:lnTo>
                  <a:cubicBezTo>
                    <a:pt x="6075138" y="0"/>
                    <a:pt x="6123600" y="48462"/>
                    <a:pt x="6123600" y="108242"/>
                  </a:cubicBezTo>
                  <a:lnTo>
                    <a:pt x="6123600" y="541198"/>
                  </a:lnTo>
                  <a:cubicBezTo>
                    <a:pt x="6123600" y="600978"/>
                    <a:pt x="6075138" y="649440"/>
                    <a:pt x="6015358" y="649440"/>
                  </a:cubicBezTo>
                  <a:lnTo>
                    <a:pt x="108242" y="649440"/>
                  </a:lnTo>
                  <a:cubicBezTo>
                    <a:pt x="48462" y="649440"/>
                    <a:pt x="0" y="600978"/>
                    <a:pt x="0" y="541198"/>
                  </a:cubicBezTo>
                  <a:lnTo>
                    <a:pt x="0" y="108242"/>
                  </a:lnTo>
                  <a:close/>
                </a:path>
              </a:pathLst>
            </a:custGeom>
            <a:grp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63161" tIns="31703" rIns="263161" bIns="31703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smtClean="0"/>
                <a:t>Outline of the data package</a:t>
              </a:r>
              <a:endParaRPr lang="en-US" sz="22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55925" y="4734064"/>
              <a:ext cx="6123600" cy="649440"/>
            </a:xfrm>
            <a:custGeom>
              <a:avLst/>
              <a:gdLst>
                <a:gd name="connsiteX0" fmla="*/ 0 w 6123600"/>
                <a:gd name="connsiteY0" fmla="*/ 108242 h 649440"/>
                <a:gd name="connsiteX1" fmla="*/ 108242 w 6123600"/>
                <a:gd name="connsiteY1" fmla="*/ 0 h 649440"/>
                <a:gd name="connsiteX2" fmla="*/ 6015358 w 6123600"/>
                <a:gd name="connsiteY2" fmla="*/ 0 h 649440"/>
                <a:gd name="connsiteX3" fmla="*/ 6123600 w 6123600"/>
                <a:gd name="connsiteY3" fmla="*/ 108242 h 649440"/>
                <a:gd name="connsiteX4" fmla="*/ 6123600 w 6123600"/>
                <a:gd name="connsiteY4" fmla="*/ 541198 h 649440"/>
                <a:gd name="connsiteX5" fmla="*/ 6015358 w 6123600"/>
                <a:gd name="connsiteY5" fmla="*/ 649440 h 649440"/>
                <a:gd name="connsiteX6" fmla="*/ 108242 w 6123600"/>
                <a:gd name="connsiteY6" fmla="*/ 649440 h 649440"/>
                <a:gd name="connsiteX7" fmla="*/ 0 w 6123600"/>
                <a:gd name="connsiteY7" fmla="*/ 541198 h 649440"/>
                <a:gd name="connsiteX8" fmla="*/ 0 w 6123600"/>
                <a:gd name="connsiteY8" fmla="*/ 108242 h 64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3600" h="649440">
                  <a:moveTo>
                    <a:pt x="0" y="108242"/>
                  </a:moveTo>
                  <a:cubicBezTo>
                    <a:pt x="0" y="48462"/>
                    <a:pt x="48462" y="0"/>
                    <a:pt x="108242" y="0"/>
                  </a:cubicBezTo>
                  <a:lnTo>
                    <a:pt x="6015358" y="0"/>
                  </a:lnTo>
                  <a:cubicBezTo>
                    <a:pt x="6075138" y="0"/>
                    <a:pt x="6123600" y="48462"/>
                    <a:pt x="6123600" y="108242"/>
                  </a:cubicBezTo>
                  <a:lnTo>
                    <a:pt x="6123600" y="541198"/>
                  </a:lnTo>
                  <a:cubicBezTo>
                    <a:pt x="6123600" y="600978"/>
                    <a:pt x="6075138" y="649440"/>
                    <a:pt x="6015358" y="649440"/>
                  </a:cubicBezTo>
                  <a:lnTo>
                    <a:pt x="108242" y="649440"/>
                  </a:lnTo>
                  <a:cubicBezTo>
                    <a:pt x="48462" y="649440"/>
                    <a:pt x="0" y="600978"/>
                    <a:pt x="0" y="541198"/>
                  </a:cubicBezTo>
                  <a:lnTo>
                    <a:pt x="0" y="108242"/>
                  </a:lnTo>
                  <a:close/>
                </a:path>
              </a:pathLst>
            </a:custGeom>
            <a:grpFill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263161" tIns="31703" rIns="263161" bIns="31703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/>
                <a:t>MOS simulation &amp; IFS simulation</a:t>
              </a:r>
              <a:endParaRPr lang="en-US" sz="2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728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13910"/>
            <a:ext cx="7174800" cy="52322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Ingredients for the Sky: sources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304712" y="5386723"/>
            <a:ext cx="4748713" cy="423256"/>
          </a:xfrm>
          <a:custGeom>
            <a:avLst/>
            <a:gdLst>
              <a:gd name="connsiteX0" fmla="*/ 0 w 5195260"/>
              <a:gd name="connsiteY0" fmla="*/ 0 h 606983"/>
              <a:gd name="connsiteX1" fmla="*/ 5195260 w 5195260"/>
              <a:gd name="connsiteY1" fmla="*/ 0 h 606983"/>
              <a:gd name="connsiteX2" fmla="*/ 5195260 w 5195260"/>
              <a:gd name="connsiteY2" fmla="*/ 606983 h 606983"/>
              <a:gd name="connsiteX3" fmla="*/ 0 w 5195260"/>
              <a:gd name="connsiteY3" fmla="*/ 606983 h 606983"/>
              <a:gd name="connsiteX4" fmla="*/ 0 w 5195260"/>
              <a:gd name="connsiteY4" fmla="*/ 0 h 60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260" h="606983">
                <a:moveTo>
                  <a:pt x="0" y="0"/>
                </a:moveTo>
                <a:lnTo>
                  <a:pt x="5195260" y="0"/>
                </a:lnTo>
                <a:lnTo>
                  <a:pt x="5195260" y="606983"/>
                </a:lnTo>
                <a:lnTo>
                  <a:pt x="0" y="606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2" rIns="149352" bIns="149352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Mock spectra: z = 4 - 8</a:t>
            </a:r>
            <a:endParaRPr lang="en-US" sz="2100" kern="1200" dirty="0"/>
          </a:p>
        </p:txBody>
      </p:sp>
      <p:sp>
        <p:nvSpPr>
          <p:cNvPr id="10" name="Freeform 9"/>
          <p:cNvSpPr/>
          <p:nvPr/>
        </p:nvSpPr>
        <p:spPr>
          <a:xfrm>
            <a:off x="1281830" y="4164858"/>
            <a:ext cx="4748713" cy="1155634"/>
          </a:xfrm>
          <a:custGeom>
            <a:avLst/>
            <a:gdLst>
              <a:gd name="connsiteX0" fmla="*/ 0 w 5195260"/>
              <a:gd name="connsiteY0" fmla="*/ 326954 h 933541"/>
              <a:gd name="connsiteX1" fmla="*/ 2480937 w 5195260"/>
              <a:gd name="connsiteY1" fmla="*/ 326954 h 933541"/>
              <a:gd name="connsiteX2" fmla="*/ 2480937 w 5195260"/>
              <a:gd name="connsiteY2" fmla="*/ 233385 h 933541"/>
              <a:gd name="connsiteX3" fmla="*/ 2364245 w 5195260"/>
              <a:gd name="connsiteY3" fmla="*/ 233385 h 933541"/>
              <a:gd name="connsiteX4" fmla="*/ 2597630 w 5195260"/>
              <a:gd name="connsiteY4" fmla="*/ 0 h 933541"/>
              <a:gd name="connsiteX5" fmla="*/ 2831015 w 5195260"/>
              <a:gd name="connsiteY5" fmla="*/ 233385 h 933541"/>
              <a:gd name="connsiteX6" fmla="*/ 2714323 w 5195260"/>
              <a:gd name="connsiteY6" fmla="*/ 233385 h 933541"/>
              <a:gd name="connsiteX7" fmla="*/ 2714323 w 5195260"/>
              <a:gd name="connsiteY7" fmla="*/ 326954 h 933541"/>
              <a:gd name="connsiteX8" fmla="*/ 5195260 w 5195260"/>
              <a:gd name="connsiteY8" fmla="*/ 326954 h 933541"/>
              <a:gd name="connsiteX9" fmla="*/ 5195260 w 5195260"/>
              <a:gd name="connsiteY9" fmla="*/ 933541 h 933541"/>
              <a:gd name="connsiteX10" fmla="*/ 0 w 5195260"/>
              <a:gd name="connsiteY10" fmla="*/ 933541 h 933541"/>
              <a:gd name="connsiteX11" fmla="*/ 0 w 5195260"/>
              <a:gd name="connsiteY11" fmla="*/ 326954 h 93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95260" h="933541">
                <a:moveTo>
                  <a:pt x="5195260" y="606587"/>
                </a:moveTo>
                <a:lnTo>
                  <a:pt x="2714323" y="606587"/>
                </a:lnTo>
                <a:lnTo>
                  <a:pt x="2714323" y="700156"/>
                </a:lnTo>
                <a:lnTo>
                  <a:pt x="2831015" y="700156"/>
                </a:lnTo>
                <a:lnTo>
                  <a:pt x="2597630" y="933540"/>
                </a:lnTo>
                <a:lnTo>
                  <a:pt x="2364245" y="700156"/>
                </a:lnTo>
                <a:lnTo>
                  <a:pt x="2480937" y="700156"/>
                </a:lnTo>
                <a:lnTo>
                  <a:pt x="2480937" y="606587"/>
                </a:lnTo>
                <a:lnTo>
                  <a:pt x="0" y="606587"/>
                </a:lnTo>
                <a:lnTo>
                  <a:pt x="0" y="1"/>
                </a:lnTo>
                <a:lnTo>
                  <a:pt x="5195260" y="1"/>
                </a:lnTo>
                <a:lnTo>
                  <a:pt x="5195260" y="60658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170688" bIns="77655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BEAGLE</a:t>
            </a:r>
            <a:endParaRPr lang="en-US" sz="24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1281830" y="4576767"/>
            <a:ext cx="4748713" cy="310962"/>
          </a:xfrm>
          <a:custGeom>
            <a:avLst/>
            <a:gdLst>
              <a:gd name="connsiteX0" fmla="*/ 0 w 5195260"/>
              <a:gd name="connsiteY0" fmla="*/ 0 h 279128"/>
              <a:gd name="connsiteX1" fmla="*/ 5195260 w 5195260"/>
              <a:gd name="connsiteY1" fmla="*/ 0 h 279128"/>
              <a:gd name="connsiteX2" fmla="*/ 5195260 w 5195260"/>
              <a:gd name="connsiteY2" fmla="*/ 279128 h 279128"/>
              <a:gd name="connsiteX3" fmla="*/ 0 w 5195260"/>
              <a:gd name="connsiteY3" fmla="*/ 279128 h 279128"/>
              <a:gd name="connsiteX4" fmla="*/ 0 w 5195260"/>
              <a:gd name="connsiteY4" fmla="*/ 0 h 2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260" h="279128">
                <a:moveTo>
                  <a:pt x="0" y="0"/>
                </a:moveTo>
                <a:lnTo>
                  <a:pt x="5195260" y="0"/>
                </a:lnTo>
                <a:lnTo>
                  <a:pt x="5195260" y="279128"/>
                </a:lnTo>
                <a:lnTo>
                  <a:pt x="0" y="2791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25400" rIns="14224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err="1" smtClean="0"/>
              <a:t>BayEsian</a:t>
            </a:r>
            <a:r>
              <a:rPr lang="en-US" sz="2000" kern="1200" dirty="0" smtClean="0"/>
              <a:t> Analysis of </a:t>
            </a:r>
            <a:r>
              <a:rPr lang="en-US" sz="2000" kern="1200" dirty="0" err="1" smtClean="0"/>
              <a:t>GaLaxy</a:t>
            </a:r>
            <a:r>
              <a:rPr lang="en-US" sz="2000" kern="1200" dirty="0" smtClean="0"/>
              <a:t> </a:t>
            </a:r>
            <a:r>
              <a:rPr lang="en-US" sz="2000" kern="1200" dirty="0" err="1" smtClean="0"/>
              <a:t>sEds</a:t>
            </a:r>
            <a:r>
              <a:rPr lang="en-US" sz="2000" kern="1200" dirty="0" smtClean="0"/>
              <a:t> </a:t>
            </a:r>
            <a:endParaRPr lang="en-US" sz="20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1281830" y="3395135"/>
            <a:ext cx="4748713" cy="710158"/>
          </a:xfrm>
          <a:custGeom>
            <a:avLst/>
            <a:gdLst>
              <a:gd name="connsiteX0" fmla="*/ 0 w 5195260"/>
              <a:gd name="connsiteY0" fmla="*/ 326954 h 933541"/>
              <a:gd name="connsiteX1" fmla="*/ 2480937 w 5195260"/>
              <a:gd name="connsiteY1" fmla="*/ 326954 h 933541"/>
              <a:gd name="connsiteX2" fmla="*/ 2480937 w 5195260"/>
              <a:gd name="connsiteY2" fmla="*/ 233385 h 933541"/>
              <a:gd name="connsiteX3" fmla="*/ 2364245 w 5195260"/>
              <a:gd name="connsiteY3" fmla="*/ 233385 h 933541"/>
              <a:gd name="connsiteX4" fmla="*/ 2597630 w 5195260"/>
              <a:gd name="connsiteY4" fmla="*/ 0 h 933541"/>
              <a:gd name="connsiteX5" fmla="*/ 2831015 w 5195260"/>
              <a:gd name="connsiteY5" fmla="*/ 233385 h 933541"/>
              <a:gd name="connsiteX6" fmla="*/ 2714323 w 5195260"/>
              <a:gd name="connsiteY6" fmla="*/ 233385 h 933541"/>
              <a:gd name="connsiteX7" fmla="*/ 2714323 w 5195260"/>
              <a:gd name="connsiteY7" fmla="*/ 326954 h 933541"/>
              <a:gd name="connsiteX8" fmla="*/ 5195260 w 5195260"/>
              <a:gd name="connsiteY8" fmla="*/ 326954 h 933541"/>
              <a:gd name="connsiteX9" fmla="*/ 5195260 w 5195260"/>
              <a:gd name="connsiteY9" fmla="*/ 933541 h 933541"/>
              <a:gd name="connsiteX10" fmla="*/ 0 w 5195260"/>
              <a:gd name="connsiteY10" fmla="*/ 933541 h 933541"/>
              <a:gd name="connsiteX11" fmla="*/ 0 w 5195260"/>
              <a:gd name="connsiteY11" fmla="*/ 326954 h 93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95260" h="933541">
                <a:moveTo>
                  <a:pt x="5195260" y="606587"/>
                </a:moveTo>
                <a:lnTo>
                  <a:pt x="2714323" y="606587"/>
                </a:lnTo>
                <a:lnTo>
                  <a:pt x="2714323" y="700156"/>
                </a:lnTo>
                <a:lnTo>
                  <a:pt x="2831015" y="700156"/>
                </a:lnTo>
                <a:lnTo>
                  <a:pt x="2597630" y="933540"/>
                </a:lnTo>
                <a:lnTo>
                  <a:pt x="2364245" y="700156"/>
                </a:lnTo>
                <a:lnTo>
                  <a:pt x="2480937" y="700156"/>
                </a:lnTo>
                <a:lnTo>
                  <a:pt x="2480937" y="606587"/>
                </a:lnTo>
                <a:lnTo>
                  <a:pt x="0" y="606587"/>
                </a:lnTo>
                <a:lnTo>
                  <a:pt x="0" y="1"/>
                </a:lnTo>
                <a:lnTo>
                  <a:pt x="5195260" y="1"/>
                </a:lnTo>
                <a:lnTo>
                  <a:pt x="5195260" y="60658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7" tIns="170689" rIns="170688" bIns="49764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en-US" sz="2400" kern="1200" dirty="0" smtClean="0"/>
              <a:t>Photometry</a:t>
            </a:r>
            <a:r>
              <a:rPr lang="en-US" sz="1100" kern="1200" dirty="0" smtClean="0"/>
              <a:t> (</a:t>
            </a:r>
            <a:r>
              <a:rPr lang="en-US" sz="1100" dirty="0"/>
              <a:t>10 </a:t>
            </a:r>
            <a:r>
              <a:rPr lang="en-US" sz="1100" dirty="0" smtClean="0"/>
              <a:t>bands - </a:t>
            </a:r>
            <a:r>
              <a:rPr lang="en-US" sz="1100" dirty="0" err="1" smtClean="0"/>
              <a:t>Δλ</a:t>
            </a:r>
            <a:r>
              <a:rPr lang="en-US" sz="1100" dirty="0" smtClean="0"/>
              <a:t>= 0.4 – 1.6 μm</a:t>
            </a:r>
            <a:r>
              <a:rPr lang="en-US" sz="1100" kern="1200" dirty="0" smtClean="0"/>
              <a:t>)</a:t>
            </a:r>
            <a:endParaRPr lang="en-US" sz="11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1315247" y="954826"/>
            <a:ext cx="4669529" cy="508896"/>
          </a:xfrm>
          <a:custGeom>
            <a:avLst/>
            <a:gdLst>
              <a:gd name="connsiteX0" fmla="*/ 0 w 4267200"/>
              <a:gd name="connsiteY0" fmla="*/ 63961 h 383760"/>
              <a:gd name="connsiteX1" fmla="*/ 63961 w 4267200"/>
              <a:gd name="connsiteY1" fmla="*/ 0 h 383760"/>
              <a:gd name="connsiteX2" fmla="*/ 4203239 w 4267200"/>
              <a:gd name="connsiteY2" fmla="*/ 0 h 383760"/>
              <a:gd name="connsiteX3" fmla="*/ 4267200 w 4267200"/>
              <a:gd name="connsiteY3" fmla="*/ 63961 h 383760"/>
              <a:gd name="connsiteX4" fmla="*/ 4267200 w 4267200"/>
              <a:gd name="connsiteY4" fmla="*/ 319799 h 383760"/>
              <a:gd name="connsiteX5" fmla="*/ 4203239 w 4267200"/>
              <a:gd name="connsiteY5" fmla="*/ 383760 h 383760"/>
              <a:gd name="connsiteX6" fmla="*/ 63961 w 4267200"/>
              <a:gd name="connsiteY6" fmla="*/ 383760 h 383760"/>
              <a:gd name="connsiteX7" fmla="*/ 0 w 4267200"/>
              <a:gd name="connsiteY7" fmla="*/ 319799 h 383760"/>
              <a:gd name="connsiteX8" fmla="*/ 0 w 42672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4203239" y="0"/>
                </a:lnTo>
                <a:cubicBezTo>
                  <a:pt x="4238564" y="0"/>
                  <a:pt x="4267200" y="28636"/>
                  <a:pt x="4267200" y="63961"/>
                </a:cubicBezTo>
                <a:lnTo>
                  <a:pt x="4267200" y="319799"/>
                </a:lnTo>
                <a:cubicBezTo>
                  <a:pt x="4267200" y="355124"/>
                  <a:pt x="4238564" y="383760"/>
                  <a:pt x="42032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24" tIns="18734" rIns="180024" bIns="18734" numCol="1" spcCol="1270" anchor="ctr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kern="1200" dirty="0" smtClean="0"/>
              <a:t>MOS simulation - DEEP FIELD</a:t>
            </a:r>
            <a:endParaRPr lang="en-US" kern="1200" dirty="0"/>
          </a:p>
        </p:txBody>
      </p:sp>
      <p:sp>
        <p:nvSpPr>
          <p:cNvPr id="20" name="Freeform 19"/>
          <p:cNvSpPr/>
          <p:nvPr/>
        </p:nvSpPr>
        <p:spPr>
          <a:xfrm>
            <a:off x="1303806" y="1727578"/>
            <a:ext cx="4715292" cy="560806"/>
          </a:xfrm>
          <a:custGeom>
            <a:avLst/>
            <a:gdLst>
              <a:gd name="connsiteX0" fmla="*/ 0 w 4267200"/>
              <a:gd name="connsiteY0" fmla="*/ 63961 h 383760"/>
              <a:gd name="connsiteX1" fmla="*/ 63961 w 4267200"/>
              <a:gd name="connsiteY1" fmla="*/ 0 h 383760"/>
              <a:gd name="connsiteX2" fmla="*/ 4203239 w 4267200"/>
              <a:gd name="connsiteY2" fmla="*/ 0 h 383760"/>
              <a:gd name="connsiteX3" fmla="*/ 4267200 w 4267200"/>
              <a:gd name="connsiteY3" fmla="*/ 63961 h 383760"/>
              <a:gd name="connsiteX4" fmla="*/ 4267200 w 4267200"/>
              <a:gd name="connsiteY4" fmla="*/ 319799 h 383760"/>
              <a:gd name="connsiteX5" fmla="*/ 4203239 w 4267200"/>
              <a:gd name="connsiteY5" fmla="*/ 383760 h 383760"/>
              <a:gd name="connsiteX6" fmla="*/ 63961 w 4267200"/>
              <a:gd name="connsiteY6" fmla="*/ 383760 h 383760"/>
              <a:gd name="connsiteX7" fmla="*/ 0 w 4267200"/>
              <a:gd name="connsiteY7" fmla="*/ 319799 h 383760"/>
              <a:gd name="connsiteX8" fmla="*/ 0 w 42672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4203239" y="0"/>
                </a:lnTo>
                <a:cubicBezTo>
                  <a:pt x="4238564" y="0"/>
                  <a:pt x="4267200" y="28636"/>
                  <a:pt x="4267200" y="63961"/>
                </a:cubicBezTo>
                <a:lnTo>
                  <a:pt x="4267200" y="319799"/>
                </a:lnTo>
                <a:cubicBezTo>
                  <a:pt x="4267200" y="355124"/>
                  <a:pt x="4238564" y="383760"/>
                  <a:pt x="42032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24" tIns="18734" rIns="180024" bIns="18734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HUBBLE </a:t>
            </a:r>
            <a:r>
              <a:rPr lang="en-US" sz="1800" kern="1200" dirty="0" err="1" smtClean="0"/>
              <a:t>eXDF</a:t>
            </a:r>
            <a:r>
              <a:rPr lang="en-US" sz="1800" kern="1200" dirty="0" smtClean="0"/>
              <a:t> </a:t>
            </a:r>
          </a:p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(Catalogue </a:t>
            </a:r>
            <a:r>
              <a:rPr lang="en-US" sz="1400" kern="1200" dirty="0" err="1" smtClean="0"/>
              <a:t>Bouwens</a:t>
            </a:r>
            <a:r>
              <a:rPr lang="en-US" sz="1400" kern="1200" dirty="0" smtClean="0"/>
              <a:t> et al. 2014)</a:t>
            </a:r>
            <a:endParaRPr lang="en-US" sz="1400" kern="1200" dirty="0"/>
          </a:p>
        </p:txBody>
      </p:sp>
      <p:sp>
        <p:nvSpPr>
          <p:cNvPr id="22" name="Freeform 21"/>
          <p:cNvSpPr/>
          <p:nvPr/>
        </p:nvSpPr>
        <p:spPr>
          <a:xfrm>
            <a:off x="1280922" y="2580423"/>
            <a:ext cx="4749618" cy="508896"/>
          </a:xfrm>
          <a:custGeom>
            <a:avLst/>
            <a:gdLst>
              <a:gd name="connsiteX0" fmla="*/ 0 w 4267200"/>
              <a:gd name="connsiteY0" fmla="*/ 63961 h 383760"/>
              <a:gd name="connsiteX1" fmla="*/ 63961 w 4267200"/>
              <a:gd name="connsiteY1" fmla="*/ 0 h 383760"/>
              <a:gd name="connsiteX2" fmla="*/ 4203239 w 4267200"/>
              <a:gd name="connsiteY2" fmla="*/ 0 h 383760"/>
              <a:gd name="connsiteX3" fmla="*/ 4267200 w 4267200"/>
              <a:gd name="connsiteY3" fmla="*/ 63961 h 383760"/>
              <a:gd name="connsiteX4" fmla="*/ 4267200 w 4267200"/>
              <a:gd name="connsiteY4" fmla="*/ 319799 h 383760"/>
              <a:gd name="connsiteX5" fmla="*/ 4203239 w 4267200"/>
              <a:gd name="connsiteY5" fmla="*/ 383760 h 383760"/>
              <a:gd name="connsiteX6" fmla="*/ 63961 w 4267200"/>
              <a:gd name="connsiteY6" fmla="*/ 383760 h 383760"/>
              <a:gd name="connsiteX7" fmla="*/ 0 w 4267200"/>
              <a:gd name="connsiteY7" fmla="*/ 319799 h 383760"/>
              <a:gd name="connsiteX8" fmla="*/ 0 w 4267200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4203239" y="0"/>
                </a:lnTo>
                <a:cubicBezTo>
                  <a:pt x="4238564" y="0"/>
                  <a:pt x="4267200" y="28636"/>
                  <a:pt x="4267200" y="63961"/>
                </a:cubicBezTo>
                <a:lnTo>
                  <a:pt x="4267200" y="319799"/>
                </a:lnTo>
                <a:cubicBezTo>
                  <a:pt x="4267200" y="355124"/>
                  <a:pt x="4238564" y="383760"/>
                  <a:pt x="4203239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24" tIns="18734" rIns="180024" bIns="18734" numCol="1" spcCol="1270" anchor="ctr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WFC3 Field </a:t>
            </a:r>
            <a:r>
              <a:rPr lang="ru-RU" sz="1300" kern="1200" dirty="0" smtClean="0"/>
              <a:t>2.3'x2.0’</a:t>
            </a:r>
            <a:r>
              <a:rPr lang="en-US" sz="1300" kern="1200" dirty="0" smtClean="0"/>
              <a:t> - MOS FOV is 3.4’ x 3.6’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kern="1200" dirty="0" err="1" smtClean="0">
                <a:sym typeface="Wingdings"/>
              </a:rPr>
              <a:t>Bouwens</a:t>
            </a:r>
            <a:r>
              <a:rPr lang="en-US" kern="1200" dirty="0" smtClean="0">
                <a:sym typeface="Wingdings"/>
              </a:rPr>
              <a:t> Catalogue tiled 2x2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121362" y="1811867"/>
            <a:ext cx="180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~ 700 objects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6762" y="2599267"/>
            <a:ext cx="195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~ 2800 objects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7387" y="4343404"/>
            <a:ext cx="239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Chevallard</a:t>
            </a:r>
            <a:r>
              <a:rPr lang="en-US" sz="1200" dirty="0">
                <a:solidFill>
                  <a:srgbClr val="FFFFFF"/>
                </a:solidFill>
              </a:rPr>
              <a:t> &amp; </a:t>
            </a:r>
            <a:r>
              <a:rPr lang="en-US" sz="1200" dirty="0" err="1">
                <a:solidFill>
                  <a:srgbClr val="FFFFFF"/>
                </a:solidFill>
              </a:rPr>
              <a:t>Charlot</a:t>
            </a:r>
            <a:r>
              <a:rPr lang="en-US" sz="1200" dirty="0">
                <a:solidFill>
                  <a:srgbClr val="FFFFFF"/>
                </a:solidFill>
              </a:rPr>
              <a:t> 2016, MNRAS, </a:t>
            </a:r>
            <a:r>
              <a:rPr lang="en-US" sz="1200" dirty="0" smtClean="0">
                <a:solidFill>
                  <a:srgbClr val="FFFFFF"/>
                </a:solidFill>
              </a:rPr>
              <a:t>462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5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60" y="1015978"/>
            <a:ext cx="8748000" cy="5338800"/>
          </a:xfrm>
        </p:spPr>
        <p:txBody>
          <a:bodyPr/>
          <a:lstStyle/>
          <a:p>
            <a:r>
              <a:rPr lang="en-US" b="1" dirty="0" smtClean="0"/>
              <a:t>Zodiacal light (0.5-5.5 μm): 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Blue-part: </a:t>
            </a:r>
            <a:r>
              <a:rPr lang="en-US" dirty="0"/>
              <a:t>reddened spectrum </a:t>
            </a:r>
          </a:p>
          <a:p>
            <a:r>
              <a:rPr lang="en-US" dirty="0" smtClean="0"/>
              <a:t>of </a:t>
            </a:r>
            <a:r>
              <a:rPr lang="en-US" dirty="0"/>
              <a:t>a solar </a:t>
            </a:r>
            <a:r>
              <a:rPr lang="en-US" dirty="0" smtClean="0"/>
              <a:t>analogue (Phoenix code)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R</a:t>
            </a:r>
            <a:r>
              <a:rPr lang="en-US" dirty="0" smtClean="0"/>
              <a:t>ed-part: Black-Body T=</a:t>
            </a:r>
            <a:r>
              <a:rPr lang="cs-CZ" dirty="0"/>
              <a:t>256.15 </a:t>
            </a:r>
            <a:r>
              <a:rPr lang="cs-CZ" dirty="0" smtClean="0"/>
              <a:t>K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r>
              <a:rPr lang="cs-CZ" b="1" dirty="0" err="1" smtClean="0"/>
              <a:t>Parasitic</a:t>
            </a:r>
            <a:r>
              <a:rPr lang="cs-CZ" b="1" dirty="0" smtClean="0"/>
              <a:t> </a:t>
            </a:r>
            <a:r>
              <a:rPr lang="cs-CZ" b="1" dirty="0" err="1" smtClean="0"/>
              <a:t>light</a:t>
            </a:r>
            <a:r>
              <a:rPr lang="cs-CZ" b="1" dirty="0" smtClean="0"/>
              <a:t> (open </a:t>
            </a:r>
            <a:r>
              <a:rPr lang="cs-CZ" b="1" dirty="0" err="1" smtClean="0"/>
              <a:t>telescope</a:t>
            </a:r>
            <a:r>
              <a:rPr lang="cs-CZ" b="1" dirty="0" smtClean="0"/>
              <a:t>!):</a:t>
            </a:r>
          </a:p>
          <a:p>
            <a:pPr marL="285750" indent="-285750">
              <a:buFont typeface="Wingdings" charset="2"/>
              <a:buChar char="ü"/>
            </a:pPr>
            <a:r>
              <a:rPr lang="en-GB" dirty="0" smtClean="0"/>
              <a:t>“Galactic </a:t>
            </a:r>
            <a:r>
              <a:rPr lang="en-GB" dirty="0"/>
              <a:t>sky” </a:t>
            </a:r>
            <a:r>
              <a:rPr lang="en-GB" dirty="0" err="1" smtClean="0"/>
              <a:t>straylight</a:t>
            </a:r>
            <a:r>
              <a:rPr lang="en-GB" dirty="0"/>
              <a:t>.</a:t>
            </a: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GB" dirty="0"/>
              <a:t>Z</a:t>
            </a:r>
            <a:r>
              <a:rPr lang="en-GB" dirty="0" smtClean="0"/>
              <a:t>odiacal </a:t>
            </a:r>
            <a:r>
              <a:rPr lang="en-GB" dirty="0" err="1" smtClean="0"/>
              <a:t>straylight</a:t>
            </a:r>
            <a:endParaRPr lang="en-GB" dirty="0" smtClean="0"/>
          </a:p>
          <a:p>
            <a:pPr marL="285750" indent="-285750">
              <a:buFont typeface="Wingdings" charset="2"/>
              <a:buChar char="ü"/>
            </a:pPr>
            <a:r>
              <a:rPr lang="en-GB" dirty="0" smtClean="0"/>
              <a:t>Emission from telescope</a:t>
            </a:r>
            <a:endParaRPr lang="en-US" dirty="0" smtClean="0"/>
          </a:p>
          <a:p>
            <a:pPr marL="1093788" lvl="1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425598"/>
            <a:ext cx="4023360" cy="301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44687"/>
            <a:ext cx="7174800" cy="461665"/>
          </a:xfrm>
        </p:spPr>
        <p:txBody>
          <a:bodyPr/>
          <a:lstStyle/>
          <a:p>
            <a:r>
              <a:rPr lang="en-US" sz="2400" dirty="0"/>
              <a:t>Ingredients for the Sky: </a:t>
            </a:r>
            <a:r>
              <a:rPr lang="en-US" sz="2400" dirty="0" smtClean="0"/>
              <a:t>background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85333" y="5486401"/>
            <a:ext cx="228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Worse case!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0" y="3412060"/>
            <a:ext cx="4023360" cy="301752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99754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" y="-39979"/>
            <a:ext cx="8264933" cy="830997"/>
          </a:xfrm>
        </p:spPr>
        <p:txBody>
          <a:bodyPr/>
          <a:lstStyle/>
          <a:p>
            <a:r>
              <a:rPr lang="en-US" sz="2400" dirty="0" smtClean="0"/>
              <a:t>MPT selection of targets and MSA configuration</a:t>
            </a:r>
            <a:endParaRPr lang="en-US" sz="2400" dirty="0"/>
          </a:p>
        </p:txBody>
      </p:sp>
      <p:pic>
        <p:nvPicPr>
          <p:cNvPr id="7" name="Picture 6" descr="observation-2-c0e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8" y="693334"/>
            <a:ext cx="6725516" cy="5440058"/>
          </a:xfrm>
          <a:prstGeom prst="rect">
            <a:avLst/>
          </a:prstGeom>
        </p:spPr>
      </p:pic>
      <p:pic>
        <p:nvPicPr>
          <p:cNvPr id="8" name="Picture 7" descr="Nod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93" y="1318717"/>
            <a:ext cx="3030391" cy="13405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6446" y="3799445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pointings</a:t>
            </a:r>
            <a:r>
              <a:rPr lang="en-US" dirty="0" smtClean="0"/>
              <a:t> dither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63777" y="2985701"/>
            <a:ext cx="212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 in 1x3 </a:t>
            </a:r>
            <a:r>
              <a:rPr lang="en-US" dirty="0" err="1" smtClean="0"/>
              <a:t>slitlet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63579" y="4655699"/>
            <a:ext cx="159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 exposures </a:t>
            </a:r>
            <a:endParaRPr lang="en-US" dirty="0"/>
          </a:p>
        </p:txBody>
      </p:sp>
      <p:sp>
        <p:nvSpPr>
          <p:cNvPr id="12" name="Plus 11"/>
          <p:cNvSpPr/>
          <p:nvPr/>
        </p:nvSpPr>
        <p:spPr>
          <a:xfrm>
            <a:off x="7116131" y="3363924"/>
            <a:ext cx="503392" cy="480561"/>
          </a:xfrm>
          <a:prstGeom prst="mathPlus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127572" y="4176300"/>
            <a:ext cx="537714" cy="492002"/>
          </a:xfrm>
          <a:prstGeom prst="downArrow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9999" y="5367867"/>
            <a:ext cx="22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Disperser: PRISM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97600" y="5266267"/>
            <a:ext cx="2455333" cy="558800"/>
          </a:xfrm>
          <a:prstGeom prst="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5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44687"/>
            <a:ext cx="7174800" cy="461665"/>
          </a:xfrm>
        </p:spPr>
        <p:txBody>
          <a:bodyPr/>
          <a:lstStyle/>
          <a:p>
            <a:r>
              <a:rPr lang="en-GB" sz="2400" dirty="0" smtClean="0"/>
              <a:t>Procedure</a:t>
            </a:r>
            <a:endParaRPr lang="en-US" sz="2400" dirty="0"/>
          </a:p>
        </p:txBody>
      </p:sp>
      <p:sp>
        <p:nvSpPr>
          <p:cNvPr id="7" name="Freeform 6"/>
          <p:cNvSpPr/>
          <p:nvPr/>
        </p:nvSpPr>
        <p:spPr>
          <a:xfrm>
            <a:off x="1082234" y="4405972"/>
            <a:ext cx="7067500" cy="1143666"/>
          </a:xfrm>
          <a:custGeom>
            <a:avLst/>
            <a:gdLst>
              <a:gd name="connsiteX0" fmla="*/ 0 w 7067500"/>
              <a:gd name="connsiteY0" fmla="*/ 0 h 1143666"/>
              <a:gd name="connsiteX1" fmla="*/ 7067500 w 7067500"/>
              <a:gd name="connsiteY1" fmla="*/ 0 h 1143666"/>
              <a:gd name="connsiteX2" fmla="*/ 7067500 w 7067500"/>
              <a:gd name="connsiteY2" fmla="*/ 1143666 h 1143666"/>
              <a:gd name="connsiteX3" fmla="*/ 0 w 7067500"/>
              <a:gd name="connsiteY3" fmla="*/ 1143666 h 1143666"/>
              <a:gd name="connsiteX4" fmla="*/ 0 w 7067500"/>
              <a:gd name="connsiteY4" fmla="*/ 0 h 114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7500" h="1143666">
                <a:moveTo>
                  <a:pt x="0" y="0"/>
                </a:moveTo>
                <a:lnTo>
                  <a:pt x="7067500" y="0"/>
                </a:lnTo>
                <a:lnTo>
                  <a:pt x="7067500" y="1143666"/>
                </a:lnTo>
                <a:lnTo>
                  <a:pt x="0" y="11436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2" rIns="149352" bIns="675438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Count rate images – 94.9 </a:t>
            </a:r>
            <a:r>
              <a:rPr lang="en-US" sz="2100" kern="1200" dirty="0" err="1" smtClean="0"/>
              <a:t>ks</a:t>
            </a:r>
            <a:endParaRPr lang="en-US" sz="2100" kern="1200" dirty="0"/>
          </a:p>
        </p:txBody>
      </p:sp>
      <p:sp>
        <p:nvSpPr>
          <p:cNvPr id="8" name="Freeform 7"/>
          <p:cNvSpPr/>
          <p:nvPr/>
        </p:nvSpPr>
        <p:spPr>
          <a:xfrm>
            <a:off x="1082234" y="5059948"/>
            <a:ext cx="7067500" cy="526086"/>
          </a:xfrm>
          <a:custGeom>
            <a:avLst/>
            <a:gdLst>
              <a:gd name="connsiteX0" fmla="*/ 0 w 7067500"/>
              <a:gd name="connsiteY0" fmla="*/ 0 h 526086"/>
              <a:gd name="connsiteX1" fmla="*/ 7067500 w 7067500"/>
              <a:gd name="connsiteY1" fmla="*/ 0 h 526086"/>
              <a:gd name="connsiteX2" fmla="*/ 7067500 w 7067500"/>
              <a:gd name="connsiteY2" fmla="*/ 526086 h 526086"/>
              <a:gd name="connsiteX3" fmla="*/ 0 w 7067500"/>
              <a:gd name="connsiteY3" fmla="*/ 526086 h 526086"/>
              <a:gd name="connsiteX4" fmla="*/ 0 w 7067500"/>
              <a:gd name="connsiteY4" fmla="*/ 0 h 52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7500" h="526086">
                <a:moveTo>
                  <a:pt x="0" y="0"/>
                </a:moveTo>
                <a:lnTo>
                  <a:pt x="7067500" y="0"/>
                </a:lnTo>
                <a:lnTo>
                  <a:pt x="7067500" y="526086"/>
                </a:lnTo>
                <a:lnTo>
                  <a:pt x="0" y="526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17780" rIns="99568" bIns="17780" numCol="1" spcCol="1270" anchor="ctr" anchorCtr="0">
            <a:noAutofit/>
          </a:bodyPr>
          <a:lstStyle/>
          <a:p>
            <a:pPr algn="ctr"/>
            <a:r>
              <a:rPr lang="en-US" sz="1400" dirty="0"/>
              <a:t>100 integrations in IRS2 read-out </a:t>
            </a:r>
            <a:r>
              <a:rPr lang="en-US" sz="1400" dirty="0" smtClean="0"/>
              <a:t>mode </a:t>
            </a:r>
          </a:p>
          <a:p>
            <a:pPr algn="ctr"/>
            <a:r>
              <a:rPr lang="en-US" sz="1400" dirty="0" smtClean="0"/>
              <a:t>Include </a:t>
            </a:r>
            <a:r>
              <a:rPr lang="en-US" sz="1400" dirty="0"/>
              <a:t>p</a:t>
            </a:r>
            <a:r>
              <a:rPr lang="en-US" sz="1400" kern="1200" dirty="0" smtClean="0"/>
              <a:t>hoton noise (incl. dark</a:t>
            </a:r>
            <a:r>
              <a:rPr lang="en-US" sz="1400" kern="1200" dirty="0" smtClean="0"/>
              <a:t>)</a:t>
            </a:r>
            <a:r>
              <a:rPr lang="en-US" sz="1400" dirty="0"/>
              <a:t> </a:t>
            </a:r>
            <a:r>
              <a:rPr lang="en-US" sz="1400" dirty="0" smtClean="0"/>
              <a:t>+ </a:t>
            </a:r>
            <a:r>
              <a:rPr lang="en-US" sz="1400" kern="1200" dirty="0" smtClean="0"/>
              <a:t>read noise</a:t>
            </a:r>
            <a:endParaRPr lang="en-US" sz="1400" kern="1200" dirty="0"/>
          </a:p>
        </p:txBody>
      </p:sp>
      <p:sp>
        <p:nvSpPr>
          <p:cNvPr id="9" name="Freeform 8"/>
          <p:cNvSpPr/>
          <p:nvPr/>
        </p:nvSpPr>
        <p:spPr>
          <a:xfrm>
            <a:off x="1073767" y="2562564"/>
            <a:ext cx="7067500" cy="1758960"/>
          </a:xfrm>
          <a:custGeom>
            <a:avLst/>
            <a:gdLst>
              <a:gd name="connsiteX0" fmla="*/ 0 w 7067500"/>
              <a:gd name="connsiteY0" fmla="*/ 616040 h 1758959"/>
              <a:gd name="connsiteX1" fmla="*/ 3313880 w 7067500"/>
              <a:gd name="connsiteY1" fmla="*/ 616040 h 1758959"/>
              <a:gd name="connsiteX2" fmla="*/ 3313880 w 7067500"/>
              <a:gd name="connsiteY2" fmla="*/ 439740 h 1758959"/>
              <a:gd name="connsiteX3" fmla="*/ 3094010 w 7067500"/>
              <a:gd name="connsiteY3" fmla="*/ 439740 h 1758959"/>
              <a:gd name="connsiteX4" fmla="*/ 3533750 w 7067500"/>
              <a:gd name="connsiteY4" fmla="*/ 0 h 1758959"/>
              <a:gd name="connsiteX5" fmla="*/ 3973490 w 7067500"/>
              <a:gd name="connsiteY5" fmla="*/ 439740 h 1758959"/>
              <a:gd name="connsiteX6" fmla="*/ 3753620 w 7067500"/>
              <a:gd name="connsiteY6" fmla="*/ 439740 h 1758959"/>
              <a:gd name="connsiteX7" fmla="*/ 3753620 w 7067500"/>
              <a:gd name="connsiteY7" fmla="*/ 616040 h 1758959"/>
              <a:gd name="connsiteX8" fmla="*/ 7067500 w 7067500"/>
              <a:gd name="connsiteY8" fmla="*/ 616040 h 1758959"/>
              <a:gd name="connsiteX9" fmla="*/ 7067500 w 7067500"/>
              <a:gd name="connsiteY9" fmla="*/ 1758959 h 1758959"/>
              <a:gd name="connsiteX10" fmla="*/ 0 w 7067500"/>
              <a:gd name="connsiteY10" fmla="*/ 1758959 h 1758959"/>
              <a:gd name="connsiteX11" fmla="*/ 0 w 7067500"/>
              <a:gd name="connsiteY11" fmla="*/ 616040 h 175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500" h="1758959">
                <a:moveTo>
                  <a:pt x="7067500" y="1142919"/>
                </a:moveTo>
                <a:lnTo>
                  <a:pt x="3753620" y="1142919"/>
                </a:lnTo>
                <a:lnTo>
                  <a:pt x="3753620" y="1319219"/>
                </a:lnTo>
                <a:lnTo>
                  <a:pt x="3973490" y="1319219"/>
                </a:lnTo>
                <a:lnTo>
                  <a:pt x="3533750" y="1758958"/>
                </a:lnTo>
                <a:lnTo>
                  <a:pt x="3094010" y="1319219"/>
                </a:lnTo>
                <a:lnTo>
                  <a:pt x="3313880" y="1319219"/>
                </a:lnTo>
                <a:lnTo>
                  <a:pt x="3313880" y="1142919"/>
                </a:lnTo>
                <a:lnTo>
                  <a:pt x="0" y="1142919"/>
                </a:lnTo>
                <a:lnTo>
                  <a:pt x="0" y="1"/>
                </a:lnTo>
                <a:lnTo>
                  <a:pt x="7067500" y="1"/>
                </a:lnTo>
                <a:lnTo>
                  <a:pt x="7067500" y="114291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2" rIns="149352" bIns="1290918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100" kern="1200" dirty="0" smtClean="0"/>
              <a:t>Instrument Performance Simulator </a:t>
            </a:r>
            <a:endParaRPr lang="en-US" sz="21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351869" y="3179958"/>
            <a:ext cx="3793066" cy="525928"/>
          </a:xfrm>
          <a:custGeom>
            <a:avLst/>
            <a:gdLst>
              <a:gd name="connsiteX0" fmla="*/ 0 w 3533750"/>
              <a:gd name="connsiteY0" fmla="*/ 0 h 525928"/>
              <a:gd name="connsiteX1" fmla="*/ 3533750 w 3533750"/>
              <a:gd name="connsiteY1" fmla="*/ 0 h 525928"/>
              <a:gd name="connsiteX2" fmla="*/ 3533750 w 3533750"/>
              <a:gd name="connsiteY2" fmla="*/ 525928 h 525928"/>
              <a:gd name="connsiteX3" fmla="*/ 0 w 3533750"/>
              <a:gd name="connsiteY3" fmla="*/ 525928 h 525928"/>
              <a:gd name="connsiteX4" fmla="*/ 0 w 3533750"/>
              <a:gd name="connsiteY4" fmla="*/ 0 h 52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3750" h="525928">
                <a:moveTo>
                  <a:pt x="0" y="0"/>
                </a:moveTo>
                <a:lnTo>
                  <a:pt x="3533750" y="0"/>
                </a:lnTo>
                <a:lnTo>
                  <a:pt x="3533750" y="525928"/>
                </a:lnTo>
                <a:lnTo>
                  <a:pt x="0" y="5259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17780" rIns="99568" bIns="1778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Radiometric response </a:t>
            </a:r>
            <a:br>
              <a:rPr lang="en-US" sz="1400" kern="1200" dirty="0" smtClean="0"/>
            </a:br>
            <a:r>
              <a:rPr lang="en-US" sz="1400" kern="1200" dirty="0" smtClean="0"/>
              <a:t>(throughput, slit- diffraction-</a:t>
            </a:r>
            <a:r>
              <a:rPr lang="en-US" sz="1400" kern="1200" dirty="0" smtClean="0"/>
              <a:t>losses, QE) </a:t>
            </a:r>
            <a:endParaRPr lang="en-US" sz="14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1073767" y="820758"/>
            <a:ext cx="7067500" cy="1758961"/>
          </a:xfrm>
          <a:custGeom>
            <a:avLst/>
            <a:gdLst>
              <a:gd name="connsiteX0" fmla="*/ 0 w 7067500"/>
              <a:gd name="connsiteY0" fmla="*/ 616040 h 1758959"/>
              <a:gd name="connsiteX1" fmla="*/ 3313880 w 7067500"/>
              <a:gd name="connsiteY1" fmla="*/ 616040 h 1758959"/>
              <a:gd name="connsiteX2" fmla="*/ 3313880 w 7067500"/>
              <a:gd name="connsiteY2" fmla="*/ 439740 h 1758959"/>
              <a:gd name="connsiteX3" fmla="*/ 3094010 w 7067500"/>
              <a:gd name="connsiteY3" fmla="*/ 439740 h 1758959"/>
              <a:gd name="connsiteX4" fmla="*/ 3533750 w 7067500"/>
              <a:gd name="connsiteY4" fmla="*/ 0 h 1758959"/>
              <a:gd name="connsiteX5" fmla="*/ 3973490 w 7067500"/>
              <a:gd name="connsiteY5" fmla="*/ 439740 h 1758959"/>
              <a:gd name="connsiteX6" fmla="*/ 3753620 w 7067500"/>
              <a:gd name="connsiteY6" fmla="*/ 439740 h 1758959"/>
              <a:gd name="connsiteX7" fmla="*/ 3753620 w 7067500"/>
              <a:gd name="connsiteY7" fmla="*/ 616040 h 1758959"/>
              <a:gd name="connsiteX8" fmla="*/ 7067500 w 7067500"/>
              <a:gd name="connsiteY8" fmla="*/ 616040 h 1758959"/>
              <a:gd name="connsiteX9" fmla="*/ 7067500 w 7067500"/>
              <a:gd name="connsiteY9" fmla="*/ 1758959 h 1758959"/>
              <a:gd name="connsiteX10" fmla="*/ 0 w 7067500"/>
              <a:gd name="connsiteY10" fmla="*/ 1758959 h 1758959"/>
              <a:gd name="connsiteX11" fmla="*/ 0 w 7067500"/>
              <a:gd name="connsiteY11" fmla="*/ 616040 h 175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500" h="1758959">
                <a:moveTo>
                  <a:pt x="7067500" y="1142919"/>
                </a:moveTo>
                <a:lnTo>
                  <a:pt x="3753620" y="1142919"/>
                </a:lnTo>
                <a:lnTo>
                  <a:pt x="3753620" y="1319219"/>
                </a:lnTo>
                <a:lnTo>
                  <a:pt x="3973490" y="1319219"/>
                </a:lnTo>
                <a:lnTo>
                  <a:pt x="3533750" y="1758958"/>
                </a:lnTo>
                <a:lnTo>
                  <a:pt x="3094010" y="1319219"/>
                </a:lnTo>
                <a:lnTo>
                  <a:pt x="3313880" y="1319219"/>
                </a:lnTo>
                <a:lnTo>
                  <a:pt x="3313880" y="1142919"/>
                </a:lnTo>
                <a:lnTo>
                  <a:pt x="0" y="1142919"/>
                </a:lnTo>
                <a:lnTo>
                  <a:pt x="0" y="1"/>
                </a:lnTo>
                <a:lnTo>
                  <a:pt x="7067500" y="1"/>
                </a:lnTo>
                <a:lnTo>
                  <a:pt x="7067500" y="114291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352" tIns="149353" rIns="149352" bIns="1290918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Sky Scene</a:t>
            </a:r>
            <a:endParaRPr lang="en-US" sz="21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1073767" y="1438154"/>
            <a:ext cx="7067500" cy="525928"/>
          </a:xfrm>
          <a:custGeom>
            <a:avLst/>
            <a:gdLst>
              <a:gd name="connsiteX0" fmla="*/ 0 w 7067500"/>
              <a:gd name="connsiteY0" fmla="*/ 0 h 525928"/>
              <a:gd name="connsiteX1" fmla="*/ 7067500 w 7067500"/>
              <a:gd name="connsiteY1" fmla="*/ 0 h 525928"/>
              <a:gd name="connsiteX2" fmla="*/ 7067500 w 7067500"/>
              <a:gd name="connsiteY2" fmla="*/ 525928 h 525928"/>
              <a:gd name="connsiteX3" fmla="*/ 0 w 7067500"/>
              <a:gd name="connsiteY3" fmla="*/ 525928 h 525928"/>
              <a:gd name="connsiteX4" fmla="*/ 0 w 7067500"/>
              <a:gd name="connsiteY4" fmla="*/ 0 h 52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7500" h="525928">
                <a:moveTo>
                  <a:pt x="0" y="0"/>
                </a:moveTo>
                <a:lnTo>
                  <a:pt x="7067500" y="0"/>
                </a:lnTo>
                <a:lnTo>
                  <a:pt x="7067500" y="525928"/>
                </a:lnTo>
                <a:lnTo>
                  <a:pt x="0" y="5259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17780" rIns="99568" bIns="1778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Sources (</a:t>
            </a:r>
            <a:r>
              <a:rPr lang="en-US" sz="1400" kern="1200" dirty="0" err="1" smtClean="0"/>
              <a:t>pointlike</a:t>
            </a:r>
            <a:r>
              <a:rPr lang="en-US" sz="1400" kern="1200" dirty="0" smtClean="0"/>
              <a:t>) + Background</a:t>
            </a:r>
            <a:endParaRPr lang="en-US" sz="1400" kern="1200" dirty="0"/>
          </a:p>
        </p:txBody>
      </p:sp>
      <p:sp>
        <p:nvSpPr>
          <p:cNvPr id="10" name="Freeform 9"/>
          <p:cNvSpPr/>
          <p:nvPr/>
        </p:nvSpPr>
        <p:spPr>
          <a:xfrm>
            <a:off x="1073767" y="3179958"/>
            <a:ext cx="3396633" cy="525928"/>
          </a:xfrm>
          <a:custGeom>
            <a:avLst/>
            <a:gdLst>
              <a:gd name="connsiteX0" fmla="*/ 0 w 3533750"/>
              <a:gd name="connsiteY0" fmla="*/ 0 h 525928"/>
              <a:gd name="connsiteX1" fmla="*/ 3533750 w 3533750"/>
              <a:gd name="connsiteY1" fmla="*/ 0 h 525928"/>
              <a:gd name="connsiteX2" fmla="*/ 3533750 w 3533750"/>
              <a:gd name="connsiteY2" fmla="*/ 525928 h 525928"/>
              <a:gd name="connsiteX3" fmla="*/ 0 w 3533750"/>
              <a:gd name="connsiteY3" fmla="*/ 525928 h 525928"/>
              <a:gd name="connsiteX4" fmla="*/ 0 w 3533750"/>
              <a:gd name="connsiteY4" fmla="*/ 0 h 52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3750" h="525928">
                <a:moveTo>
                  <a:pt x="0" y="0"/>
                </a:moveTo>
                <a:lnTo>
                  <a:pt x="3533750" y="0"/>
                </a:lnTo>
                <a:lnTo>
                  <a:pt x="3533750" y="525928"/>
                </a:lnTo>
                <a:lnTo>
                  <a:pt x="0" y="5259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17780" rIns="99568" bIns="1778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Fourier optics software </a:t>
            </a:r>
            <a:r>
              <a:rPr lang="en-US" sz="1400" kern="1200" dirty="0" smtClean="0"/>
              <a:t>+ coordinate </a:t>
            </a:r>
            <a:r>
              <a:rPr lang="en-US" sz="1400" kern="1200" dirty="0" smtClean="0"/>
              <a:t>transf. closely matching </a:t>
            </a:r>
            <a:r>
              <a:rPr lang="en-US" sz="1400" kern="1200" dirty="0" smtClean="0"/>
              <a:t>instrument</a:t>
            </a:r>
            <a:endParaRPr lang="en-US" sz="1400" kern="1200" dirty="0"/>
          </a:p>
        </p:txBody>
      </p:sp>
    </p:spTree>
    <p:extLst>
      <p:ext uri="{BB962C8B-B14F-4D97-AF65-F5344CB8AC3E}">
        <p14:creationId xmlns:p14="http://schemas.microsoft.com/office/powerpoint/2010/main" val="197987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imulated exposure #1</a:t>
            </a:r>
            <a:endParaRPr lang="en-US" dirty="0"/>
          </a:p>
        </p:txBody>
      </p:sp>
      <p:pic>
        <p:nvPicPr>
          <p:cNvPr id="4" name="Picture 3" descr="ds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188000"/>
            <a:ext cx="8825684" cy="4903997"/>
          </a:xfrm>
          <a:prstGeom prst="rect">
            <a:avLst/>
          </a:prstGeom>
        </p:spPr>
      </p:pic>
      <p:pic>
        <p:nvPicPr>
          <p:cNvPr id="5" name="Picture 4" descr="inse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882" y="1878013"/>
            <a:ext cx="2412376" cy="2095123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3925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206241"/>
            <a:ext cx="7174800" cy="338554"/>
          </a:xfrm>
        </p:spPr>
        <p:txBody>
          <a:bodyPr/>
          <a:lstStyle/>
          <a:p>
            <a:r>
              <a:rPr lang="en-US" sz="1600" dirty="0" smtClean="0"/>
              <a:t>Background </a:t>
            </a:r>
            <a:r>
              <a:rPr lang="en-US" sz="1600" dirty="0"/>
              <a:t>subtracted </a:t>
            </a:r>
            <a:r>
              <a:rPr lang="pt-BR" sz="1600" dirty="0"/>
              <a:t>f = A-0.5(B+C) </a:t>
            </a:r>
            <a:r>
              <a:rPr lang="pt-BR" sz="1600" dirty="0" smtClean="0"/>
              <a:t> </a:t>
            </a:r>
            <a:r>
              <a:rPr lang="en-US" sz="1600" dirty="0"/>
              <a:t>~</a:t>
            </a:r>
            <a:r>
              <a:rPr lang="en-US" sz="1600" dirty="0" smtClean="0"/>
              <a:t> </a:t>
            </a:r>
            <a:r>
              <a:rPr lang="en-US" sz="1600" dirty="0"/>
              <a:t>100 </a:t>
            </a:r>
            <a:r>
              <a:rPr lang="en-US" sz="1600" dirty="0" err="1"/>
              <a:t>ks</a:t>
            </a:r>
            <a:r>
              <a:rPr lang="en-US" sz="1600" dirty="0"/>
              <a:t> </a:t>
            </a:r>
            <a:r>
              <a:rPr lang="en-US" sz="1600" dirty="0" smtClean="0"/>
              <a:t>integration</a:t>
            </a:r>
            <a:endParaRPr lang="en-US" sz="1600" dirty="0"/>
          </a:p>
        </p:txBody>
      </p:sp>
      <p:pic>
        <p:nvPicPr>
          <p:cNvPr id="5" name="Picture 4" descr="cr_dither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188000"/>
            <a:ext cx="8948446" cy="46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086" y="749033"/>
            <a:ext cx="1022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Dither 0</a:t>
            </a:r>
            <a:endParaRPr lang="en-US" sz="1600" dirty="0"/>
          </a:p>
        </p:txBody>
      </p:sp>
      <p:pic>
        <p:nvPicPr>
          <p:cNvPr id="4" name="Picture 3" descr="msa3_316_123_XDFI-405548026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29" y="1796381"/>
            <a:ext cx="2734495" cy="2059545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5105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206241"/>
            <a:ext cx="7174800" cy="338554"/>
          </a:xfrm>
        </p:spPr>
        <p:txBody>
          <a:bodyPr/>
          <a:lstStyle/>
          <a:p>
            <a:r>
              <a:rPr lang="en-US" sz="1600" dirty="0" smtClean="0"/>
              <a:t>Background subtracted – 100 </a:t>
            </a:r>
            <a:r>
              <a:rPr lang="en-US" sz="1600" dirty="0" err="1" smtClean="0"/>
              <a:t>ks</a:t>
            </a:r>
            <a:r>
              <a:rPr lang="en-US" sz="1600" dirty="0" smtClean="0"/>
              <a:t> integration</a:t>
            </a:r>
            <a:endParaRPr lang="en-US" sz="1600" dirty="0"/>
          </a:p>
        </p:txBody>
      </p:sp>
      <p:pic>
        <p:nvPicPr>
          <p:cNvPr id="4" name="Picture 3" descr="cr_dith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188000"/>
            <a:ext cx="8948442" cy="46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086" y="749033"/>
            <a:ext cx="1022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Dither 1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25DD4EE8-CEC2-4097-877B-2881619AB218}" vid="{3EAF496E-73B5-4530-AD30-F997BCCE29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DE67DC-0345-49EC-B880-0A483B7BB2AD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f2760952-b3bb-408f-ace6-eb1e07642b8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Presentation.potx</Template>
  <TotalTime>12024</TotalTime>
  <Words>620</Words>
  <Application>Microsoft Macintosh PowerPoint</Application>
  <PresentationFormat>On-screen Show (4:3)</PresentationFormat>
  <Paragraphs>106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NEW ESA Presentation</vt:lpstr>
      <vt:lpstr>Document</vt:lpstr>
      <vt:lpstr>PowerPoint Presentation</vt:lpstr>
      <vt:lpstr>NIRSpec simulations</vt:lpstr>
      <vt:lpstr>Ingredients for the Sky: sources</vt:lpstr>
      <vt:lpstr>Ingredients for the Sky: background</vt:lpstr>
      <vt:lpstr>MPT selection of targets and MSA configuration</vt:lpstr>
      <vt:lpstr>Procedure</vt:lpstr>
      <vt:lpstr>Simulated exposure #1</vt:lpstr>
      <vt:lpstr>Background subtracted f = A-0.5(B+C)  ~ 100 ks integration</vt:lpstr>
      <vt:lpstr>Background subtracted – 100 ks integration</vt:lpstr>
      <vt:lpstr>Extracted products (NIPS)</vt:lpstr>
      <vt:lpstr>Calibrated spectra</vt:lpstr>
      <vt:lpstr>Data package MOSsimulationESAC2016</vt:lpstr>
      <vt:lpstr>IFS Simulations –Input data</vt:lpstr>
      <vt:lpstr>Sky Scene  IPS input</vt:lpstr>
      <vt:lpstr>Simulation output – Count-rate image</vt:lpstr>
      <vt:lpstr>Background subtracted – Count-rate image</vt:lpstr>
      <vt:lpstr>Data package  JWST-NIRSpec-IFU-simulations-GAL2136-20160923</vt:lpstr>
      <vt:lpstr>PowerPoint Presentation</vt:lpstr>
      <vt:lpstr>MOS Simulations characteristics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Giovanna Giardino</cp:lastModifiedBy>
  <cp:revision>603</cp:revision>
  <cp:lastPrinted>2008-08-26T16:26:23Z</cp:lastPrinted>
  <dcterms:created xsi:type="dcterms:W3CDTF">2009-03-03T09:28:14Z</dcterms:created>
  <dcterms:modified xsi:type="dcterms:W3CDTF">2016-09-28T08:32:33Z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2016-09-15T22:00:00Z</vt:filetime>
  </property>
</Properties>
</file>