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0" r:id="rId6"/>
    <p:sldId id="259" r:id="rId7"/>
    <p:sldId id="267" r:id="rId8"/>
    <p:sldId id="271" r:id="rId9"/>
    <p:sldId id="272" r:id="rId10"/>
    <p:sldId id="268" r:id="rId11"/>
    <p:sldId id="260" r:id="rId12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6FCF"/>
    <a:srgbClr val="AA8AC0"/>
    <a:srgbClr val="75A149"/>
    <a:srgbClr val="E17E49"/>
    <a:srgbClr val="E6B52B"/>
    <a:srgbClr val="6A85C9"/>
    <a:srgbClr val="C02629"/>
    <a:srgbClr val="FFFF6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0" autoAdjust="0"/>
    <p:restoredTop sz="94660"/>
  </p:normalViewPr>
  <p:slideViewPr>
    <p:cSldViewPr snapToGrid="0">
      <p:cViewPr>
        <p:scale>
          <a:sx n="121" d="100"/>
          <a:sy n="121" d="100"/>
        </p:scale>
        <p:origin x="-960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10/5/16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10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2999" y="-1143002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11" name="Picture 10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0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>
                <a:solidFill>
                  <a:schemeClr val="bg1"/>
                </a:solidFill>
              </a:rPr>
              <a:t>ESA UNCLASSIFIED - For Official Use</a:t>
            </a:r>
            <a:endParaRPr lang="en-GB" sz="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" name="Picture 2" descr="PPT_Foot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/>
        </p:nvSpPr>
        <p:spPr bwMode="auto">
          <a:xfrm>
            <a:off x="5250477" y="6279900"/>
            <a:ext cx="37503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Marco</a:t>
            </a:r>
            <a:r>
              <a:rPr lang="en-GB" sz="800" baseline="0" noProof="1" smtClean="0">
                <a:solidFill>
                  <a:schemeClr val="bg2"/>
                </a:solidFill>
              </a:rPr>
              <a:t> Sirianni – ESAC JWST Workshop 2016</a:t>
            </a:r>
            <a:r>
              <a:rPr lang="en-GB" sz="800" noProof="1" smtClean="0">
                <a:solidFill>
                  <a:schemeClr val="bg2"/>
                </a:solidFill>
              </a:rPr>
              <a:t> | 26/09/2016 | Slide  </a:t>
            </a:r>
            <a:fld id="{6EDC3D03-FE45-B448-AD0E-ACEB5C2E77C3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66064" y="6279900"/>
            <a:ext cx="20159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8" name="Picture 7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aq-astro.ca/jwst2016/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fluence.stsci.edu/display/JWSTLC/JWST+Community+Webinars" TargetMode="External"/><Relationship Id="rId3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14800" y="2383121"/>
            <a:ext cx="7972425" cy="954107"/>
          </a:xfrm>
        </p:spPr>
        <p:txBody>
          <a:bodyPr/>
          <a:lstStyle/>
          <a:p>
            <a:r>
              <a:rPr lang="en-GB" dirty="0" smtClean="0"/>
              <a:t>Future </a:t>
            </a:r>
            <a:r>
              <a:rPr lang="en-GB" dirty="0" smtClean="0"/>
              <a:t>workshops </a:t>
            </a:r>
            <a:r>
              <a:rPr lang="en-GB" dirty="0" smtClean="0"/>
              <a:t>and </a:t>
            </a:r>
            <a:r>
              <a:rPr lang="en-GB" dirty="0" smtClean="0"/>
              <a:t>Events</a:t>
            </a:r>
            <a:br>
              <a:rPr lang="en-GB" dirty="0" smtClean="0"/>
            </a:br>
            <a:r>
              <a:rPr lang="en-GB" sz="2400" dirty="0" smtClean="0"/>
              <a:t>M. Sirianni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86" y="312951"/>
            <a:ext cx="7666182" cy="430887"/>
          </a:xfrm>
        </p:spPr>
        <p:txBody>
          <a:bodyPr/>
          <a:lstStyle/>
          <a:p>
            <a:r>
              <a:rPr lang="en-US" dirty="0"/>
              <a:t>Getting ready to use </a:t>
            </a:r>
            <a:r>
              <a:rPr lang="en-US" dirty="0" smtClean="0"/>
              <a:t>JWST</a:t>
            </a:r>
            <a:r>
              <a:rPr lang="en-US" dirty="0"/>
              <a:t> </a:t>
            </a:r>
            <a:r>
              <a:rPr lang="en-US" dirty="0" err="1" smtClean="0"/>
              <a:t>SciConferences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69" y="1255636"/>
            <a:ext cx="7677556" cy="18248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3013" y="3127960"/>
            <a:ext cx="2582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http://craq-astro.ca/jwst2016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593795" y="2046943"/>
            <a:ext cx="176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OCTOBER 2016</a:t>
            </a:r>
            <a:endParaRPr lang="en-US" sz="1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49" y="3728022"/>
            <a:ext cx="5149182" cy="1647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3678" y="5391556"/>
            <a:ext cx="7986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Workshop with demos during the last day of the meeting</a:t>
            </a:r>
          </a:p>
          <a:p>
            <a:r>
              <a:rPr lang="en-US" dirty="0" smtClean="0"/>
              <a:t>Abstract submission deadline Oct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378" y="3728918"/>
            <a:ext cx="2915589" cy="16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22592"/>
            <a:ext cx="8748000" cy="533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Nov 7, </a:t>
            </a:r>
            <a:r>
              <a:rPr lang="en-US" dirty="0" smtClean="0"/>
              <a:t>2016 JWST </a:t>
            </a:r>
            <a:r>
              <a:rPr lang="en-US" dirty="0"/>
              <a:t>Data Analysis </a:t>
            </a:r>
            <a:r>
              <a:rPr lang="en-US" dirty="0" smtClean="0"/>
              <a:t>Workshop  STScI</a:t>
            </a:r>
          </a:p>
          <a:p>
            <a:endParaRPr lang="en-US" dirty="0" smtClean="0"/>
          </a:p>
          <a:p>
            <a:r>
              <a:rPr lang="en-US" dirty="0" smtClean="0"/>
              <a:t>Nov </a:t>
            </a:r>
            <a:r>
              <a:rPr lang="en-US" dirty="0"/>
              <a:t>14, </a:t>
            </a:r>
            <a:r>
              <a:rPr lang="en-US" dirty="0" smtClean="0"/>
              <a:t>2016 JWST Session </a:t>
            </a:r>
            <a:r>
              <a:rPr lang="en-US" dirty="0"/>
              <a:t>at the High Contrast Imaging </a:t>
            </a:r>
            <a:r>
              <a:rPr lang="en-US" dirty="0" smtClean="0"/>
              <a:t>Workshop STScI</a:t>
            </a:r>
          </a:p>
          <a:p>
            <a:endParaRPr lang="en-US" dirty="0"/>
          </a:p>
          <a:p>
            <a:r>
              <a:rPr lang="en-US" dirty="0"/>
              <a:t>Jan 2, </a:t>
            </a:r>
            <a:r>
              <a:rPr lang="en-US" dirty="0" smtClean="0"/>
              <a:t>2017 AAS </a:t>
            </a:r>
            <a:r>
              <a:rPr lang="en-US" dirty="0"/>
              <a:t>Winter </a:t>
            </a:r>
            <a:r>
              <a:rPr lang="en-US" dirty="0" smtClean="0"/>
              <a:t>Meeting [TX] </a:t>
            </a:r>
            <a:r>
              <a:rPr lang="en-US" dirty="0"/>
              <a:t>/ proposal planning </a:t>
            </a:r>
            <a:r>
              <a:rPr lang="en-US" dirty="0" smtClean="0"/>
              <a:t>workshops</a:t>
            </a:r>
          </a:p>
          <a:p>
            <a:endParaRPr lang="en-US" dirty="0"/>
          </a:p>
          <a:p>
            <a:r>
              <a:rPr lang="en-US" b="1" dirty="0"/>
              <a:t>Mar 20, 2017International HST/JWST </a:t>
            </a:r>
            <a:r>
              <a:rPr lang="en-US" b="1" dirty="0" smtClean="0"/>
              <a:t>Conference +mini Workshop Venice</a:t>
            </a:r>
            <a:r>
              <a:rPr lang="en-US" b="1" dirty="0"/>
              <a:t>, </a:t>
            </a:r>
            <a:r>
              <a:rPr lang="en-US" b="1" dirty="0" smtClean="0"/>
              <a:t>Italy</a:t>
            </a:r>
          </a:p>
          <a:p>
            <a:endParaRPr lang="en-US" dirty="0"/>
          </a:p>
          <a:p>
            <a:r>
              <a:rPr lang="en-US" dirty="0"/>
              <a:t>May 15, 2017JWST Early Release Science </a:t>
            </a:r>
            <a:r>
              <a:rPr lang="en-US" dirty="0" smtClean="0"/>
              <a:t>- Proposal </a:t>
            </a:r>
            <a:r>
              <a:rPr lang="en-US" dirty="0"/>
              <a:t>Preparation </a:t>
            </a:r>
            <a:r>
              <a:rPr lang="en-US" dirty="0" smtClean="0"/>
              <a:t>Workshop STScI </a:t>
            </a:r>
          </a:p>
          <a:p>
            <a:endParaRPr lang="en-US" dirty="0"/>
          </a:p>
          <a:p>
            <a:r>
              <a:rPr lang="en-US" dirty="0"/>
              <a:t>Jun </a:t>
            </a:r>
            <a:r>
              <a:rPr lang="en-US" dirty="0" smtClean="0"/>
              <a:t>12</a:t>
            </a:r>
            <a:r>
              <a:rPr lang="en-US" dirty="0"/>
              <a:t> </a:t>
            </a:r>
            <a:r>
              <a:rPr lang="en-US" dirty="0" smtClean="0"/>
              <a:t>AAS </a:t>
            </a:r>
            <a:r>
              <a:rPr lang="en-US" dirty="0"/>
              <a:t>Summer Meeting / proposal planning </a:t>
            </a:r>
            <a:r>
              <a:rPr lang="en-US" dirty="0" smtClean="0"/>
              <a:t>workshop [TX]</a:t>
            </a:r>
          </a:p>
          <a:p>
            <a:endParaRPr lang="en-US" dirty="0" smtClean="0"/>
          </a:p>
          <a:p>
            <a:r>
              <a:rPr lang="en-US" b="1" dirty="0" smtClean="0"/>
              <a:t>Oct 4-6  </a:t>
            </a:r>
            <a:r>
              <a:rPr lang="en-US" b="1" dirty="0"/>
              <a:t>Planning your JWST Observations - [get set] </a:t>
            </a:r>
          </a:p>
          <a:p>
            <a:endParaRPr lang="en-US" dirty="0"/>
          </a:p>
          <a:p>
            <a:r>
              <a:rPr lang="en-US" dirty="0"/>
              <a:t>Dec 14, </a:t>
            </a:r>
            <a:r>
              <a:rPr lang="en-US" dirty="0" smtClean="0"/>
              <a:t>2017 JWST </a:t>
            </a:r>
            <a:r>
              <a:rPr lang="en-US" dirty="0"/>
              <a:t>Proposal planning workshop </a:t>
            </a:r>
            <a:r>
              <a:rPr lang="en-US" dirty="0" smtClean="0"/>
              <a:t> Pasadena</a:t>
            </a:r>
            <a:r>
              <a:rPr lang="en-US" dirty="0"/>
              <a:t>, </a:t>
            </a:r>
            <a:r>
              <a:rPr lang="en-US" dirty="0" err="1"/>
              <a:t>Ca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81" y="2833993"/>
            <a:ext cx="538513" cy="369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96" y="4681336"/>
            <a:ext cx="538513" cy="3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55"/>
          <p:cNvSpPr/>
          <p:nvPr/>
        </p:nvSpPr>
        <p:spPr>
          <a:xfrm>
            <a:off x="574043" y="263355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object 7"/>
          <p:cNvSpPr txBox="1"/>
          <p:nvPr/>
        </p:nvSpPr>
        <p:spPr>
          <a:xfrm>
            <a:off x="5377274" y="2626679"/>
            <a:ext cx="1219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object 6"/>
          <p:cNvSpPr txBox="1"/>
          <p:nvPr/>
        </p:nvSpPr>
        <p:spPr>
          <a:xfrm>
            <a:off x="6596474" y="2626679"/>
            <a:ext cx="122237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object 4"/>
          <p:cNvSpPr txBox="1"/>
          <p:nvPr/>
        </p:nvSpPr>
        <p:spPr>
          <a:xfrm>
            <a:off x="4602574" y="2541811"/>
            <a:ext cx="12295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object 2"/>
          <p:cNvSpPr txBox="1"/>
          <p:nvPr/>
        </p:nvSpPr>
        <p:spPr>
          <a:xfrm>
            <a:off x="7056849" y="2541811"/>
            <a:ext cx="10096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58384" y="2565440"/>
            <a:ext cx="606166" cy="1131584"/>
          </a:xfrm>
          <a:prstGeom prst="star4">
            <a:avLst>
              <a:gd name="adj" fmla="val 15817"/>
            </a:avLst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112897" y="74874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bject 28"/>
          <p:cNvSpPr txBox="1"/>
          <p:nvPr/>
        </p:nvSpPr>
        <p:spPr>
          <a:xfrm>
            <a:off x="4194318" y="617087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GO </a:t>
            </a:r>
            <a:r>
              <a:rPr lang="en-US" dirty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y1</a:t>
            </a:r>
          </a:p>
          <a:p>
            <a:pPr>
              <a:spcBef>
                <a:spcPts val="76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rops due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Mar02</a:t>
            </a:r>
          </a:p>
        </p:txBody>
      </p:sp>
      <p:sp>
        <p:nvSpPr>
          <p:cNvPr id="103" name="object 25"/>
          <p:cNvSpPr txBox="1"/>
          <p:nvPr/>
        </p:nvSpPr>
        <p:spPr>
          <a:xfrm>
            <a:off x="1897817" y="2781683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91" name="object 28"/>
          <p:cNvSpPr txBox="1"/>
          <p:nvPr/>
        </p:nvSpPr>
        <p:spPr>
          <a:xfrm>
            <a:off x="2853312" y="81666"/>
            <a:ext cx="1254025" cy="82226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GO Cy 1 CP</a:t>
            </a: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Nov30</a:t>
            </a:r>
          </a:p>
        </p:txBody>
      </p:sp>
      <p:sp>
        <p:nvSpPr>
          <p:cNvPr id="107" name="object 25"/>
          <p:cNvSpPr txBox="1"/>
          <p:nvPr/>
        </p:nvSpPr>
        <p:spPr>
          <a:xfrm>
            <a:off x="5114566" y="2800847"/>
            <a:ext cx="552853" cy="184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181048" y="1663140"/>
            <a:ext cx="0" cy="9144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bject 28"/>
          <p:cNvSpPr txBox="1"/>
          <p:nvPr/>
        </p:nvSpPr>
        <p:spPr>
          <a:xfrm>
            <a:off x="5266473" y="1674211"/>
            <a:ext cx="1733370" cy="76843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GO Cy1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TAC</a:t>
            </a:r>
            <a:r>
              <a:rPr lang="en-US" dirty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May</a:t>
            </a:r>
          </a:p>
        </p:txBody>
      </p:sp>
      <p:sp>
        <p:nvSpPr>
          <p:cNvPr id="64" name="object 28"/>
          <p:cNvSpPr txBox="1"/>
          <p:nvPr/>
        </p:nvSpPr>
        <p:spPr>
          <a:xfrm>
            <a:off x="5765836" y="3676162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l</a:t>
            </a:r>
            <a:r>
              <a:rPr sz="2000" spc="4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a</a:t>
            </a:r>
            <a:r>
              <a:rPr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unch</a:t>
            </a:r>
            <a:endParaRPr lang="en-US" sz="2000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2018Oc</a:t>
            </a:r>
            <a:r>
              <a:rPr lang="en-US" sz="2000" spc="4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</a:t>
            </a:r>
            <a:endParaRPr sz="200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86" name="object 55"/>
          <p:cNvSpPr/>
          <p:nvPr/>
        </p:nvSpPr>
        <p:spPr>
          <a:xfrm>
            <a:off x="3790792" y="263355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451488" y="74874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174243" y="1663140"/>
            <a:ext cx="0" cy="914400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bject 28"/>
          <p:cNvSpPr txBox="1"/>
          <p:nvPr/>
        </p:nvSpPr>
        <p:spPr>
          <a:xfrm>
            <a:off x="1914863" y="732805"/>
            <a:ext cx="2461809" cy="94734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GTO Cy1 </a:t>
            </a:r>
          </a:p>
          <a:p>
            <a:pPr>
              <a:spcBef>
                <a:spcPts val="76"/>
              </a:spcBef>
            </a:pPr>
            <a:r>
              <a:rPr lang="en-US" dirty="0" err="1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o</a:t>
            </a:r>
            <a:r>
              <a:rPr lang="en-US" dirty="0" err="1" smtClean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bs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 release </a:t>
            </a:r>
          </a:p>
          <a:p>
            <a:pPr>
              <a:spcBef>
                <a:spcPts val="76"/>
              </a:spcBef>
            </a:pPr>
            <a:r>
              <a:rPr lang="en-US" dirty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b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y Jun15</a:t>
            </a:r>
            <a:endParaRPr lang="en-US" sz="1600" dirty="0" smtClean="0">
              <a:solidFill>
                <a:srgbClr val="1F497D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5" name="object 25"/>
          <p:cNvSpPr txBox="1"/>
          <p:nvPr/>
        </p:nvSpPr>
        <p:spPr>
          <a:xfrm>
            <a:off x="7814401" y="2803837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374603" y="819964"/>
            <a:ext cx="0" cy="1645920"/>
          </a:xfrm>
          <a:prstGeom prst="line">
            <a:avLst/>
          </a:prstGeom>
          <a:ln w="38100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42221" y="819964"/>
            <a:ext cx="0" cy="1828800"/>
          </a:xfrm>
          <a:prstGeom prst="line">
            <a:avLst/>
          </a:prstGeom>
          <a:ln w="38100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bject 28"/>
          <p:cNvSpPr txBox="1"/>
          <p:nvPr/>
        </p:nvSpPr>
        <p:spPr>
          <a:xfrm>
            <a:off x="6403033" y="995389"/>
            <a:ext cx="2377440" cy="3867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commissioning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(6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mo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spc="4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6751372" y="635469"/>
            <a:ext cx="0" cy="59436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8366088" y="1060264"/>
            <a:ext cx="0" cy="4572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bject 28"/>
          <p:cNvSpPr txBox="1"/>
          <p:nvPr/>
        </p:nvSpPr>
        <p:spPr>
          <a:xfrm>
            <a:off x="8115575" y="1348590"/>
            <a:ext cx="2770143" cy="59523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cycle 1</a:t>
            </a:r>
          </a:p>
          <a:p>
            <a:pPr>
              <a:spcBef>
                <a:spcPts val="76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Obs</a:t>
            </a:r>
            <a:endParaRPr lang="en-US" sz="2000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egin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Apr 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8366088" y="895485"/>
            <a:ext cx="0" cy="457200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bject 55"/>
          <p:cNvSpPr/>
          <p:nvPr/>
        </p:nvSpPr>
        <p:spPr>
          <a:xfrm>
            <a:off x="6995654" y="2633556"/>
            <a:ext cx="13716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891713" y="2790764"/>
            <a:ext cx="0" cy="9144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8"/>
          <p:cNvSpPr txBox="1"/>
          <p:nvPr/>
        </p:nvSpPr>
        <p:spPr>
          <a:xfrm>
            <a:off x="1994058" y="3664190"/>
            <a:ext cx="1138290" cy="1052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DD-ERS</a:t>
            </a:r>
          </a:p>
          <a:p>
            <a:pPr algn="r">
              <a:spcBef>
                <a:spcPts val="76"/>
              </a:spcBef>
            </a:pP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props due Aug18</a:t>
            </a:r>
            <a:endParaRPr lang="en-US" sz="1400" dirty="0" smtClean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49602" y="2790764"/>
            <a:ext cx="0" cy="9144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bject 28"/>
          <p:cNvSpPr txBox="1"/>
          <p:nvPr/>
        </p:nvSpPr>
        <p:spPr>
          <a:xfrm>
            <a:off x="3325386" y="3051810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DD-ERS </a:t>
            </a:r>
          </a:p>
          <a:p>
            <a:pPr>
              <a:spcBef>
                <a:spcPts val="76"/>
              </a:spcBef>
            </a:pP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TAC Oct</a:t>
            </a:r>
            <a:endParaRPr lang="en-US" sz="1400" dirty="0" smtClean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052272" y="2790764"/>
            <a:ext cx="0" cy="27432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bject 28"/>
          <p:cNvSpPr txBox="1"/>
          <p:nvPr/>
        </p:nvSpPr>
        <p:spPr>
          <a:xfrm>
            <a:off x="428230" y="5523184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DD-ERS Notices </a:t>
            </a:r>
          </a:p>
          <a:p>
            <a:pPr>
              <a:spcBef>
                <a:spcPts val="76"/>
              </a:spcBef>
            </a:pPr>
            <a:r>
              <a:rPr lang="en-US" sz="1600" dirty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o</a:t>
            </a: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f Intent </a:t>
            </a:r>
          </a:p>
          <a:p>
            <a:pPr>
              <a:spcBef>
                <a:spcPts val="76"/>
              </a:spcBef>
            </a:pP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due Mar03</a:t>
            </a:r>
            <a:endParaRPr lang="en-US" sz="1400" dirty="0" smtClean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811295" y="2790764"/>
            <a:ext cx="0" cy="18288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bject 28"/>
          <p:cNvSpPr txBox="1"/>
          <p:nvPr/>
        </p:nvSpPr>
        <p:spPr>
          <a:xfrm>
            <a:off x="962525" y="4647565"/>
            <a:ext cx="1720435" cy="9559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DD-ERS final </a:t>
            </a:r>
          </a:p>
          <a:p>
            <a:pPr algn="ctr">
              <a:spcBef>
                <a:spcPts val="76"/>
              </a:spcBef>
            </a:pP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CP release </a:t>
            </a:r>
            <a:endParaRPr lang="en-US" sz="1600" dirty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May19</a:t>
            </a:r>
            <a:endParaRPr lang="en-US" sz="1400" dirty="0" smtClean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8361708" y="734285"/>
            <a:ext cx="0" cy="4572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4043" y="2790764"/>
            <a:ext cx="0" cy="9144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bject 28"/>
          <p:cNvSpPr txBox="1"/>
          <p:nvPr/>
        </p:nvSpPr>
        <p:spPr>
          <a:xfrm>
            <a:off x="81268" y="3749147"/>
            <a:ext cx="1107406" cy="13139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DD-ERS initial CP release </a:t>
            </a:r>
          </a:p>
          <a:p>
            <a:pPr>
              <a:spcBef>
                <a:spcPts val="76"/>
              </a:spcBef>
            </a:pPr>
            <a:r>
              <a:rPr lang="en-US" sz="16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Jan06</a:t>
            </a:r>
            <a:endParaRPr lang="en-US" sz="1400" dirty="0" smtClean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50" name="Picture 49" descr="Screen Shot 2016-08-22 at 6.31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36" y="4320063"/>
            <a:ext cx="3798664" cy="1999297"/>
          </a:xfrm>
          <a:prstGeom prst="rect">
            <a:avLst/>
          </a:prstGeom>
        </p:spPr>
      </p:pic>
      <p:sp>
        <p:nvSpPr>
          <p:cNvPr id="52" name="object 28"/>
          <p:cNvSpPr txBox="1"/>
          <p:nvPr/>
        </p:nvSpPr>
        <p:spPr>
          <a:xfrm>
            <a:off x="5266473" y="5958904"/>
            <a:ext cx="3514000" cy="6736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srgbClr val="4F81BD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000" b="1" dirty="0" smtClean="0">
                <a:solidFill>
                  <a:srgbClr val="4F81BD"/>
                </a:solidFill>
                <a:latin typeface="American Typewriter Condensed"/>
                <a:ea typeface="ＭＳ Ｐゴシック" charset="0"/>
                <a:cs typeface="American Typewriter Condensed"/>
              </a:rPr>
              <a:t>October 2016 Special Issue</a:t>
            </a:r>
          </a:p>
          <a:p>
            <a:pPr algn="ctr">
              <a:spcBef>
                <a:spcPts val="76"/>
              </a:spcBef>
            </a:pPr>
            <a:r>
              <a:rPr lang="en-US" sz="2000" b="1" dirty="0" smtClean="0">
                <a:solidFill>
                  <a:srgbClr val="4F81BD"/>
                </a:solidFill>
                <a:latin typeface="American Typewriter Condensed"/>
                <a:ea typeface="ＭＳ Ｐゴシック" charset="0"/>
                <a:cs typeface="American Typewriter Condensed"/>
              </a:rPr>
              <a:t>JWST Proposal Planning</a:t>
            </a:r>
          </a:p>
          <a:p>
            <a:pPr algn="ctr">
              <a:spcBef>
                <a:spcPts val="76"/>
              </a:spcBef>
            </a:pPr>
            <a:endParaRPr lang="en-US" sz="2000" b="1" dirty="0" smtClean="0">
              <a:solidFill>
                <a:srgbClr val="000000"/>
              </a:solidFill>
              <a:latin typeface="American Typewriter Condensed"/>
              <a:ea typeface="ＭＳ Ｐゴシック" charset="0"/>
              <a:cs typeface="American Typewriter Condense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9434" y="4889101"/>
            <a:ext cx="3193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M</a:t>
            </a:r>
            <a:r>
              <a:rPr lang="en-US" sz="24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ore info</a:t>
            </a:r>
          </a:p>
          <a:p>
            <a:pPr algn="r"/>
            <a:r>
              <a:rPr lang="en-US" sz="24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on timeline</a:t>
            </a:r>
          </a:p>
          <a:p>
            <a:pPr algn="r"/>
            <a:r>
              <a:rPr lang="en-US" sz="24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and DD-ERS </a:t>
            </a:r>
          </a:p>
          <a:p>
            <a:pPr algn="r"/>
            <a:r>
              <a:rPr lang="en-US" sz="24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coming soon: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550378" y="1205940"/>
            <a:ext cx="0" cy="1371600"/>
          </a:xfrm>
          <a:prstGeom prst="line">
            <a:avLst/>
          </a:prstGeom>
          <a:ln w="38100" cmpd="sng">
            <a:solidFill>
              <a:srgbClr val="1F497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4043" y="748740"/>
            <a:ext cx="0" cy="1828800"/>
          </a:xfrm>
          <a:prstGeom prst="line">
            <a:avLst/>
          </a:prstGeom>
          <a:ln w="38100" cmpd="sng">
            <a:solidFill>
              <a:srgbClr val="1F497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bject 28"/>
          <p:cNvSpPr txBox="1"/>
          <p:nvPr/>
        </p:nvSpPr>
        <p:spPr>
          <a:xfrm>
            <a:off x="123478" y="1053508"/>
            <a:ext cx="1313721" cy="104682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GTO </a:t>
            </a:r>
            <a:r>
              <a:rPr lang="en-US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endParaRPr lang="en-US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algn="r">
              <a:spcBef>
                <a:spcPts val="76"/>
              </a:spcBef>
            </a:pPr>
            <a:r>
              <a:rPr lang="en-US" dirty="0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rops due  </a:t>
            </a:r>
          </a:p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Apr0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1</a:t>
            </a:r>
            <a:endParaRPr lang="en-US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57" name="object 28"/>
          <p:cNvSpPr txBox="1"/>
          <p:nvPr/>
        </p:nvSpPr>
        <p:spPr>
          <a:xfrm>
            <a:off x="170038" y="112166"/>
            <a:ext cx="1744825" cy="8832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GTO CP release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Jan06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44" y="2383437"/>
            <a:ext cx="552477" cy="52546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004" y="2357400"/>
            <a:ext cx="552477" cy="52546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102" y="2368305"/>
            <a:ext cx="552477" cy="52546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203" y="2503564"/>
            <a:ext cx="538513" cy="36960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869" y="2347312"/>
            <a:ext cx="552477" cy="525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063" y="2508608"/>
            <a:ext cx="538513" cy="36960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454" y="2488024"/>
            <a:ext cx="538513" cy="3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ESA pre-launch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get_ready_set_go_-_Buscar_con_Goo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8" y="696012"/>
            <a:ext cx="1284072" cy="1650950"/>
          </a:xfrm>
          <a:prstGeom prst="rect">
            <a:avLst/>
          </a:prstGeom>
        </p:spPr>
      </p:pic>
      <p:pic>
        <p:nvPicPr>
          <p:cNvPr id="5" name="Picture 4" descr="get_ready_set_go_-_Buscar_con_Goo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55" y="2582543"/>
            <a:ext cx="965662" cy="1722532"/>
          </a:xfrm>
          <a:prstGeom prst="rect">
            <a:avLst/>
          </a:prstGeom>
        </p:spPr>
      </p:pic>
      <p:pic>
        <p:nvPicPr>
          <p:cNvPr id="6" name="Picture 5" descr="get_ready_set_go_-_Buscar_con_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80" y="4492099"/>
            <a:ext cx="1198800" cy="1723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12" y="2223689"/>
            <a:ext cx="127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ple Symbols"/>
                <a:cs typeface="Apple Symbols"/>
              </a:rPr>
              <a:t>On your Mark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014" y="419948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ple Symbols"/>
                <a:cs typeface="Apple Symbols"/>
              </a:rPr>
              <a:t>Get Set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027" y="6118755"/>
            <a:ext cx="39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ple Symbols"/>
                <a:cs typeface="Apple Symbols"/>
              </a:rPr>
              <a:t>Go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8828" y="1021622"/>
            <a:ext cx="2064913" cy="369332"/>
          </a:xfrm>
          <a:prstGeom prst="rect">
            <a:avLst/>
          </a:prstGeom>
          <a:solidFill>
            <a:srgbClr val="DDEA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26-28 Sep 2016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1715" y="3031443"/>
            <a:ext cx="3151449" cy="369332"/>
          </a:xfrm>
          <a:prstGeom prst="rect">
            <a:avLst/>
          </a:prstGeom>
          <a:solidFill>
            <a:srgbClr val="DDEAF7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 Oct 4-6 2017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83437" y="4593183"/>
            <a:ext cx="286223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Spring - Summer 2018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30166" y="1429870"/>
            <a:ext cx="662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to know all Instrument and observing modes : What JWST can do for your science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29034" y="3428350"/>
            <a:ext cx="607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prepare the proposal – hands on  tools </a:t>
            </a:r>
          </a:p>
          <a:p>
            <a:r>
              <a:rPr lang="en-US" dirty="0" smtClean="0"/>
              <a:t>(ETC, Simulators, PSF, APT, MOS tools)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7786" y="5037986"/>
            <a:ext cx="483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deal with the science data:</a:t>
            </a:r>
          </a:p>
          <a:p>
            <a:r>
              <a:rPr lang="en-US" dirty="0" smtClean="0"/>
              <a:t>Hands on data analysis tools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87220"/>
            <a:ext cx="9144000" cy="1794862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30000"/>
                </a:schemeClr>
              </a:gs>
              <a:gs pos="80000">
                <a:schemeClr val="accent6">
                  <a:shade val="93000"/>
                  <a:satMod val="130000"/>
                  <a:alpha val="30000"/>
                </a:schemeClr>
              </a:gs>
              <a:gs pos="100000">
                <a:schemeClr val="accent6">
                  <a:shade val="94000"/>
                  <a:satMod val="135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671506"/>
            <a:ext cx="9144000" cy="1883876"/>
          </a:xfrm>
          <a:prstGeom prst="rect">
            <a:avLst/>
          </a:prstGeom>
          <a:solidFill>
            <a:srgbClr val="FF6600">
              <a:alpha val="18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8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4" y="85266"/>
            <a:ext cx="7174800" cy="769441"/>
          </a:xfrm>
        </p:spPr>
        <p:txBody>
          <a:bodyPr/>
          <a:lstStyle/>
          <a:p>
            <a:r>
              <a:rPr lang="en-US" dirty="0" smtClean="0"/>
              <a:t>First, very preliminary, tentative &amp; ambitious  brain storm….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934" y="1270049"/>
            <a:ext cx="2560844" cy="484927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Project status update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Summary mode availability and changes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Documentation and help system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Updated policies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Steps to prepare an observations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sz="1600" b="1" dirty="0" smtClean="0"/>
              <a:t>ETC(s) Visibility/orient tools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Demo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Hands on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807704" y="1280545"/>
            <a:ext cx="1442880" cy="4844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APT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Demo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Hands on</a:t>
            </a:r>
          </a:p>
          <a:p>
            <a:endParaRPr lang="en-US" sz="1600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MPT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Demo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Hands on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66702" y="1270049"/>
            <a:ext cx="2560844" cy="322276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Simulators and new simulated data packages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Updates on pipeline products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Analysis tools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demo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282506" y="1280545"/>
            <a:ext cx="1689300" cy="48391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APT </a:t>
            </a:r>
          </a:p>
          <a:p>
            <a:r>
              <a:rPr lang="en-US" sz="1600" u="sng" dirty="0" smtClean="0"/>
              <a:t>solar system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Demo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Hands on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 smtClean="0"/>
              <a:t>APT </a:t>
            </a:r>
            <a:endParaRPr lang="en-US" sz="1600" b="1" dirty="0"/>
          </a:p>
          <a:p>
            <a:r>
              <a:rPr lang="en-US" sz="1600" u="sng" dirty="0" err="1" smtClean="0"/>
              <a:t>Coronagraphy</a:t>
            </a:r>
            <a:endParaRPr lang="en-US" sz="1600" u="sng" dirty="0" smtClean="0"/>
          </a:p>
          <a:p>
            <a:r>
              <a:rPr lang="en-US" sz="1600" u="sng" dirty="0" smtClean="0"/>
              <a:t>&amp; Time Series</a:t>
            </a:r>
            <a:endParaRPr lang="en-US" sz="1600" u="sng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Demo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Hands on</a:t>
            </a:r>
          </a:p>
          <a:p>
            <a:pPr algn="ctr"/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algn="ctr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55069" y="965658"/>
            <a:ext cx="78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6733" y="950118"/>
            <a:ext cx="78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69289" y="903089"/>
            <a:ext cx="78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23" y="3978086"/>
            <a:ext cx="80107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Material from the workshop will be organized </a:t>
            </a:r>
          </a:p>
          <a:p>
            <a:r>
              <a:rPr lang="en-US" b="1" dirty="0" smtClean="0"/>
              <a:t>(including some video editing) and posted on the  workshop </a:t>
            </a:r>
          </a:p>
          <a:p>
            <a:r>
              <a:rPr lang="en-US" b="1" dirty="0" smtClean="0"/>
              <a:t>web page.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articipant will be notified when it is done.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Short survey will be distributed to help us plan for next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23" y="803169"/>
            <a:ext cx="680186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you need to “take home”…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JWST launch in 2018 but you need to get ready now….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First opportunity : ERS – start getting organized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Many differences from HST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ore complex instruments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More and more powerful (and complex) tools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Different proposal preparation process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 smtClean="0"/>
              <a:t>we hope we scared you a bit…. but not too much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Where  you can find information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8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JWST Community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https://confluence.stsci.edu/display/JWSTLC/JWST+Community+</a:t>
            </a:r>
            <a:r>
              <a:rPr lang="en-US" dirty="0" smtClean="0">
                <a:hlinkClick r:id="rId2"/>
              </a:rPr>
              <a:t>Webinars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JWST_Community_Webinars_-_JWST_Community_Lectures_-_STScI_Confluen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2" y="1437989"/>
            <a:ext cx="5889301" cy="3446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2169" y="1396005"/>
            <a:ext cx="2941831" cy="4585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Past Events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Preparing for JWST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NIRCAM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NIRSpec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NIRISS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Data Analysis Tools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MIRI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ERS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Mid Oct-mid Dec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[3PM EST - 9PM CET]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JWST Coronagraphs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JWST IFUs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Absolute flux calibration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Astrometric</a:t>
            </a:r>
            <a:r>
              <a:rPr lang="en-US" sz="1600" dirty="0" smtClean="0"/>
              <a:t> Calibration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NIRSpec MOS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7315" y="5636487"/>
            <a:ext cx="636569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Recorded presentation and material on line</a:t>
            </a:r>
          </a:p>
        </p:txBody>
      </p:sp>
    </p:spTree>
    <p:extLst>
      <p:ext uri="{BB962C8B-B14F-4D97-AF65-F5344CB8AC3E}">
        <p14:creationId xmlns:p14="http://schemas.microsoft.com/office/powerpoint/2010/main" val="328844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f2760952-b3bb-408f-ace6-eb1e07642b8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Presentation.potx</Template>
  <TotalTime>14908</TotalTime>
  <Words>557</Words>
  <Application>Microsoft Macintosh PowerPoint</Application>
  <PresentationFormat>On-screen Show (4:3)</PresentationFormat>
  <Paragraphs>166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 ESA Presentation</vt:lpstr>
      <vt:lpstr>Future workshops and Events M. Sirianni</vt:lpstr>
      <vt:lpstr>Getting ready to use JWST SciConferences</vt:lpstr>
      <vt:lpstr>Next Events</vt:lpstr>
      <vt:lpstr>PowerPoint Presentation</vt:lpstr>
      <vt:lpstr>ESA pre-launch workshops</vt:lpstr>
      <vt:lpstr>First, very preliminary, tentative &amp; ambitious  brain storm….</vt:lpstr>
      <vt:lpstr>What next:</vt:lpstr>
      <vt:lpstr>JWST Community Webinars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Marco Sirianni</cp:lastModifiedBy>
  <cp:revision>516</cp:revision>
  <cp:lastPrinted>2016-09-23T16:32:02Z</cp:lastPrinted>
  <dcterms:created xsi:type="dcterms:W3CDTF">2009-03-03T09:28:14Z</dcterms:created>
  <dcterms:modified xsi:type="dcterms:W3CDTF">2016-10-05T15:53:37Z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