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8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7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notesSlides/notesSlide16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notesSlides/notesSlide7.xml" ContentType="application/vnd.openxmlformats-officedocument.presentationml.notesSlide+xml"/>
  <Override PartName="/ppt/notesSlides/notesSlide15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9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notesSlides/notesSlide18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notesSlides/notesSlide20.xml" ContentType="application/vnd.openxmlformats-officedocument.presentationml.notes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55" r:id="rId1"/>
  </p:sldMasterIdLst>
  <p:notesMasterIdLst>
    <p:notesMasterId r:id="rId33"/>
  </p:notesMasterIdLst>
  <p:handoutMasterIdLst>
    <p:handoutMasterId r:id="rId34"/>
  </p:handoutMasterIdLst>
  <p:sldIdLst>
    <p:sldId id="879" r:id="rId2"/>
    <p:sldId id="991" r:id="rId3"/>
    <p:sldId id="998" r:id="rId4"/>
    <p:sldId id="990" r:id="rId5"/>
    <p:sldId id="590" r:id="rId6"/>
    <p:sldId id="976" r:id="rId7"/>
    <p:sldId id="798" r:id="rId8"/>
    <p:sldId id="820" r:id="rId9"/>
    <p:sldId id="960" r:id="rId10"/>
    <p:sldId id="964" r:id="rId11"/>
    <p:sldId id="869" r:id="rId12"/>
    <p:sldId id="856" r:id="rId13"/>
    <p:sldId id="944" r:id="rId14"/>
    <p:sldId id="946" r:id="rId15"/>
    <p:sldId id="947" r:id="rId16"/>
    <p:sldId id="948" r:id="rId17"/>
    <p:sldId id="955" r:id="rId18"/>
    <p:sldId id="989" r:id="rId19"/>
    <p:sldId id="951" r:id="rId20"/>
    <p:sldId id="950" r:id="rId21"/>
    <p:sldId id="953" r:id="rId22"/>
    <p:sldId id="957" r:id="rId23"/>
    <p:sldId id="988" r:id="rId24"/>
    <p:sldId id="868" r:id="rId25"/>
    <p:sldId id="992" r:id="rId26"/>
    <p:sldId id="993" r:id="rId27"/>
    <p:sldId id="994" r:id="rId28"/>
    <p:sldId id="995" r:id="rId29"/>
    <p:sldId id="996" r:id="rId30"/>
    <p:sldId id="997" r:id="rId31"/>
    <p:sldId id="999" r:id="rId32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sz="1200" b="1" kern="1200">
        <a:solidFill>
          <a:srgbClr val="FF0000"/>
        </a:solidFill>
        <a:latin typeface="Times New Roman" pitchFamily="-106" charset="0"/>
        <a:ea typeface="ＭＳ Ｐゴシック" pitchFamily="-106" charset="-128"/>
        <a:cs typeface="ＭＳ Ｐゴシック" pitchFamily="-106" charset="-128"/>
      </a:defRPr>
    </a:lvl1pPr>
    <a:lvl2pPr marL="457200" algn="l" rtl="0" fontAlgn="base">
      <a:spcBef>
        <a:spcPct val="0"/>
      </a:spcBef>
      <a:spcAft>
        <a:spcPct val="0"/>
      </a:spcAft>
      <a:defRPr sz="1200" b="1" kern="1200">
        <a:solidFill>
          <a:srgbClr val="FF0000"/>
        </a:solidFill>
        <a:latin typeface="Times New Roman" pitchFamily="-106" charset="0"/>
        <a:ea typeface="ＭＳ Ｐゴシック" pitchFamily="-106" charset="-128"/>
        <a:cs typeface="ＭＳ Ｐゴシック" pitchFamily="-106" charset="-128"/>
      </a:defRPr>
    </a:lvl2pPr>
    <a:lvl3pPr marL="914400" algn="l" rtl="0" fontAlgn="base">
      <a:spcBef>
        <a:spcPct val="0"/>
      </a:spcBef>
      <a:spcAft>
        <a:spcPct val="0"/>
      </a:spcAft>
      <a:defRPr sz="1200" b="1" kern="1200">
        <a:solidFill>
          <a:srgbClr val="FF0000"/>
        </a:solidFill>
        <a:latin typeface="Times New Roman" pitchFamily="-106" charset="0"/>
        <a:ea typeface="ＭＳ Ｐゴシック" pitchFamily="-106" charset="-128"/>
        <a:cs typeface="ＭＳ Ｐゴシック" pitchFamily="-106" charset="-128"/>
      </a:defRPr>
    </a:lvl3pPr>
    <a:lvl4pPr marL="1371600" algn="l" rtl="0" fontAlgn="base">
      <a:spcBef>
        <a:spcPct val="0"/>
      </a:spcBef>
      <a:spcAft>
        <a:spcPct val="0"/>
      </a:spcAft>
      <a:defRPr sz="1200" b="1" kern="1200">
        <a:solidFill>
          <a:srgbClr val="FF0000"/>
        </a:solidFill>
        <a:latin typeface="Times New Roman" pitchFamily="-106" charset="0"/>
        <a:ea typeface="ＭＳ Ｐゴシック" pitchFamily="-106" charset="-128"/>
        <a:cs typeface="ＭＳ Ｐゴシック" pitchFamily="-106" charset="-128"/>
      </a:defRPr>
    </a:lvl4pPr>
    <a:lvl5pPr marL="1828800" algn="l" rtl="0" fontAlgn="base">
      <a:spcBef>
        <a:spcPct val="0"/>
      </a:spcBef>
      <a:spcAft>
        <a:spcPct val="0"/>
      </a:spcAft>
      <a:defRPr sz="1200" b="1" kern="1200">
        <a:solidFill>
          <a:srgbClr val="FF0000"/>
        </a:solidFill>
        <a:latin typeface="Times New Roman" pitchFamily="-106" charset="0"/>
        <a:ea typeface="ＭＳ Ｐゴシック" pitchFamily="-106" charset="-128"/>
        <a:cs typeface="ＭＳ Ｐゴシック" pitchFamily="-106" charset="-128"/>
      </a:defRPr>
    </a:lvl5pPr>
    <a:lvl6pPr marL="2286000" algn="l" defTabSz="457200" rtl="0" eaLnBrk="1" latinLnBrk="0" hangingPunct="1">
      <a:defRPr sz="1200" b="1" kern="1200">
        <a:solidFill>
          <a:srgbClr val="FF0000"/>
        </a:solidFill>
        <a:latin typeface="Times New Roman" pitchFamily="-106" charset="0"/>
        <a:ea typeface="ＭＳ Ｐゴシック" pitchFamily="-106" charset="-128"/>
        <a:cs typeface="ＭＳ Ｐゴシック" pitchFamily="-106" charset="-128"/>
      </a:defRPr>
    </a:lvl6pPr>
    <a:lvl7pPr marL="2743200" algn="l" defTabSz="457200" rtl="0" eaLnBrk="1" latinLnBrk="0" hangingPunct="1">
      <a:defRPr sz="1200" b="1" kern="1200">
        <a:solidFill>
          <a:srgbClr val="FF0000"/>
        </a:solidFill>
        <a:latin typeface="Times New Roman" pitchFamily="-106" charset="0"/>
        <a:ea typeface="ＭＳ Ｐゴシック" pitchFamily="-106" charset="-128"/>
        <a:cs typeface="ＭＳ Ｐゴシック" pitchFamily="-106" charset="-128"/>
      </a:defRPr>
    </a:lvl7pPr>
    <a:lvl8pPr marL="3200400" algn="l" defTabSz="457200" rtl="0" eaLnBrk="1" latinLnBrk="0" hangingPunct="1">
      <a:defRPr sz="1200" b="1" kern="1200">
        <a:solidFill>
          <a:srgbClr val="FF0000"/>
        </a:solidFill>
        <a:latin typeface="Times New Roman" pitchFamily="-106" charset="0"/>
        <a:ea typeface="ＭＳ Ｐゴシック" pitchFamily="-106" charset="-128"/>
        <a:cs typeface="ＭＳ Ｐゴシック" pitchFamily="-106" charset="-128"/>
      </a:defRPr>
    </a:lvl8pPr>
    <a:lvl9pPr marL="3657600" algn="l" defTabSz="457200" rtl="0" eaLnBrk="1" latinLnBrk="0" hangingPunct="1">
      <a:defRPr sz="1200" b="1" kern="1200">
        <a:solidFill>
          <a:srgbClr val="FF0000"/>
        </a:solidFill>
        <a:latin typeface="Times New Roman" pitchFamily="-106" charset="0"/>
        <a:ea typeface="ＭＳ Ｐゴシック" pitchFamily="-106" charset="-128"/>
        <a:cs typeface="ＭＳ Ｐゴシック" pitchFamily="-106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clrMode="bw" scaleToFitPaper="1"/>
  <p:clrMru>
    <a:srgbClr val="F3F4C1"/>
    <a:srgbClr val="27FF29"/>
    <a:srgbClr val="61D3E3"/>
    <a:srgbClr val="ABE3E3"/>
    <a:srgbClr val="DF0000"/>
    <a:srgbClr val="F60000"/>
    <a:srgbClr val="FFFF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napVertSplitter="1">
    <p:restoredLeft sz="18565" autoAdjust="0"/>
    <p:restoredTop sz="99514" autoAdjust="0"/>
  </p:normalViewPr>
  <p:slideViewPr>
    <p:cSldViewPr>
      <p:cViewPr varScale="1">
        <p:scale>
          <a:sx n="109" d="100"/>
          <a:sy n="109" d="100"/>
        </p:scale>
        <p:origin x="-20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0016"/>
    </p:cViewPr>
  </p:sorterViewPr>
  <p:notesViewPr>
    <p:cSldViewPr>
      <p:cViewPr varScale="1">
        <p:scale>
          <a:sx n="85" d="100"/>
          <a:sy n="85" d="100"/>
        </p:scale>
        <p:origin x="-2224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printerSettings" Target="printerSettings/printerSettings1.bin"/><Relationship Id="rId31" Type="http://schemas.openxmlformats.org/officeDocument/2006/relationships/slide" Target="slides/slide30.xml"/><Relationship Id="rId34" Type="http://schemas.openxmlformats.org/officeDocument/2006/relationships/handoutMaster" Target="handoutMasters/handoutMaster1.xml"/><Relationship Id="rId39" Type="http://schemas.openxmlformats.org/officeDocument/2006/relationships/tableStyles" Target="tableStyles.xml"/><Relationship Id="rId7" Type="http://schemas.openxmlformats.org/officeDocument/2006/relationships/slide" Target="slides/slide6.xml"/><Relationship Id="rId3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theme" Target="theme/theme1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b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defRPr>
            </a:lvl1pPr>
          </a:lstStyle>
          <a:p>
            <a:endParaRPr lang="en-US"/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b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defRPr>
            </a:lvl1pPr>
          </a:lstStyle>
          <a:p>
            <a:endParaRPr lang="en-US"/>
          </a:p>
        </p:txBody>
      </p:sp>
      <p:sp>
        <p:nvSpPr>
          <p:cNvPr id="455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1" b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defRPr>
            </a:lvl1pPr>
          </a:lstStyle>
          <a:p>
            <a:endParaRPr lang="en-US"/>
          </a:p>
        </p:txBody>
      </p:sp>
      <p:sp>
        <p:nvSpPr>
          <p:cNvPr id="455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1" b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defRPr>
            </a:lvl1pPr>
          </a:lstStyle>
          <a:p>
            <a:fld id="{D567CE5F-450F-064C-9C17-FB8FA64073A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b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defRPr>
            </a:lvl1pPr>
          </a:lstStyle>
          <a:p>
            <a:endParaRPr lang="en-US" altLang="ja-JP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b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defRPr>
            </a:lvl1pPr>
          </a:lstStyle>
          <a:p>
            <a:endParaRPr lang="en-US" altLang="ja-JP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1" b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defRPr>
            </a:lvl1pPr>
          </a:lstStyle>
          <a:p>
            <a:endParaRPr lang="en-US" altLang="ja-JP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1" b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defRPr>
            </a:lvl1pPr>
          </a:lstStyle>
          <a:p>
            <a:fld id="{7AFDE688-8724-1D45-97F9-589BBBA2BD91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Beijing" charset="-122"/>
        <a:cs typeface="Beijing" charset="-122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Beijing" charset="-122"/>
        <a:cs typeface="Beijing" charset="-122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Beijing" charset="-122"/>
        <a:cs typeface="Beijing" charset="-122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Beijing" charset="-122"/>
        <a:cs typeface="Beijing" charset="-122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Beijing" charset="-122"/>
        <a:cs typeface="Beijing" charset="-122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9A540A-F10E-AF48-810D-A589BD90EF4C}" type="slidenum">
              <a:rPr lang="en-US" altLang="ja-JP"/>
              <a:pPr/>
              <a:t>1</a:t>
            </a:fld>
            <a:endParaRPr lang="en-US" altLang="ja-JP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CN" altLang="en-US">
              <a:latin typeface="Times" pitchFamily="-106" charset="0"/>
              <a:ea typeface="宋体" pitchFamily="-106" charset="-122"/>
              <a:cs typeface="宋体" pitchFamily="-106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8C1CFE-DC26-3846-AFC9-88F2324DDF69}" type="slidenum">
              <a:rPr lang="en-US" altLang="ja-JP"/>
              <a:pPr/>
              <a:t>10</a:t>
            </a:fld>
            <a:endParaRPr lang="en-US" altLang="ja-JP"/>
          </a:p>
        </p:txBody>
      </p:sp>
      <p:sp>
        <p:nvSpPr>
          <p:cNvPr id="40963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solidFill>
            <a:srgbClr val="FFFFFF"/>
          </a:solidFill>
          <a:ln/>
        </p:spPr>
      </p:sp>
      <p:sp>
        <p:nvSpPr>
          <p:cNvPr id="40964" name="Text Box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79717" tIns="39859" rIns="79717" bIns="39859" anchor="ctr"/>
          <a:lstStyle/>
          <a:p>
            <a:pPr eaLnBrk="1" hangingPunct="1"/>
            <a:endParaRPr lang="en-US">
              <a:latin typeface="Times" pitchFamily="-106" charset="0"/>
              <a:ea typeface="Beijing" charset="0"/>
              <a:cs typeface="Beijing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72E741-0EBF-8E44-BA3B-059267D8B1BB}" type="slidenum">
              <a:rPr lang="en-US" altLang="ja-JP"/>
              <a:pPr/>
              <a:t>11</a:t>
            </a:fld>
            <a:endParaRPr lang="en-US" altLang="ja-JP"/>
          </a:p>
        </p:txBody>
      </p:sp>
      <p:sp>
        <p:nvSpPr>
          <p:cNvPr id="43011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solidFill>
            <a:srgbClr val="FFFFFF"/>
          </a:solidFill>
          <a:ln/>
        </p:spPr>
      </p:sp>
      <p:sp>
        <p:nvSpPr>
          <p:cNvPr id="43012" name="Text Box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79717" tIns="39859" rIns="79717" bIns="39859" anchor="ctr"/>
          <a:lstStyle/>
          <a:p>
            <a:pPr eaLnBrk="1" hangingPunct="1"/>
            <a:endParaRPr lang="en-US">
              <a:latin typeface="Times" pitchFamily="-106" charset="0"/>
              <a:ea typeface="Beijing" charset="0"/>
              <a:cs typeface="Beijing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5FBDE4-912F-FA48-943D-5A5834D2D12E}" type="slidenum">
              <a:rPr lang="en-US" altLang="ja-JP"/>
              <a:pPr/>
              <a:t>12</a:t>
            </a:fld>
            <a:endParaRPr lang="en-US" altLang="ja-JP"/>
          </a:p>
        </p:txBody>
      </p:sp>
      <p:sp>
        <p:nvSpPr>
          <p:cNvPr id="45059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solidFill>
            <a:srgbClr val="FFFFFF"/>
          </a:solidFill>
          <a:ln/>
        </p:spPr>
      </p:sp>
      <p:sp>
        <p:nvSpPr>
          <p:cNvPr id="45060" name="Text Box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79717" tIns="39859" rIns="79717" bIns="39859" anchor="ctr"/>
          <a:lstStyle/>
          <a:p>
            <a:pPr eaLnBrk="1" hangingPunct="1"/>
            <a:endParaRPr lang="en-US">
              <a:latin typeface="Times" pitchFamily="-106" charset="0"/>
              <a:ea typeface="Beijing" charset="0"/>
              <a:cs typeface="Beijing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1B77ED-0E9D-3E40-BCEA-DC391A883857}" type="slidenum">
              <a:rPr lang="en-US" altLang="ja-JP"/>
              <a:pPr/>
              <a:t>13</a:t>
            </a:fld>
            <a:endParaRPr lang="en-US" altLang="ja-JP"/>
          </a:p>
        </p:txBody>
      </p:sp>
      <p:sp>
        <p:nvSpPr>
          <p:cNvPr id="47107" name="Text Box 1026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solidFill>
            <a:srgbClr val="FFFFFF"/>
          </a:solidFill>
          <a:ln/>
        </p:spPr>
      </p:sp>
      <p:sp>
        <p:nvSpPr>
          <p:cNvPr id="47108" name="Text Box 1027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79717" tIns="39859" rIns="79717" bIns="39859" anchor="ctr"/>
          <a:lstStyle/>
          <a:p>
            <a:pPr eaLnBrk="1" hangingPunct="1"/>
            <a:endParaRPr lang="en-US">
              <a:latin typeface="Times" pitchFamily="-106" charset="0"/>
              <a:ea typeface="Beijing" charset="0"/>
              <a:cs typeface="Beijing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CEBF6B-6E43-BF4C-87B3-BE0941F3C328}" type="slidenum">
              <a:rPr lang="en-US" altLang="ja-JP"/>
              <a:pPr/>
              <a:t>14</a:t>
            </a:fld>
            <a:endParaRPr lang="en-US" altLang="ja-JP"/>
          </a:p>
        </p:txBody>
      </p:sp>
      <p:sp>
        <p:nvSpPr>
          <p:cNvPr id="49155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solidFill>
            <a:srgbClr val="FFFFFF"/>
          </a:solidFill>
          <a:ln/>
        </p:spPr>
      </p:sp>
      <p:sp>
        <p:nvSpPr>
          <p:cNvPr id="49156" name="Text Box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79717" tIns="39859" rIns="79717" bIns="39859" anchor="ctr"/>
          <a:lstStyle/>
          <a:p>
            <a:pPr eaLnBrk="1" hangingPunct="1"/>
            <a:endParaRPr lang="en-US">
              <a:latin typeface="Times" pitchFamily="-106" charset="0"/>
              <a:ea typeface="Beijing" charset="0"/>
              <a:cs typeface="Beijing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01A90E-8E2C-9E4B-9B98-44B72EFC9107}" type="slidenum">
              <a:rPr lang="en-US" altLang="ja-JP"/>
              <a:pPr/>
              <a:t>15</a:t>
            </a:fld>
            <a:endParaRPr lang="en-US" altLang="ja-JP"/>
          </a:p>
        </p:txBody>
      </p:sp>
      <p:sp>
        <p:nvSpPr>
          <p:cNvPr id="51203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solidFill>
            <a:srgbClr val="FFFFFF"/>
          </a:solidFill>
          <a:ln/>
        </p:spPr>
      </p:sp>
      <p:sp>
        <p:nvSpPr>
          <p:cNvPr id="51204" name="Text Box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79717" tIns="39859" rIns="79717" bIns="39859" anchor="ctr"/>
          <a:lstStyle/>
          <a:p>
            <a:pPr eaLnBrk="1" hangingPunct="1"/>
            <a:endParaRPr lang="en-US">
              <a:latin typeface="Times" pitchFamily="-106" charset="0"/>
              <a:ea typeface="Beijing" charset="0"/>
              <a:cs typeface="Beijing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3B9FD6-027E-6641-BFB7-FEEB795FEAC6}" type="slidenum">
              <a:rPr lang="en-US" altLang="ja-JP"/>
              <a:pPr/>
              <a:t>16</a:t>
            </a:fld>
            <a:endParaRPr lang="en-US" altLang="ja-JP"/>
          </a:p>
        </p:txBody>
      </p:sp>
      <p:sp>
        <p:nvSpPr>
          <p:cNvPr id="53251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solidFill>
            <a:srgbClr val="FFFFFF"/>
          </a:solidFill>
          <a:ln/>
        </p:spPr>
      </p:sp>
      <p:sp>
        <p:nvSpPr>
          <p:cNvPr id="53252" name="Text Box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79717" tIns="39859" rIns="79717" bIns="39859" anchor="ctr"/>
          <a:lstStyle/>
          <a:p>
            <a:pPr eaLnBrk="1" hangingPunct="1"/>
            <a:endParaRPr lang="en-US">
              <a:latin typeface="Times" pitchFamily="-106" charset="0"/>
              <a:ea typeface="Beijing" charset="0"/>
              <a:cs typeface="Beijing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270B1B-F272-B442-AC86-496166FEE1FD}" type="slidenum">
              <a:rPr lang="en-US" altLang="ja-JP"/>
              <a:pPr/>
              <a:t>17</a:t>
            </a:fld>
            <a:endParaRPr lang="en-US" altLang="ja-JP"/>
          </a:p>
        </p:txBody>
      </p:sp>
      <p:sp>
        <p:nvSpPr>
          <p:cNvPr id="55299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solidFill>
            <a:srgbClr val="FFFFFF"/>
          </a:solidFill>
          <a:ln/>
        </p:spPr>
      </p:sp>
      <p:sp>
        <p:nvSpPr>
          <p:cNvPr id="55300" name="Text Box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79717" tIns="39859" rIns="79717" bIns="39859" anchor="ctr"/>
          <a:lstStyle/>
          <a:p>
            <a:pPr eaLnBrk="1" hangingPunct="1"/>
            <a:endParaRPr lang="en-US">
              <a:latin typeface="Times" pitchFamily="-106" charset="0"/>
              <a:ea typeface="Beijing" charset="0"/>
              <a:cs typeface="Beijing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270B1B-F272-B442-AC86-496166FEE1FD}" type="slidenum">
              <a:rPr lang="en-US" altLang="ja-JP"/>
              <a:pPr/>
              <a:t>18</a:t>
            </a:fld>
            <a:endParaRPr lang="en-US" altLang="ja-JP"/>
          </a:p>
        </p:txBody>
      </p:sp>
      <p:sp>
        <p:nvSpPr>
          <p:cNvPr id="55299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solidFill>
            <a:srgbClr val="FFFFFF"/>
          </a:solidFill>
          <a:ln/>
        </p:spPr>
      </p:sp>
      <p:sp>
        <p:nvSpPr>
          <p:cNvPr id="55300" name="Text Box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79717" tIns="39859" rIns="79717" bIns="39859" anchor="ctr"/>
          <a:lstStyle/>
          <a:p>
            <a:pPr eaLnBrk="1" hangingPunct="1"/>
            <a:endParaRPr lang="en-US">
              <a:latin typeface="Times" pitchFamily="-106" charset="0"/>
              <a:ea typeface="Beijing" charset="0"/>
              <a:cs typeface="Beijing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76BBE9-3C2A-924F-82E8-F4976C3B8D4C}" type="slidenum">
              <a:rPr lang="en-US" altLang="ja-JP"/>
              <a:pPr/>
              <a:t>19</a:t>
            </a:fld>
            <a:endParaRPr lang="en-US" altLang="ja-JP"/>
          </a:p>
        </p:txBody>
      </p:sp>
      <p:sp>
        <p:nvSpPr>
          <p:cNvPr id="57347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solidFill>
            <a:srgbClr val="FFFFFF"/>
          </a:solidFill>
          <a:ln/>
        </p:spPr>
      </p:sp>
      <p:sp>
        <p:nvSpPr>
          <p:cNvPr id="57348" name="Text Box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79717" tIns="39859" rIns="79717" bIns="39859" anchor="ctr"/>
          <a:lstStyle/>
          <a:p>
            <a:pPr eaLnBrk="1" hangingPunct="1"/>
            <a:endParaRPr lang="en-US">
              <a:latin typeface="Times" pitchFamily="-106" charset="0"/>
              <a:ea typeface="Beijing" charset="0"/>
              <a:cs typeface="Beijing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4C4C8C-1243-7949-8DFB-F9C99852F087}" type="slidenum">
              <a:rPr lang="en-US" altLang="ja-JP"/>
              <a:pPr/>
              <a:t>2</a:t>
            </a:fld>
            <a:endParaRPr lang="en-US" altLang="ja-JP"/>
          </a:p>
        </p:txBody>
      </p:sp>
      <p:sp>
        <p:nvSpPr>
          <p:cNvPr id="2048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3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CN" altLang="en-US">
              <a:latin typeface="Times" pitchFamily="-106" charset="0"/>
              <a:ea typeface="宋体" pitchFamily="-106" charset="-122"/>
              <a:cs typeface="宋体" pitchFamily="-106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CAA100-5239-3346-9DFD-04A4CE78F067}" type="slidenum">
              <a:rPr lang="en-US" altLang="ja-JP"/>
              <a:pPr/>
              <a:t>20</a:t>
            </a:fld>
            <a:endParaRPr lang="en-US" altLang="ja-JP"/>
          </a:p>
        </p:txBody>
      </p:sp>
      <p:sp>
        <p:nvSpPr>
          <p:cNvPr id="59395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solidFill>
            <a:srgbClr val="FFFFFF"/>
          </a:solidFill>
          <a:ln/>
        </p:spPr>
      </p:sp>
      <p:sp>
        <p:nvSpPr>
          <p:cNvPr id="59396" name="Text Box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79717" tIns="39859" rIns="79717" bIns="39859" anchor="ctr"/>
          <a:lstStyle/>
          <a:p>
            <a:pPr eaLnBrk="1" hangingPunct="1"/>
            <a:endParaRPr lang="en-US">
              <a:latin typeface="Times" pitchFamily="-106" charset="0"/>
              <a:ea typeface="Beijing" charset="0"/>
              <a:cs typeface="Beijing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7D029E-FEAC-F442-9B40-5F6A08722DE7}" type="slidenum">
              <a:rPr lang="en-US" altLang="ja-JP"/>
              <a:pPr/>
              <a:t>21</a:t>
            </a:fld>
            <a:endParaRPr lang="en-US" altLang="ja-JP"/>
          </a:p>
        </p:txBody>
      </p:sp>
      <p:sp>
        <p:nvSpPr>
          <p:cNvPr id="61443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solidFill>
            <a:srgbClr val="FFFFFF"/>
          </a:solidFill>
          <a:ln/>
        </p:spPr>
      </p:sp>
      <p:sp>
        <p:nvSpPr>
          <p:cNvPr id="61444" name="Text Box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79717" tIns="39859" rIns="79717" bIns="39859" anchor="ctr"/>
          <a:lstStyle/>
          <a:p>
            <a:pPr eaLnBrk="1" hangingPunct="1"/>
            <a:endParaRPr lang="en-US">
              <a:latin typeface="Times" pitchFamily="-106" charset="0"/>
              <a:ea typeface="Beijing" charset="0"/>
              <a:cs typeface="Beijing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2C2F1F-9E06-084C-B712-7FD4D955BA14}" type="slidenum">
              <a:rPr lang="en-US" altLang="ja-JP"/>
              <a:pPr/>
              <a:t>22</a:t>
            </a:fld>
            <a:endParaRPr lang="en-US" altLang="ja-JP"/>
          </a:p>
        </p:txBody>
      </p:sp>
      <p:sp>
        <p:nvSpPr>
          <p:cNvPr id="63491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solidFill>
            <a:srgbClr val="FFFFFF"/>
          </a:solidFill>
          <a:ln/>
        </p:spPr>
      </p:sp>
      <p:sp>
        <p:nvSpPr>
          <p:cNvPr id="63492" name="Text Box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79717" tIns="39859" rIns="79717" bIns="39859" anchor="ctr"/>
          <a:lstStyle/>
          <a:p>
            <a:pPr eaLnBrk="1" hangingPunct="1"/>
            <a:endParaRPr lang="en-US">
              <a:latin typeface="Times" pitchFamily="-106" charset="0"/>
              <a:ea typeface="Beijing" charset="0"/>
              <a:cs typeface="Beijing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0BDF87-1AAE-A24C-9926-3947061A7254}" type="slidenum">
              <a:rPr lang="en-US" altLang="ja-JP"/>
              <a:pPr/>
              <a:t>23</a:t>
            </a:fld>
            <a:endParaRPr lang="en-US" altLang="ja-JP"/>
          </a:p>
        </p:txBody>
      </p:sp>
      <p:sp>
        <p:nvSpPr>
          <p:cNvPr id="1466370" name="Text Box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6371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79717" tIns="39859" rIns="79717" bIns="39859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11FE35-1B82-094F-AEA3-B0F7EFB4D1D1}" type="slidenum">
              <a:rPr lang="en-US" altLang="ja-JP"/>
              <a:pPr/>
              <a:t>24</a:t>
            </a:fld>
            <a:endParaRPr lang="en-US" altLang="ja-JP"/>
          </a:p>
        </p:txBody>
      </p:sp>
      <p:sp>
        <p:nvSpPr>
          <p:cNvPr id="65539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solidFill>
            <a:srgbClr val="FFFFFF"/>
          </a:solidFill>
          <a:ln/>
        </p:spPr>
      </p:sp>
      <p:sp>
        <p:nvSpPr>
          <p:cNvPr id="65540" name="Text Box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79717" tIns="39859" rIns="79717" bIns="39859" anchor="ctr"/>
          <a:lstStyle/>
          <a:p>
            <a:pPr eaLnBrk="1" hangingPunct="1"/>
            <a:endParaRPr lang="en-US">
              <a:latin typeface="Times" pitchFamily="-106" charset="0"/>
              <a:ea typeface="Beijing" charset="0"/>
              <a:cs typeface="Beijing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655DA3-F714-4449-AB38-B80AD5E50418}" type="slidenum">
              <a:rPr lang="en-US" altLang="ja-JP"/>
              <a:pPr/>
              <a:t>25</a:t>
            </a:fld>
            <a:endParaRPr lang="en-US" altLang="ja-JP"/>
          </a:p>
        </p:txBody>
      </p:sp>
      <p:sp>
        <p:nvSpPr>
          <p:cNvPr id="30723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solidFill>
            <a:srgbClr val="FFFFFF"/>
          </a:solidFill>
          <a:ln/>
        </p:spPr>
      </p:sp>
      <p:sp>
        <p:nvSpPr>
          <p:cNvPr id="30724" name="Text Box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79717" tIns="39859" rIns="79717" bIns="39859" anchor="ctr"/>
          <a:lstStyle/>
          <a:p>
            <a:pPr eaLnBrk="1" hangingPunct="1"/>
            <a:endParaRPr lang="en-US">
              <a:latin typeface="Times" pitchFamily="-106" charset="0"/>
              <a:ea typeface="Beijing" charset="0"/>
              <a:cs typeface="Beijing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E2EA33-B5C9-C341-BF17-11F70DECE6C2}" type="slidenum">
              <a:rPr lang="en-US" altLang="ja-JP"/>
              <a:pPr/>
              <a:t>26</a:t>
            </a:fld>
            <a:endParaRPr lang="en-US" altLang="ja-JP"/>
          </a:p>
        </p:txBody>
      </p:sp>
      <p:sp>
        <p:nvSpPr>
          <p:cNvPr id="36867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solidFill>
            <a:srgbClr val="FFFFFF"/>
          </a:solidFill>
          <a:ln/>
        </p:spPr>
      </p:sp>
      <p:sp>
        <p:nvSpPr>
          <p:cNvPr id="36868" name="Text Box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79717" tIns="39859" rIns="79717" bIns="39859" anchor="ctr"/>
          <a:lstStyle/>
          <a:p>
            <a:pPr eaLnBrk="1" hangingPunct="1"/>
            <a:endParaRPr lang="en-US">
              <a:latin typeface="Times" pitchFamily="-106" charset="0"/>
              <a:ea typeface="Beijing" charset="0"/>
              <a:cs typeface="Beijing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E2EA33-B5C9-C341-BF17-11F70DECE6C2}" type="slidenum">
              <a:rPr lang="en-US" altLang="ja-JP"/>
              <a:pPr/>
              <a:t>27</a:t>
            </a:fld>
            <a:endParaRPr lang="en-US" altLang="ja-JP"/>
          </a:p>
        </p:txBody>
      </p:sp>
      <p:sp>
        <p:nvSpPr>
          <p:cNvPr id="36867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solidFill>
            <a:srgbClr val="FFFFFF"/>
          </a:solidFill>
          <a:ln/>
        </p:spPr>
      </p:sp>
      <p:sp>
        <p:nvSpPr>
          <p:cNvPr id="36868" name="Text Box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79717" tIns="39859" rIns="79717" bIns="39859" anchor="ctr"/>
          <a:lstStyle/>
          <a:p>
            <a:pPr eaLnBrk="1" hangingPunct="1"/>
            <a:endParaRPr lang="en-US">
              <a:latin typeface="Times" pitchFamily="-106" charset="0"/>
              <a:ea typeface="Beijing" charset="0"/>
              <a:cs typeface="Beijing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E2EA33-B5C9-C341-BF17-11F70DECE6C2}" type="slidenum">
              <a:rPr lang="en-US" altLang="ja-JP"/>
              <a:pPr/>
              <a:t>28</a:t>
            </a:fld>
            <a:endParaRPr lang="en-US" altLang="ja-JP"/>
          </a:p>
        </p:txBody>
      </p:sp>
      <p:sp>
        <p:nvSpPr>
          <p:cNvPr id="36867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solidFill>
            <a:srgbClr val="FFFFFF"/>
          </a:solidFill>
          <a:ln/>
        </p:spPr>
      </p:sp>
      <p:sp>
        <p:nvSpPr>
          <p:cNvPr id="36868" name="Text Box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79717" tIns="39859" rIns="79717" bIns="39859" anchor="ctr"/>
          <a:lstStyle/>
          <a:p>
            <a:pPr eaLnBrk="1" hangingPunct="1"/>
            <a:endParaRPr lang="en-US">
              <a:latin typeface="Times" pitchFamily="-106" charset="0"/>
              <a:ea typeface="Beijing" charset="0"/>
              <a:cs typeface="Beijing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E2EA33-B5C9-C341-BF17-11F70DECE6C2}" type="slidenum">
              <a:rPr lang="en-US" altLang="ja-JP"/>
              <a:pPr/>
              <a:t>29</a:t>
            </a:fld>
            <a:endParaRPr lang="en-US" altLang="ja-JP"/>
          </a:p>
        </p:txBody>
      </p:sp>
      <p:sp>
        <p:nvSpPr>
          <p:cNvPr id="36867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solidFill>
            <a:srgbClr val="FFFFFF"/>
          </a:solidFill>
          <a:ln/>
        </p:spPr>
      </p:sp>
      <p:sp>
        <p:nvSpPr>
          <p:cNvPr id="36868" name="Text Box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79717" tIns="39859" rIns="79717" bIns="39859" anchor="ctr"/>
          <a:lstStyle/>
          <a:p>
            <a:pPr eaLnBrk="1" hangingPunct="1"/>
            <a:endParaRPr lang="en-US">
              <a:latin typeface="Times" pitchFamily="-106" charset="0"/>
              <a:ea typeface="Beijing" charset="0"/>
              <a:cs typeface="Beijing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4C4C8C-1243-7949-8DFB-F9C99852F087}" type="slidenum">
              <a:rPr lang="en-US" altLang="ja-JP"/>
              <a:pPr/>
              <a:t>3</a:t>
            </a:fld>
            <a:endParaRPr lang="en-US" altLang="ja-JP"/>
          </a:p>
        </p:txBody>
      </p:sp>
      <p:sp>
        <p:nvSpPr>
          <p:cNvPr id="2048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3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CN" altLang="en-US">
              <a:latin typeface="Times" pitchFamily="-106" charset="0"/>
              <a:ea typeface="宋体" pitchFamily="-106" charset="-122"/>
              <a:cs typeface="宋体" pitchFamily="-106" charset="-122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530E9C-F969-9449-B14D-CF68C3E8E3B6}" type="slidenum">
              <a:rPr lang="en-US" altLang="ja-JP"/>
              <a:pPr/>
              <a:t>30</a:t>
            </a:fld>
            <a:endParaRPr lang="en-US" altLang="ja-JP"/>
          </a:p>
        </p:txBody>
      </p:sp>
      <p:sp>
        <p:nvSpPr>
          <p:cNvPr id="69635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solidFill>
            <a:srgbClr val="FFFFFF"/>
          </a:solidFill>
          <a:ln/>
        </p:spPr>
      </p:sp>
      <p:sp>
        <p:nvSpPr>
          <p:cNvPr id="69636" name="Text Box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79717" tIns="39859" rIns="79717" bIns="39859" anchor="ctr"/>
          <a:lstStyle/>
          <a:p>
            <a:pPr eaLnBrk="1" hangingPunct="1"/>
            <a:endParaRPr lang="en-US">
              <a:latin typeface="Times" pitchFamily="-109" charset="0"/>
              <a:ea typeface="Beijing" charset="0"/>
              <a:cs typeface="Beijing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270B1B-F272-B442-AC86-496166FEE1FD}" type="slidenum">
              <a:rPr lang="en-US" altLang="ja-JP"/>
              <a:pPr/>
              <a:t>31</a:t>
            </a:fld>
            <a:endParaRPr lang="en-US" altLang="ja-JP"/>
          </a:p>
        </p:txBody>
      </p:sp>
      <p:sp>
        <p:nvSpPr>
          <p:cNvPr id="55299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solidFill>
            <a:srgbClr val="FFFFFF"/>
          </a:solidFill>
          <a:ln/>
        </p:spPr>
      </p:sp>
      <p:sp>
        <p:nvSpPr>
          <p:cNvPr id="55300" name="Text Box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79717" tIns="39859" rIns="79717" bIns="39859" anchor="ctr"/>
          <a:lstStyle/>
          <a:p>
            <a:pPr eaLnBrk="1" hangingPunct="1"/>
            <a:endParaRPr lang="en-US">
              <a:latin typeface="Times" pitchFamily="-106" charset="0"/>
              <a:ea typeface="Beijing" charset="0"/>
              <a:cs typeface="Beijing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4C4C8C-1243-7949-8DFB-F9C99852F087}" type="slidenum">
              <a:rPr lang="en-US" altLang="ja-JP"/>
              <a:pPr/>
              <a:t>4</a:t>
            </a:fld>
            <a:endParaRPr lang="en-US" altLang="ja-JP"/>
          </a:p>
        </p:txBody>
      </p:sp>
      <p:sp>
        <p:nvSpPr>
          <p:cNvPr id="2048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3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CN" altLang="en-US">
              <a:latin typeface="Times" pitchFamily="-106" charset="0"/>
              <a:ea typeface="宋体" pitchFamily="-106" charset="-122"/>
              <a:cs typeface="宋体" pitchFamily="-106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220C3F-A39A-EB4C-B703-C4E9E7853525}" type="slidenum">
              <a:rPr lang="en-US" altLang="ja-JP"/>
              <a:pPr/>
              <a:t>5</a:t>
            </a:fld>
            <a:endParaRPr lang="en-US" altLang="ja-JP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CN" altLang="en-US">
              <a:latin typeface="Times" pitchFamily="-106" charset="0"/>
              <a:ea typeface="宋体" pitchFamily="-106" charset="-122"/>
              <a:cs typeface="宋体" pitchFamily="-106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4C4C8C-1243-7949-8DFB-F9C99852F087}" type="slidenum">
              <a:rPr lang="en-US" altLang="ja-JP"/>
              <a:pPr/>
              <a:t>6</a:t>
            </a:fld>
            <a:endParaRPr lang="en-US" altLang="ja-JP"/>
          </a:p>
        </p:txBody>
      </p:sp>
      <p:sp>
        <p:nvSpPr>
          <p:cNvPr id="2048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3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CN" altLang="en-US">
              <a:latin typeface="Times" pitchFamily="-106" charset="0"/>
              <a:ea typeface="宋体" pitchFamily="-106" charset="-122"/>
              <a:cs typeface="宋体" pitchFamily="-106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6A0B1C-73C1-3348-A0A7-E85729A2935A}" type="slidenum">
              <a:rPr lang="en-US" altLang="ja-JP"/>
              <a:pPr/>
              <a:t>7</a:t>
            </a:fld>
            <a:endParaRPr lang="en-US" altLang="ja-JP"/>
          </a:p>
        </p:txBody>
      </p:sp>
      <p:sp>
        <p:nvSpPr>
          <p:cNvPr id="34819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solidFill>
            <a:srgbClr val="FFFFFF"/>
          </a:solidFill>
          <a:ln/>
        </p:spPr>
      </p:sp>
      <p:sp>
        <p:nvSpPr>
          <p:cNvPr id="34820" name="Text Box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79717" tIns="39859" rIns="79717" bIns="39859" anchor="ctr"/>
          <a:lstStyle/>
          <a:p>
            <a:pPr eaLnBrk="1" hangingPunct="1"/>
            <a:endParaRPr lang="en-US">
              <a:latin typeface="Times" pitchFamily="-106" charset="0"/>
              <a:ea typeface="Beijing" charset="0"/>
              <a:cs typeface="Beijing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E2EA33-B5C9-C341-BF17-11F70DECE6C2}" type="slidenum">
              <a:rPr lang="en-US" altLang="ja-JP"/>
              <a:pPr/>
              <a:t>8</a:t>
            </a:fld>
            <a:endParaRPr lang="en-US" altLang="ja-JP"/>
          </a:p>
        </p:txBody>
      </p:sp>
      <p:sp>
        <p:nvSpPr>
          <p:cNvPr id="36867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solidFill>
            <a:srgbClr val="FFFFFF"/>
          </a:solidFill>
          <a:ln/>
        </p:spPr>
      </p:sp>
      <p:sp>
        <p:nvSpPr>
          <p:cNvPr id="36868" name="Text Box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79717" tIns="39859" rIns="79717" bIns="39859" anchor="ctr"/>
          <a:lstStyle/>
          <a:p>
            <a:pPr eaLnBrk="1" hangingPunct="1"/>
            <a:endParaRPr lang="en-US">
              <a:latin typeface="Times" pitchFamily="-106" charset="0"/>
              <a:ea typeface="Beijing" charset="0"/>
              <a:cs typeface="Beijing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94D19C-6995-D443-956E-B13CCAED0361}" type="slidenum">
              <a:rPr lang="en-US" altLang="ja-JP"/>
              <a:pPr/>
              <a:t>9</a:t>
            </a:fld>
            <a:endParaRPr lang="en-US" altLang="ja-JP"/>
          </a:p>
        </p:txBody>
      </p:sp>
      <p:sp>
        <p:nvSpPr>
          <p:cNvPr id="38915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solidFill>
            <a:srgbClr val="FFFFFF"/>
          </a:solidFill>
          <a:ln/>
        </p:spPr>
      </p:sp>
      <p:sp>
        <p:nvSpPr>
          <p:cNvPr id="38916" name="Text Box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79717" tIns="39859" rIns="79717" bIns="39859" anchor="ctr"/>
          <a:lstStyle/>
          <a:p>
            <a:pPr eaLnBrk="1" hangingPunct="1"/>
            <a:endParaRPr lang="en-US">
              <a:latin typeface="Times" pitchFamily="-106" charset="0"/>
              <a:ea typeface="Beijing" charset="0"/>
              <a:cs typeface="Beijing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66800" y="2995613"/>
            <a:ext cx="8077200" cy="3862387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24706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995613"/>
            <a:ext cx="1066800" cy="3862387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13333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0" y="1905000"/>
            <a:ext cx="6172200" cy="2438400"/>
            <a:chOff x="0" y="1200"/>
            <a:chExt cx="3888" cy="1536"/>
          </a:xfrm>
        </p:grpSpPr>
        <p:sp>
          <p:nvSpPr>
            <p:cNvPr id="7" name="Oval 8"/>
            <p:cNvSpPr>
              <a:spLocks noChangeArrowheads="1"/>
            </p:cNvSpPr>
            <p:nvPr/>
          </p:nvSpPr>
          <p:spPr bwMode="auto">
            <a:xfrm>
              <a:off x="497" y="1697"/>
              <a:ext cx="361" cy="35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3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594" y="1802"/>
              <a:ext cx="164" cy="156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0" y="1884"/>
              <a:ext cx="144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678" y="1200"/>
              <a:ext cx="6" cy="153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721" y="1884"/>
              <a:ext cx="3167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142132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Times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21326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609600" y="9906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A43C5A8-3B32-DB41-BF44-9344409151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1C3591-9ABA-7948-A2B7-D7D142314C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8950" y="152400"/>
            <a:ext cx="2228850" cy="60960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534150" cy="60960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6ED496-92C6-0B4D-9C06-35C11B4AB1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432A5C-7042-874C-9DD1-F904AD0ECC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46DCA9-EA97-D643-B40C-9BD4D4739F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764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6764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0DE72F-941B-0847-A441-67A22DB914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3734D8-C785-C74F-962E-016F024BCA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AD84D-27A0-1C45-A9D9-AA76DF2CA7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6F4246-3EF0-2744-8768-FD7CB2A81A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5DF63A-5900-AF44-B1BC-7FE800816D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4C47FD-E8F2-CE4E-AEF1-88F7EFDA78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290" name="Rectangle 2"/>
          <p:cNvSpPr>
            <a:spLocks noChangeArrowheads="1"/>
          </p:cNvSpPr>
          <p:nvPr/>
        </p:nvSpPr>
        <p:spPr bwMode="auto">
          <a:xfrm>
            <a:off x="1066800" y="1458913"/>
            <a:ext cx="8077200" cy="5399087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24706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1420291" name="Rectangle 3"/>
          <p:cNvSpPr>
            <a:spLocks noChangeArrowheads="1"/>
          </p:cNvSpPr>
          <p:nvPr/>
        </p:nvSpPr>
        <p:spPr bwMode="auto">
          <a:xfrm>
            <a:off x="0" y="1447800"/>
            <a:ext cx="1066800" cy="541020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13333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1420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5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chemeClr val="tx1"/>
                </a:solidFill>
                <a:latin typeface="Times" pitchFamily="-106" charset="0"/>
              </a:defRPr>
            </a:lvl1pPr>
          </a:lstStyle>
          <a:p>
            <a:endParaRPr lang="en-US"/>
          </a:p>
        </p:txBody>
      </p:sp>
      <p:sp>
        <p:nvSpPr>
          <p:cNvPr id="1420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solidFill>
                  <a:schemeClr val="tx1"/>
                </a:solidFill>
                <a:latin typeface="Times" pitchFamily="-106" charset="0"/>
              </a:defRPr>
            </a:lvl1pPr>
          </a:lstStyle>
          <a:p>
            <a:endParaRPr lang="en-US"/>
          </a:p>
        </p:txBody>
      </p:sp>
      <p:sp>
        <p:nvSpPr>
          <p:cNvPr id="1420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chemeClr val="tx1"/>
                </a:solidFill>
                <a:latin typeface="Times" pitchFamily="-106" charset="0"/>
              </a:defRPr>
            </a:lvl1pPr>
          </a:lstStyle>
          <a:p>
            <a:fld id="{16E97204-0EBD-8B47-8332-48EFE8E643FE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0" y="355600"/>
            <a:ext cx="6172200" cy="2438400"/>
            <a:chOff x="0" y="1200"/>
            <a:chExt cx="3888" cy="1536"/>
          </a:xfrm>
        </p:grpSpPr>
        <p:sp>
          <p:nvSpPr>
            <p:cNvPr id="1420296" name="Oval 8"/>
            <p:cNvSpPr>
              <a:spLocks noChangeArrowheads="1"/>
            </p:cNvSpPr>
            <p:nvPr/>
          </p:nvSpPr>
          <p:spPr bwMode="auto">
            <a:xfrm>
              <a:off x="497" y="1697"/>
              <a:ext cx="361" cy="35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3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1420297" name="Oval 9"/>
            <p:cNvSpPr>
              <a:spLocks noChangeArrowheads="1"/>
            </p:cNvSpPr>
            <p:nvPr/>
          </p:nvSpPr>
          <p:spPr bwMode="auto">
            <a:xfrm>
              <a:off x="594" y="1802"/>
              <a:ext cx="164" cy="156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1420298" name="Rectangle 10"/>
            <p:cNvSpPr>
              <a:spLocks noChangeArrowheads="1"/>
            </p:cNvSpPr>
            <p:nvPr/>
          </p:nvSpPr>
          <p:spPr bwMode="auto">
            <a:xfrm>
              <a:off x="0" y="1884"/>
              <a:ext cx="144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1420299" name="Rectangle 11"/>
            <p:cNvSpPr>
              <a:spLocks noChangeArrowheads="1"/>
            </p:cNvSpPr>
            <p:nvPr/>
          </p:nvSpPr>
          <p:spPr bwMode="auto">
            <a:xfrm>
              <a:off x="678" y="1200"/>
              <a:ext cx="6" cy="153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1420300" name="Rectangle 12"/>
            <p:cNvSpPr>
              <a:spLocks noChangeArrowheads="1"/>
            </p:cNvSpPr>
            <p:nvPr/>
          </p:nvSpPr>
          <p:spPr bwMode="auto">
            <a:xfrm>
              <a:off x="721" y="1884"/>
              <a:ext cx="3167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1032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764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2030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2700" dir="16200000" algn="ctr" rotWithShape="0">
              <a:schemeClr val="tx1">
                <a:alpha val="74998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7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pitchFamily="-106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pitchFamily="-106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pitchFamily="-106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pitchFamily="-106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Times" pitchFamily="-106" charset="0"/>
        <a:buChar char="•"/>
        <a:defRPr sz="3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pitchFamily="-106" charset="0"/>
        <a:buChar char="•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Times" pitchFamily="-106" charset="0"/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-106" charset="2"/>
        <a:buChar char="Ø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-106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6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d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9.pdf"/><Relationship Id="rId5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4.png"/><Relationship Id="rId6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4" Type="http://schemas.openxmlformats.org/officeDocument/2006/relationships/image" Target="../media/image34.png"/><Relationship Id="rId5" Type="http://schemas.openxmlformats.org/officeDocument/2006/relationships/image" Target="../media/image41.png"/><Relationship Id="rId7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0.png"/><Relationship Id="rId6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6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5.png"/><Relationship Id="rId1" Type="http://schemas.openxmlformats.org/officeDocument/2006/relationships/video" Target="file://localhost/Users/dimitris/Desktop/ELMS.mpg" TargetMode="Externa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Relationship Id="rId5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919" name="WordArt 7"/>
          <p:cNvSpPr>
            <a:spLocks noChangeArrowheads="1" noChangeShapeType="1" noTextEdit="1"/>
          </p:cNvSpPr>
          <p:nvPr/>
        </p:nvSpPr>
        <p:spPr bwMode="auto">
          <a:xfrm>
            <a:off x="2209800" y="6400800"/>
            <a:ext cx="46482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>
              <a:defRPr/>
            </a:pPr>
            <a:r>
              <a:rPr lang="en-US" sz="1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blurRad="63500" dist="35921" dir="2700000" algn="ctr" rotWithShape="0">
                    <a:srgbClr val="808080"/>
                  </a:outerShdw>
                </a:effectLst>
                <a:latin typeface="Arial Black"/>
                <a:ea typeface="Arial Black"/>
                <a:cs typeface="Arial Black"/>
              </a:rPr>
              <a:t>11</a:t>
            </a:r>
            <a:r>
              <a:rPr lang="en-US" sz="1000" kern="10" baseline="3000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blurRad="63500" dist="35921" dir="2700000" algn="ctr" rotWithShape="0">
                    <a:srgbClr val="808080"/>
                  </a:outerShdw>
                </a:effectLst>
                <a:latin typeface="Arial Black"/>
                <a:ea typeface="Arial Black"/>
                <a:cs typeface="Arial Black"/>
              </a:rPr>
              <a:t>th</a:t>
            </a:r>
            <a:r>
              <a:rPr lang="en-US" sz="1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blurRad="63500" dist="35921" dir="2700000" algn="ctr" rotWithShape="0">
                    <a:srgbClr val="808080"/>
                  </a:outerShdw>
                </a:effectLst>
                <a:latin typeface="Arial Black"/>
                <a:ea typeface="Arial Black"/>
                <a:cs typeface="Arial Black"/>
              </a:rPr>
              <a:t> September </a:t>
            </a:r>
            <a:r>
              <a:rPr lang="en-US" sz="1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blurRad="63500" dist="35921" dir="2700000" algn="ctr" rotWithShape="0">
                    <a:srgbClr val="808080"/>
                  </a:outerShdw>
                </a:effectLst>
                <a:latin typeface="Arial Black"/>
                <a:ea typeface="Arial Black"/>
                <a:cs typeface="Arial Black"/>
              </a:rPr>
              <a:t>2009,</a:t>
            </a:r>
            <a:r>
              <a:rPr lang="en-US" sz="1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blurRad="63500" dist="35921" dir="2700000" algn="ctr" rotWithShape="0">
                    <a:srgbClr val="808080"/>
                  </a:outerShdw>
                </a:effectLst>
                <a:latin typeface="Arial Black"/>
                <a:ea typeface="Arial Black"/>
                <a:cs typeface="Arial Black"/>
              </a:rPr>
              <a:t> </a:t>
            </a:r>
            <a:r>
              <a:rPr lang="en-US" sz="10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blurRad="63500" dist="35921" dir="2700000" algn="ctr" rotWithShape="0">
                    <a:srgbClr val="808080"/>
                  </a:outerShdw>
                </a:effectLst>
                <a:latin typeface="Arial Black"/>
                <a:ea typeface="Arial Black"/>
                <a:cs typeface="Arial Black"/>
              </a:rPr>
              <a:t>Noordwijk</a:t>
            </a:r>
            <a:r>
              <a:rPr lang="en-US" sz="1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blurRad="63500" dist="35921" dir="2700000" algn="ctr" rotWithShape="0">
                    <a:srgbClr val="808080"/>
                  </a:outerShdw>
                </a:effectLst>
                <a:latin typeface="Arial Black"/>
                <a:ea typeface="Arial Black"/>
                <a:cs typeface="Arial Black"/>
              </a:rPr>
              <a:t> Brownies</a:t>
            </a:r>
            <a:endParaRPr lang="en-US" sz="10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blurRad="63500" dist="35921" dir="2700000" algn="ctr" rotWithShape="0">
                  <a:srgbClr val="808080"/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  <p:sp>
        <p:nvSpPr>
          <p:cNvPr id="15362" name="WordArt 14"/>
          <p:cNvSpPr>
            <a:spLocks noChangeArrowheads="1" noChangeShapeType="1" noTextEdit="1"/>
          </p:cNvSpPr>
          <p:nvPr/>
        </p:nvSpPr>
        <p:spPr bwMode="auto">
          <a:xfrm>
            <a:off x="3581400" y="152400"/>
            <a:ext cx="3657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600" kern="10">
                <a:ln w="190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63500" dist="35921" dir="2700000" algn="ctr" rotWithShape="0">
                    <a:srgbClr val="808080"/>
                  </a:outerShdw>
                </a:effectLst>
                <a:latin typeface="Arial Black"/>
                <a:ea typeface="Arial Black"/>
                <a:cs typeface="Arial Black"/>
              </a:rPr>
              <a:t>Dimitris Stamatellos</a:t>
            </a:r>
          </a:p>
          <a:p>
            <a:pPr algn="ctr"/>
            <a:r>
              <a:rPr lang="en-US" sz="1600" kern="10">
                <a:ln w="190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63500" dist="35921" dir="2700000" algn="ctr" rotWithShape="0">
                    <a:srgbClr val="808080"/>
                  </a:outerShdw>
                </a:effectLst>
                <a:latin typeface="Arial Black"/>
                <a:ea typeface="Arial Black"/>
                <a:cs typeface="Arial Black"/>
              </a:rPr>
              <a:t>School of Physics &amp; Astronomy</a:t>
            </a:r>
          </a:p>
          <a:p>
            <a:pPr algn="ctr"/>
            <a:r>
              <a:rPr lang="en-US" sz="1600" kern="10">
                <a:ln w="190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63500" dist="35921" dir="2700000" algn="ctr" rotWithShape="0">
                    <a:srgbClr val="808080"/>
                  </a:outerShdw>
                </a:effectLst>
                <a:latin typeface="Arial Black"/>
                <a:ea typeface="Arial Black"/>
                <a:cs typeface="Arial Black"/>
              </a:rPr>
              <a:t>Cardiff University, Wales, UK</a:t>
            </a:r>
          </a:p>
        </p:txBody>
      </p:sp>
      <p:pic>
        <p:nvPicPr>
          <p:cNvPr id="15363" name="Picture 15" descr="cardiff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52400"/>
            <a:ext cx="1295400" cy="12128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15364" name="WordArt 17"/>
          <p:cNvSpPr>
            <a:spLocks noChangeArrowheads="1" noChangeShapeType="1" noTextEdit="1"/>
          </p:cNvSpPr>
          <p:nvPr/>
        </p:nvSpPr>
        <p:spPr bwMode="auto">
          <a:xfrm>
            <a:off x="304800" y="5638800"/>
            <a:ext cx="8534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600" kern="10" dirty="0">
                <a:ln w="190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blurRad="63500" dist="35921" dir="2700000" algn="ctr" rotWithShape="0">
                    <a:srgbClr val="808080"/>
                  </a:outerShdw>
                </a:effectLst>
                <a:latin typeface="Arial Black"/>
                <a:ea typeface="Arial Black"/>
                <a:cs typeface="Arial Black"/>
              </a:rPr>
              <a:t>Collaborators: A. </a:t>
            </a:r>
            <a:r>
              <a:rPr lang="en-US" sz="1600" kern="10" dirty="0" smtClean="0">
                <a:ln w="190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blurRad="63500" dist="35921" dir="2700000" algn="ctr" rotWithShape="0">
                    <a:srgbClr val="808080"/>
                  </a:outerShdw>
                </a:effectLst>
                <a:latin typeface="Arial Black"/>
                <a:ea typeface="Arial Black"/>
                <a:cs typeface="Arial Black"/>
              </a:rPr>
              <a:t>Whitworth, </a:t>
            </a:r>
            <a:r>
              <a:rPr lang="en-US" sz="1600" kern="10" dirty="0">
                <a:ln w="190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blurRad="63500" dist="35921" dir="2700000" algn="ctr" rotWithShape="0">
                    <a:srgbClr val="808080"/>
                  </a:outerShdw>
                </a:effectLst>
                <a:latin typeface="Arial Black"/>
                <a:ea typeface="Arial Black"/>
                <a:cs typeface="Arial Black"/>
              </a:rPr>
              <a:t>T. </a:t>
            </a:r>
            <a:r>
              <a:rPr lang="en-US" sz="1600" kern="10" dirty="0" err="1">
                <a:ln w="190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blurRad="63500" dist="35921" dir="2700000" algn="ctr" rotWithShape="0">
                    <a:srgbClr val="808080"/>
                  </a:outerShdw>
                </a:effectLst>
                <a:latin typeface="Arial Black"/>
                <a:ea typeface="Arial Black"/>
                <a:cs typeface="Arial Black"/>
              </a:rPr>
              <a:t>Bisbas</a:t>
            </a:r>
            <a:r>
              <a:rPr lang="en-US" sz="1600" kern="10" dirty="0">
                <a:ln w="190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blurRad="63500" dist="35921" dir="2700000" algn="ctr" rotWithShape="0">
                    <a:srgbClr val="808080"/>
                  </a:outerShdw>
                </a:effectLst>
                <a:latin typeface="Arial Black"/>
                <a:ea typeface="Arial Black"/>
                <a:cs typeface="Arial Black"/>
              </a:rPr>
              <a:t>, D. </a:t>
            </a:r>
            <a:r>
              <a:rPr lang="en-US" sz="1600" kern="10" dirty="0" err="1" smtClean="0">
                <a:ln w="190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blurRad="63500" dist="35921" dir="2700000" algn="ctr" rotWithShape="0">
                    <a:srgbClr val="808080"/>
                  </a:outerShdw>
                </a:effectLst>
                <a:latin typeface="Arial Black"/>
                <a:ea typeface="Arial Black"/>
                <a:cs typeface="Arial Black"/>
              </a:rPr>
              <a:t>Hubbe</a:t>
            </a:r>
            <a:r>
              <a:rPr lang="en-US" sz="1600" kern="10" dirty="0" err="1" smtClean="0">
                <a:ln w="190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blurRad="63500" dist="35921" dir="2700000" algn="ctr" rotWithShape="0">
                    <a:srgbClr val="808080"/>
                  </a:outerShdw>
                </a:effectLst>
                <a:latin typeface="Arial Black"/>
                <a:ea typeface="Arial Black"/>
                <a:cs typeface="Arial Black"/>
              </a:rPr>
              <a:t>r</a:t>
            </a:r>
            <a:r>
              <a:rPr lang="en-US" sz="1600" kern="10" dirty="0" smtClean="0">
                <a:ln w="190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blurRad="63500" dist="35921" dir="2700000" algn="ctr" rotWithShape="0">
                    <a:srgbClr val="808080"/>
                  </a:outerShdw>
                </a:effectLst>
                <a:latin typeface="Arial Black"/>
                <a:ea typeface="Arial Black"/>
                <a:cs typeface="Arial Black"/>
              </a:rPr>
              <a:t>, S. </a:t>
            </a:r>
            <a:r>
              <a:rPr lang="en-US" sz="1600" kern="10" dirty="0" err="1" smtClean="0">
                <a:ln w="190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blurRad="63500" dist="35921" dir="2700000" algn="ctr" rotWithShape="0">
                    <a:srgbClr val="808080"/>
                  </a:outerShdw>
                </a:effectLst>
                <a:latin typeface="Arial Black"/>
                <a:ea typeface="Arial Black"/>
                <a:cs typeface="Arial Black"/>
              </a:rPr>
              <a:t>Walch</a:t>
            </a:r>
            <a:r>
              <a:rPr lang="en-US" sz="1600" kern="10" dirty="0" smtClean="0">
                <a:ln w="190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blurRad="63500" dist="35921" dir="2700000" algn="ctr" rotWithShape="0">
                    <a:srgbClr val="808080"/>
                  </a:outerShdw>
                </a:effectLst>
                <a:latin typeface="Arial Black"/>
                <a:ea typeface="Arial Black"/>
                <a:cs typeface="Arial Black"/>
              </a:rPr>
              <a:t> </a:t>
            </a:r>
            <a:r>
              <a:rPr lang="en-US" sz="1600" kern="10" dirty="0">
                <a:ln w="190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blurRad="63500" dist="35921" dir="2700000" algn="ctr" rotWithShape="0">
                    <a:srgbClr val="808080"/>
                  </a:outerShdw>
                </a:effectLst>
                <a:latin typeface="Arial Black"/>
                <a:ea typeface="Arial Black"/>
                <a:cs typeface="Arial Black"/>
              </a:rPr>
              <a:t>A. Maury, P. Andre</a:t>
            </a:r>
          </a:p>
        </p:txBody>
      </p:sp>
      <p:grpSp>
        <p:nvGrpSpPr>
          <p:cNvPr id="15365" name="Group 19"/>
          <p:cNvGrpSpPr>
            <a:grpSpLocks/>
          </p:cNvGrpSpPr>
          <p:nvPr/>
        </p:nvGrpSpPr>
        <p:grpSpPr bwMode="auto">
          <a:xfrm>
            <a:off x="152400" y="3200400"/>
            <a:ext cx="8839200" cy="1981200"/>
            <a:chOff x="384" y="1248"/>
            <a:chExt cx="5111" cy="1186"/>
          </a:xfrm>
        </p:grpSpPr>
        <p:pic>
          <p:nvPicPr>
            <p:cNvPr id="15367" name="Picture 20" descr="durisen4a"/>
            <p:cNvPicPr>
              <a:picLocks noChangeArrowheads="1"/>
            </p:cNvPicPr>
            <p:nvPr/>
          </p:nvPicPr>
          <p:blipFill>
            <a:blip r:embed="rId4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5400000">
              <a:off x="450" y="1182"/>
              <a:ext cx="1186" cy="131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5368" name="Picture 21" descr="bdisc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5400000">
              <a:off x="3096" y="1272"/>
              <a:ext cx="1186" cy="113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5369" name="Picture 22" descr="bdisc1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5400000">
              <a:off x="4315" y="1253"/>
              <a:ext cx="1186" cy="117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5370" name="Picture 23" descr="durisen4b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5400000">
              <a:off x="1817" y="1207"/>
              <a:ext cx="1186" cy="126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15366" name="WordArt 3"/>
          <p:cNvSpPr>
            <a:spLocks noChangeArrowheads="1" noChangeShapeType="1" noTextEdit="1"/>
          </p:cNvSpPr>
          <p:nvPr/>
        </p:nvSpPr>
        <p:spPr bwMode="auto">
          <a:xfrm>
            <a:off x="457200" y="1828800"/>
            <a:ext cx="8305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66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63500" dist="35921" dir="2700000" algn="ctr" rotWithShape="0">
                    <a:srgbClr val="808080"/>
                  </a:outerShdw>
                </a:effectLst>
                <a:latin typeface="Arial Black"/>
                <a:ea typeface="Arial Black"/>
                <a:cs typeface="Arial Black"/>
              </a:rPr>
              <a:t>The predictions of the disc fragmentation model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mspec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295400" y="2438400"/>
            <a:ext cx="5504238" cy="41148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9938" name="Rectangle 5"/>
          <p:cNvSpPr>
            <a:spLocks noChangeArrowheads="1"/>
          </p:cNvSpPr>
          <p:nvPr/>
        </p:nvSpPr>
        <p:spPr bwMode="auto">
          <a:xfrm>
            <a:off x="2819400" y="2971800"/>
            <a:ext cx="876300" cy="7016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GB" altLang="zh-CN" sz="2000" b="0" dirty="0">
                <a:solidFill>
                  <a:srgbClr val="0A0E5B"/>
                </a:solidFill>
                <a:latin typeface="Times" pitchFamily="-106" charset="0"/>
                <a:ea typeface="宋体" pitchFamily="-106" charset="-122"/>
                <a:cs typeface="宋体" pitchFamily="-106" charset="-122"/>
              </a:rPr>
              <a:t>Brown</a:t>
            </a:r>
          </a:p>
          <a:p>
            <a:pPr algn="ctr" eaLnBrk="0" hangingPunct="0"/>
            <a:r>
              <a:rPr lang="en-GB" altLang="zh-CN" sz="2000" b="0" dirty="0">
                <a:solidFill>
                  <a:srgbClr val="0A0E5B"/>
                </a:solidFill>
                <a:latin typeface="Times" pitchFamily="-106" charset="0"/>
                <a:ea typeface="宋体" pitchFamily="-106" charset="-122"/>
                <a:cs typeface="宋体" pitchFamily="-106" charset="-122"/>
              </a:rPr>
              <a:t>dwarfs</a:t>
            </a:r>
            <a:endParaRPr lang="en-US" sz="2000" b="0" dirty="0">
              <a:solidFill>
                <a:srgbClr val="0A0E5B"/>
              </a:solidFill>
              <a:latin typeface="Times" pitchFamily="-106" charset="0"/>
              <a:ea typeface="宋体" pitchFamily="-106" charset="-122"/>
              <a:cs typeface="宋体" pitchFamily="-106" charset="-122"/>
            </a:endParaRPr>
          </a:p>
        </p:txBody>
      </p:sp>
      <p:sp>
        <p:nvSpPr>
          <p:cNvPr id="39939" name="Rectangle 6"/>
          <p:cNvSpPr>
            <a:spLocks noChangeArrowheads="1"/>
          </p:cNvSpPr>
          <p:nvPr/>
        </p:nvSpPr>
        <p:spPr bwMode="auto">
          <a:xfrm>
            <a:off x="3962400" y="4038600"/>
            <a:ext cx="1771650" cy="3968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GB" altLang="zh-CN" sz="2000" b="0" dirty="0">
                <a:solidFill>
                  <a:schemeClr val="bg1"/>
                </a:solidFill>
                <a:latin typeface="Times" pitchFamily="-106" charset="0"/>
                <a:ea typeface="宋体" pitchFamily="-106" charset="-122"/>
                <a:cs typeface="宋体" pitchFamily="-106" charset="-122"/>
              </a:rPr>
              <a:t>Low-mass stars</a:t>
            </a:r>
            <a:endParaRPr lang="en-US" sz="2000" b="0" dirty="0">
              <a:solidFill>
                <a:schemeClr val="bg1"/>
              </a:solidFill>
              <a:latin typeface="Times" pitchFamily="-106" charset="0"/>
              <a:ea typeface="宋体" pitchFamily="-106" charset="-122"/>
              <a:cs typeface="宋体" pitchFamily="-106" charset="-122"/>
            </a:endParaRPr>
          </a:p>
        </p:txBody>
      </p:sp>
      <p:sp>
        <p:nvSpPr>
          <p:cNvPr id="39940" name="Rectangle 7"/>
          <p:cNvSpPr>
            <a:spLocks noChangeArrowheads="1"/>
          </p:cNvSpPr>
          <p:nvPr/>
        </p:nvSpPr>
        <p:spPr bwMode="auto">
          <a:xfrm>
            <a:off x="1676400" y="4953000"/>
            <a:ext cx="1171575" cy="3968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GB" altLang="zh-CN" sz="2000" b="0" dirty="0" err="1">
                <a:solidFill>
                  <a:srgbClr val="0A0E5B"/>
                </a:solidFill>
                <a:latin typeface="Times" pitchFamily="-106" charset="0"/>
                <a:ea typeface="宋体" pitchFamily="-106" charset="-122"/>
                <a:cs typeface="宋体" pitchFamily="-106" charset="-122"/>
              </a:rPr>
              <a:t>Planemos</a:t>
            </a:r>
            <a:endParaRPr lang="en-US" sz="2000" b="0" dirty="0">
              <a:solidFill>
                <a:srgbClr val="0A0E5B"/>
              </a:solidFill>
              <a:latin typeface="Times" pitchFamily="-106" charset="0"/>
              <a:ea typeface="宋体" pitchFamily="-106" charset="-122"/>
              <a:cs typeface="宋体" pitchFamily="-106" charset="-122"/>
            </a:endParaRPr>
          </a:p>
        </p:txBody>
      </p:sp>
      <p:sp>
        <p:nvSpPr>
          <p:cNvPr id="39941" name="Text Box 18"/>
          <p:cNvSpPr txBox="1">
            <a:spLocks noChangeArrowheads="1"/>
          </p:cNvSpPr>
          <p:nvPr/>
        </p:nvSpPr>
        <p:spPr bwMode="auto">
          <a:xfrm>
            <a:off x="4572000" y="2895600"/>
            <a:ext cx="16764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kumimoji="1" lang="en-US" b="0" dirty="0">
                <a:solidFill>
                  <a:schemeClr val="bg1"/>
                </a:solidFill>
                <a:latin typeface="Times" pitchFamily="-106" charset="0"/>
                <a:ea typeface="Beijing" charset="0"/>
                <a:cs typeface="Beijing" charset="0"/>
              </a:rPr>
              <a:t>an ensemble of 12 simulations producing 96 stars in total</a:t>
            </a:r>
          </a:p>
        </p:txBody>
      </p:sp>
      <p:sp>
        <p:nvSpPr>
          <p:cNvPr id="1256467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solidFill>
                  <a:srgbClr val="FFFF00"/>
                </a:solidFill>
              </a:rPr>
              <a:t>Properties of ELM stars formed by disc fragmentation: Mass distribution</a:t>
            </a:r>
            <a:endParaRPr lang="en-US"/>
          </a:p>
        </p:txBody>
      </p:sp>
      <p:sp>
        <p:nvSpPr>
          <p:cNvPr id="39943" name="Text Box 20"/>
          <p:cNvSpPr txBox="1">
            <a:spLocks noChangeArrowheads="1"/>
          </p:cNvSpPr>
          <p:nvPr/>
        </p:nvSpPr>
        <p:spPr bwMode="auto">
          <a:xfrm>
            <a:off x="6432550" y="6583363"/>
            <a:ext cx="27114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1" lang="en-US" b="0" dirty="0" err="1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Stamatellos</a:t>
            </a:r>
            <a:r>
              <a:rPr kumimoji="1" lang="en-US" b="0" dirty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 &amp; Whitworth 2009, MNRAS</a:t>
            </a:r>
          </a:p>
        </p:txBody>
      </p:sp>
      <p:sp>
        <p:nvSpPr>
          <p:cNvPr id="39944" name="Rectangle 21"/>
          <p:cNvSpPr>
            <a:spLocks noChangeArrowheads="1"/>
          </p:cNvSpPr>
          <p:nvPr/>
        </p:nvSpPr>
        <p:spPr bwMode="auto">
          <a:xfrm>
            <a:off x="1219200" y="1600200"/>
            <a:ext cx="7924800" cy="83026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0" hangingPunct="0">
              <a:buFont typeface="Wingdings" pitchFamily="-106" charset="2"/>
              <a:buChar char="ü"/>
            </a:pPr>
            <a:r>
              <a:rPr lang="en-US" sz="2400" i="1" dirty="0">
                <a:solidFill>
                  <a:srgbClr val="FFFF00"/>
                </a:solidFill>
              </a:rPr>
              <a:t> Most of ELM stars are brown dwarfs (67%). </a:t>
            </a:r>
          </a:p>
          <a:p>
            <a:pPr eaLnBrk="0" hangingPunct="0">
              <a:buFont typeface="Wingdings" pitchFamily="-106" charset="2"/>
              <a:buChar char="ü"/>
            </a:pPr>
            <a:r>
              <a:rPr lang="en-US" sz="2400" i="1" dirty="0">
                <a:solidFill>
                  <a:srgbClr val="FFFF00"/>
                </a:solidFill>
              </a:rPr>
              <a:t> The rest are H-burnings stars (30%) and </a:t>
            </a:r>
            <a:r>
              <a:rPr lang="en-US" sz="2400" i="1" dirty="0" err="1">
                <a:solidFill>
                  <a:srgbClr val="FFFF00"/>
                </a:solidFill>
              </a:rPr>
              <a:t>planemos</a:t>
            </a:r>
            <a:r>
              <a:rPr lang="en-US" sz="2400" i="1" dirty="0">
                <a:solidFill>
                  <a:srgbClr val="FFFF00"/>
                </a:solidFill>
              </a:rPr>
              <a:t> (3%).</a:t>
            </a:r>
            <a:endParaRPr lang="en-US" sz="2200" i="1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10400" y="5029200"/>
            <a:ext cx="1905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tx1"/>
                </a:solidFill>
              </a:rPr>
              <a:t>This is </a:t>
            </a:r>
            <a:r>
              <a:rPr lang="en-US" sz="1400" i="1" u="sng" dirty="0" smtClean="0">
                <a:solidFill>
                  <a:schemeClr val="tx1"/>
                </a:solidFill>
              </a:rPr>
              <a:t>not an IMF</a:t>
            </a:r>
            <a:r>
              <a:rPr lang="en-US" sz="1400" i="1" dirty="0" smtClean="0">
                <a:solidFill>
                  <a:schemeClr val="tx1"/>
                </a:solidFill>
              </a:rPr>
              <a:t>. </a:t>
            </a:r>
          </a:p>
          <a:p>
            <a:pPr algn="just"/>
            <a:r>
              <a:rPr lang="en-US" sz="1400" i="1" dirty="0" smtClean="0">
                <a:solidFill>
                  <a:schemeClr val="tx1"/>
                </a:solidFill>
              </a:rPr>
              <a:t>It represents the mass spectrum of only one formation mechanism (for one set of initial conditions). 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6705600" y="3352800"/>
            <a:ext cx="24384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Aft>
                <a:spcPts val="600"/>
              </a:spcAft>
            </a:pPr>
            <a:r>
              <a:rPr kumimoji="1" lang="en-GB" sz="1800" dirty="0" smtClean="0">
                <a:solidFill>
                  <a:srgbClr val="FFFF00"/>
                </a:solidFill>
                <a:latin typeface="Times" pitchFamily="-106" charset="0"/>
                <a:ea typeface="Beijing" charset="0"/>
                <a:cs typeface="Beijing" charset="0"/>
              </a:rPr>
              <a:t>Pleiades: </a:t>
            </a:r>
            <a:r>
              <a:rPr kumimoji="1" lang="el-GR" sz="1800" dirty="0" smtClean="0">
                <a:solidFill>
                  <a:srgbClr val="FFFF00"/>
                </a:solidFill>
                <a:latin typeface="Times" pitchFamily="-106" charset="0"/>
                <a:ea typeface="Beijing" charset="0"/>
                <a:cs typeface="Beijing" charset="0"/>
              </a:rPr>
              <a:t>α</a:t>
            </a:r>
            <a:r>
              <a:rPr kumimoji="1" lang="en-US" sz="1800" dirty="0" smtClean="0">
                <a:solidFill>
                  <a:srgbClr val="FFFF00"/>
                </a:solidFill>
                <a:latin typeface="Times" pitchFamily="-106" charset="0"/>
                <a:ea typeface="Beijing" charset="0"/>
                <a:cs typeface="Beijing" charset="0"/>
              </a:rPr>
              <a:t>=0.6±0.</a:t>
            </a:r>
            <a:r>
              <a:rPr kumimoji="1" lang="el-GR" sz="1800" dirty="0" smtClean="0">
                <a:solidFill>
                  <a:srgbClr val="FFFF00"/>
                </a:solidFill>
                <a:latin typeface="Times" pitchFamily="-106" charset="0"/>
                <a:ea typeface="Beijing" charset="0"/>
                <a:cs typeface="Beijing" charset="0"/>
              </a:rPr>
              <a:t>11</a:t>
            </a:r>
            <a:endParaRPr kumimoji="1" lang="en-GB" sz="1800" dirty="0" smtClean="0">
              <a:solidFill>
                <a:srgbClr val="FFFF00"/>
              </a:solidFill>
              <a:latin typeface="Times" pitchFamily="-106" charset="0"/>
              <a:ea typeface="Beijing" charset="0"/>
              <a:cs typeface="Beijing" charset="0"/>
            </a:endParaRPr>
          </a:p>
          <a:p>
            <a:pPr algn="ctr">
              <a:spcAft>
                <a:spcPts val="600"/>
              </a:spcAft>
            </a:pPr>
            <a:r>
              <a:rPr kumimoji="1" lang="en-GB" sz="1800" b="0" dirty="0" smtClean="0">
                <a:solidFill>
                  <a:srgbClr val="FFFFFF"/>
                </a:solidFill>
                <a:latin typeface="Times" pitchFamily="-106" charset="0"/>
                <a:ea typeface="Beijing" charset="0"/>
                <a:cs typeface="Beijing" charset="0"/>
              </a:rPr>
              <a:t>(</a:t>
            </a:r>
            <a:r>
              <a:rPr kumimoji="1" lang="en-US" sz="1800" b="0" dirty="0" err="1" smtClean="0">
                <a:solidFill>
                  <a:srgbClr val="FFFFFF"/>
                </a:solidFill>
                <a:latin typeface="Times" pitchFamily="-106" charset="0"/>
                <a:ea typeface="Beijing" charset="0"/>
                <a:cs typeface="Beijing" charset="0"/>
              </a:rPr>
              <a:t>Moraux</a:t>
            </a:r>
            <a:r>
              <a:rPr kumimoji="1" lang="en-US" sz="1800" b="0" dirty="0" smtClean="0">
                <a:solidFill>
                  <a:srgbClr val="FFFFFF"/>
                </a:solidFill>
                <a:latin typeface="Times" pitchFamily="-106" charset="0"/>
                <a:ea typeface="Beijing" charset="0"/>
                <a:cs typeface="Beijing" charset="0"/>
              </a:rPr>
              <a:t> et al. 2003)</a:t>
            </a:r>
          </a:p>
          <a:p>
            <a:pPr algn="ctr">
              <a:spcAft>
                <a:spcPts val="600"/>
              </a:spcAft>
            </a:pPr>
            <a:r>
              <a:rPr kumimoji="1" lang="el-GR" sz="1800" dirty="0" smtClean="0">
                <a:solidFill>
                  <a:srgbClr val="FFFF00"/>
                </a:solidFill>
                <a:latin typeface="Times" pitchFamily="-106" charset="0"/>
                <a:ea typeface="Beijing" charset="0"/>
                <a:cs typeface="Beijing" charset="0"/>
              </a:rPr>
              <a:t> σ </a:t>
            </a:r>
            <a:r>
              <a:rPr kumimoji="1" lang="en-US" sz="1800" dirty="0" err="1" smtClean="0">
                <a:solidFill>
                  <a:srgbClr val="FFFF00"/>
                </a:solidFill>
                <a:latin typeface="Times" pitchFamily="-106" charset="0"/>
                <a:ea typeface="Beijing" charset="0"/>
                <a:cs typeface="Beijing" charset="0"/>
              </a:rPr>
              <a:t>Orionis</a:t>
            </a:r>
            <a:r>
              <a:rPr kumimoji="1" lang="en-GB" sz="1800" dirty="0" smtClean="0">
                <a:solidFill>
                  <a:srgbClr val="FFFF00"/>
                </a:solidFill>
                <a:latin typeface="Times" pitchFamily="-106" charset="0"/>
                <a:ea typeface="Beijing" charset="0"/>
                <a:cs typeface="Beijing" charset="0"/>
              </a:rPr>
              <a:t>: </a:t>
            </a:r>
            <a:r>
              <a:rPr kumimoji="1" lang="el-GR" sz="1800" dirty="0" smtClean="0">
                <a:solidFill>
                  <a:srgbClr val="FFFF00"/>
                </a:solidFill>
                <a:latin typeface="Times" pitchFamily="-106" charset="0"/>
                <a:ea typeface="Beijing" charset="0"/>
                <a:cs typeface="Beijing" charset="0"/>
              </a:rPr>
              <a:t>α</a:t>
            </a:r>
            <a:r>
              <a:rPr kumimoji="1" lang="en-US" sz="1800" dirty="0" smtClean="0">
                <a:solidFill>
                  <a:srgbClr val="FFFF00"/>
                </a:solidFill>
                <a:latin typeface="Times" pitchFamily="-106" charset="0"/>
                <a:ea typeface="Beijing" charset="0"/>
                <a:cs typeface="Beijing" charset="0"/>
              </a:rPr>
              <a:t>=0.6±0.20</a:t>
            </a:r>
          </a:p>
          <a:p>
            <a:pPr algn="ctr">
              <a:spcAft>
                <a:spcPts val="600"/>
              </a:spcAft>
            </a:pPr>
            <a:r>
              <a:rPr kumimoji="1" lang="en-US" sz="1800" b="0" dirty="0" smtClean="0">
                <a:solidFill>
                  <a:srgbClr val="FFFFFF"/>
                </a:solidFill>
                <a:latin typeface="Times" pitchFamily="-106" charset="0"/>
                <a:ea typeface="Beijing" charset="0"/>
                <a:cs typeface="Beijing" charset="0"/>
              </a:rPr>
              <a:t>(Caballero et al. 2007)</a:t>
            </a:r>
            <a:endParaRPr kumimoji="1" lang="el-GR" sz="1800" b="0" dirty="0" smtClean="0">
              <a:solidFill>
                <a:srgbClr val="FFFFFF"/>
              </a:solidFill>
              <a:latin typeface="Times" pitchFamily="-106" charset="0"/>
              <a:ea typeface="Beijing" charset="0"/>
              <a:cs typeface="Beijing" charset="0"/>
            </a:endParaRPr>
          </a:p>
          <a:p>
            <a:pPr algn="ctr"/>
            <a:endParaRPr kumimoji="1" lang="en-US" sz="1800" b="0" dirty="0">
              <a:solidFill>
                <a:srgbClr val="FFFFFF"/>
              </a:solidFill>
              <a:latin typeface="Times" pitchFamily="-106" charset="0"/>
              <a:ea typeface="Beijing" charset="0"/>
              <a:cs typeface="Beijing" charset="0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7130740" y="2819400"/>
            <a:ext cx="1633781" cy="40011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l-GR" sz="2000" dirty="0" smtClean="0">
                <a:solidFill>
                  <a:schemeClr val="tx1"/>
                </a:solidFill>
                <a:latin typeface="Times" pitchFamily="-106" charset="0"/>
                <a:ea typeface="宋体" pitchFamily="-106" charset="-122"/>
                <a:cs typeface="宋体" pitchFamily="-106" charset="-122"/>
              </a:rPr>
              <a:t>Δ</a:t>
            </a:r>
            <a:r>
              <a:rPr lang="en-GB" sz="2000" dirty="0" smtClean="0">
                <a:solidFill>
                  <a:schemeClr val="tx1"/>
                </a:solidFill>
                <a:latin typeface="Times" pitchFamily="-106" charset="0"/>
                <a:ea typeface="宋体" pitchFamily="-106" charset="-122"/>
                <a:cs typeface="宋体" pitchFamily="-106" charset="-122"/>
              </a:rPr>
              <a:t>N/</a:t>
            </a:r>
            <a:r>
              <a:rPr lang="el-GR" sz="2000" dirty="0" smtClean="0">
                <a:solidFill>
                  <a:schemeClr val="tx1"/>
                </a:solidFill>
                <a:latin typeface="Times" pitchFamily="-106" charset="0"/>
                <a:ea typeface="宋体" pitchFamily="-106" charset="-122"/>
                <a:cs typeface="宋体" pitchFamily="-106" charset="-122"/>
              </a:rPr>
              <a:t>Δ</a:t>
            </a:r>
            <a:r>
              <a:rPr lang="en-GB" sz="2000" dirty="0" smtClean="0">
                <a:solidFill>
                  <a:schemeClr val="tx1"/>
                </a:solidFill>
                <a:latin typeface="Times" pitchFamily="-106" charset="0"/>
                <a:ea typeface="宋体" pitchFamily="-106" charset="-122"/>
                <a:cs typeface="宋体" pitchFamily="-106" charset="-122"/>
              </a:rPr>
              <a:t>M~M</a:t>
            </a:r>
            <a:r>
              <a:rPr lang="en-GB" sz="2000" baseline="30000" dirty="0" smtClean="0">
                <a:solidFill>
                  <a:schemeClr val="tx1"/>
                </a:solidFill>
                <a:latin typeface="Times" pitchFamily="-106" charset="0"/>
                <a:ea typeface="宋体" pitchFamily="-106" charset="-122"/>
                <a:cs typeface="宋体" pitchFamily="-106" charset="-122"/>
              </a:rPr>
              <a:t>-</a:t>
            </a:r>
            <a:r>
              <a:rPr lang="el-GR" sz="2000" baseline="30000" dirty="0" smtClean="0">
                <a:solidFill>
                  <a:schemeClr val="tx1"/>
                </a:solidFill>
                <a:latin typeface="Times" pitchFamily="-106" charset="0"/>
                <a:ea typeface="宋体" pitchFamily="-106" charset="-122"/>
                <a:cs typeface="宋体" pitchFamily="-106" charset="-122"/>
              </a:rPr>
              <a:t>α</a:t>
            </a:r>
            <a:endParaRPr lang="en-US" sz="2000" baseline="30000" dirty="0">
              <a:solidFill>
                <a:schemeClr val="tx1"/>
              </a:solidFill>
              <a:latin typeface="Times" pitchFamily="-106" charset="0"/>
              <a:ea typeface="宋体" pitchFamily="-106" charset="-122"/>
              <a:cs typeface="宋体" pitchFamily="-106" charset="-122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5410200" y="4953000"/>
            <a:ext cx="806581" cy="40011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l-GR" altLang="zh-CN" sz="2000" b="0" dirty="0" smtClean="0">
                <a:latin typeface="Times" pitchFamily="-106" charset="0"/>
                <a:ea typeface="宋体" pitchFamily="-106" charset="-122"/>
                <a:cs typeface="宋体" pitchFamily="-106" charset="-122"/>
              </a:rPr>
              <a:t>α=0.6</a:t>
            </a:r>
            <a:endParaRPr lang="en-US" sz="2000" b="0" dirty="0">
              <a:latin typeface="Times" pitchFamily="-106" charset="0"/>
              <a:ea typeface="宋体" pitchFamily="-106" charset="-122"/>
              <a:cs typeface="宋体" pitchFamily="-106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43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solidFill>
                  <a:srgbClr val="FFFF00"/>
                </a:solidFill>
              </a:rPr>
              <a:t>Properties of ELM stars formed by disc fragmentation: Ejection velocities</a:t>
            </a:r>
            <a:endParaRPr lang="en-US"/>
          </a:p>
        </p:txBody>
      </p:sp>
      <p:pic>
        <p:nvPicPr>
          <p:cNvPr id="4198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2743200"/>
            <a:ext cx="4724400" cy="352583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sp>
        <p:nvSpPr>
          <p:cNvPr id="41987" name="Text Box 9"/>
          <p:cNvSpPr txBox="1">
            <a:spLocks noChangeArrowheads="1"/>
          </p:cNvSpPr>
          <p:nvPr/>
        </p:nvSpPr>
        <p:spPr bwMode="auto">
          <a:xfrm>
            <a:off x="5562600" y="6400800"/>
            <a:ext cx="27114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1" lang="en-US" b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Stamatellos &amp; Whitworth 2009, MNRAS</a:t>
            </a:r>
          </a:p>
        </p:txBody>
      </p:sp>
      <p:sp>
        <p:nvSpPr>
          <p:cNvPr id="41988" name="Rectangle 10"/>
          <p:cNvSpPr>
            <a:spLocks noChangeArrowheads="1"/>
          </p:cNvSpPr>
          <p:nvPr/>
        </p:nvSpPr>
        <p:spPr bwMode="auto">
          <a:xfrm>
            <a:off x="1219200" y="1676400"/>
            <a:ext cx="7924800" cy="83026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0" hangingPunct="0">
              <a:buFont typeface="Wingdings" pitchFamily="-106" charset="2"/>
              <a:buChar char="ü"/>
            </a:pPr>
            <a:r>
              <a:rPr lang="en-US" sz="2400" i="1">
                <a:solidFill>
                  <a:srgbClr val="FFFF00"/>
                </a:solidFill>
              </a:rPr>
              <a:t>Most of ELMs are ejected in field  (30% of H-burning stars, 65% of brown dwarfs and 100% of planemos)</a:t>
            </a:r>
            <a:endParaRPr lang="en-US" sz="2200" i="1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624" name="Rectangle 8"/>
          <p:cNvSpPr>
            <a:spLocks noChangeArrowheads="1"/>
          </p:cNvSpPr>
          <p:nvPr/>
        </p:nvSpPr>
        <p:spPr bwMode="auto">
          <a:xfrm>
            <a:off x="1371600" y="1524000"/>
            <a:ext cx="7772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just" eaLnBrk="0" hangingPunct="0">
              <a:buFont typeface="Wingdings" pitchFamily="-106" charset="2"/>
              <a:buChar char="ü"/>
            </a:pPr>
            <a:r>
              <a:rPr lang="en-US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Most of the brown dwarfs form with </a:t>
            </a:r>
            <a:r>
              <a:rPr lang="en-US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discs (as in the core- collapse model, e.g. Machida et al. 2009). </a:t>
            </a:r>
            <a:endParaRPr lang="en-US" sz="2400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44034" name="Group 9"/>
          <p:cNvGrpSpPr>
            <a:grpSpLocks/>
          </p:cNvGrpSpPr>
          <p:nvPr/>
        </p:nvGrpSpPr>
        <p:grpSpPr bwMode="auto">
          <a:xfrm>
            <a:off x="457200" y="2286000"/>
            <a:ext cx="8458200" cy="3560763"/>
            <a:chOff x="5856" y="19710"/>
            <a:chExt cx="5904" cy="2239"/>
          </a:xfrm>
        </p:grpSpPr>
        <p:pic>
          <p:nvPicPr>
            <p:cNvPr id="44038" name="Picture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856" y="19872"/>
              <a:ext cx="2736" cy="2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39" name="Picture 1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832" y="19872"/>
              <a:ext cx="2928" cy="2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91628" name="Rectangle 12"/>
            <p:cNvSpPr>
              <a:spLocks noChangeArrowheads="1"/>
            </p:cNvSpPr>
            <p:nvPr/>
          </p:nvSpPr>
          <p:spPr bwMode="auto">
            <a:xfrm>
              <a:off x="9311" y="19710"/>
              <a:ext cx="202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400" b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Size distribution of brown dwarf discs</a:t>
              </a:r>
            </a:p>
          </p:txBody>
        </p:sp>
        <p:sp>
          <p:nvSpPr>
            <p:cNvPr id="1391629" name="Rectangle 13"/>
            <p:cNvSpPr>
              <a:spLocks noChangeArrowheads="1"/>
            </p:cNvSpPr>
            <p:nvPr/>
          </p:nvSpPr>
          <p:spPr bwMode="auto">
            <a:xfrm>
              <a:off x="6192" y="19710"/>
              <a:ext cx="207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400" b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Mass distribution of brown dwarf discs</a:t>
              </a:r>
            </a:p>
          </p:txBody>
        </p:sp>
      </p:grpSp>
      <p:sp>
        <p:nvSpPr>
          <p:cNvPr id="44035" name="Text Box 15"/>
          <p:cNvSpPr txBox="1">
            <a:spLocks noChangeArrowheads="1"/>
          </p:cNvSpPr>
          <p:nvPr/>
        </p:nvSpPr>
        <p:spPr bwMode="auto">
          <a:xfrm>
            <a:off x="6432550" y="6583363"/>
            <a:ext cx="27114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1" lang="en-US" b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Stamatellos &amp; Whitworth 2009, MNRAS</a:t>
            </a:r>
          </a:p>
        </p:txBody>
      </p:sp>
      <p:sp>
        <p:nvSpPr>
          <p:cNvPr id="1391632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FFFF00"/>
                </a:solidFill>
              </a:rPr>
              <a:t>Brown dwarf </a:t>
            </a:r>
            <a:r>
              <a:rPr lang="en-US" sz="3600" dirty="0">
                <a:solidFill>
                  <a:srgbClr val="FFFF00"/>
                </a:solidFill>
              </a:rPr>
              <a:t>discs</a:t>
            </a:r>
            <a:endParaRPr lang="en-US" dirty="0"/>
          </a:p>
        </p:txBody>
      </p:sp>
      <p:sp>
        <p:nvSpPr>
          <p:cNvPr id="1391633" name="Rectangle 17"/>
          <p:cNvSpPr>
            <a:spLocks noChangeArrowheads="1"/>
          </p:cNvSpPr>
          <p:nvPr/>
        </p:nvSpPr>
        <p:spPr bwMode="auto">
          <a:xfrm>
            <a:off x="990600" y="5638800"/>
            <a:ext cx="7772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just" eaLnBrk="0" hangingPunct="0">
              <a:buFont typeface="Wingdings" pitchFamily="-106" charset="2"/>
              <a:buNone/>
            </a:pPr>
            <a:endParaRPr lang="en-US" sz="2000" b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0" hangingPunct="0">
              <a:buFont typeface="Wingdings" pitchFamily="-106" charset="2"/>
              <a:buChar char="§"/>
            </a:pPr>
            <a:r>
              <a:rPr lang="en-US" sz="2000" b="0" 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We predict that brown dwarfs that are companions to Sun-like stars </a:t>
            </a:r>
          </a:p>
          <a:p>
            <a:pPr algn="just" eaLnBrk="0" hangingPunct="0">
              <a:buFont typeface="Wingdings" pitchFamily="-106" charset="2"/>
              <a:buNone/>
            </a:pPr>
            <a:r>
              <a:rPr lang="en-US" sz="20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are more likely to have discs than brown dwarfs in the field.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/>
            <a:r>
              <a:rPr lang="en-US" dirty="0" smtClean="0">
                <a:solidFill>
                  <a:srgbClr val="FFFF00"/>
                </a:solidFill>
              </a:rPr>
              <a:t>The </a:t>
            </a:r>
            <a:r>
              <a:rPr lang="en-US" dirty="0">
                <a:solidFill>
                  <a:srgbClr val="FFFF00"/>
                </a:solidFill>
              </a:rPr>
              <a:t>formation of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“</a:t>
            </a:r>
            <a:r>
              <a:rPr lang="en-US" dirty="0">
                <a:solidFill>
                  <a:srgbClr val="FFFF00"/>
                </a:solidFill>
              </a:rPr>
              <a:t>free-floating planets”</a:t>
            </a:r>
            <a:endParaRPr lang="en-US" dirty="0"/>
          </a:p>
        </p:txBody>
      </p:sp>
      <p:pic>
        <p:nvPicPr>
          <p:cNvPr id="46082" name="Picture 3" descr="sori_art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752600"/>
            <a:ext cx="3938588" cy="4876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46083" name="Text Box 4"/>
          <p:cNvSpPr txBox="1">
            <a:spLocks noChangeArrowheads="1"/>
          </p:cNvSpPr>
          <p:nvPr/>
        </p:nvSpPr>
        <p:spPr bwMode="auto">
          <a:xfrm>
            <a:off x="4343400" y="1752600"/>
            <a:ext cx="4648200" cy="36576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just" eaLnBrk="0" hangingPunct="0">
              <a:buFont typeface="Wingdings" pitchFamily="-106" charset="2"/>
              <a:buChar char="ü"/>
            </a:pPr>
            <a:r>
              <a:rPr lang="en-US" sz="2000" dirty="0">
                <a:solidFill>
                  <a:srgbClr val="FFFF00"/>
                </a:solidFill>
              </a:rPr>
              <a:t> Planetary-mass objects (e.g. Lucas &amp; Roche 2000; </a:t>
            </a:r>
            <a:r>
              <a:rPr lang="en-US" sz="2000" dirty="0" err="1">
                <a:solidFill>
                  <a:srgbClr val="FFFF00"/>
                </a:solidFill>
              </a:rPr>
              <a:t>Zapatero</a:t>
            </a:r>
            <a:r>
              <a:rPr lang="en-US" sz="2000" dirty="0">
                <a:solidFill>
                  <a:srgbClr val="FFFF00"/>
                </a:solidFill>
              </a:rPr>
              <a:t> Osorio et al. </a:t>
            </a:r>
            <a:r>
              <a:rPr lang="en-US" sz="2000" dirty="0" smtClean="0">
                <a:solidFill>
                  <a:srgbClr val="FFFF00"/>
                </a:solidFill>
              </a:rPr>
              <a:t>2000, </a:t>
            </a:r>
            <a:r>
              <a:rPr lang="en-US" sz="2000" dirty="0" err="1" smtClean="0">
                <a:solidFill>
                  <a:srgbClr val="FFFF00"/>
                </a:solidFill>
              </a:rPr>
              <a:t>Lodieu</a:t>
            </a:r>
            <a:r>
              <a:rPr lang="en-US" sz="2000" dirty="0" smtClean="0">
                <a:solidFill>
                  <a:srgbClr val="FFFF00"/>
                </a:solidFill>
              </a:rPr>
              <a:t> et al. 2007) </a:t>
            </a:r>
            <a:r>
              <a:rPr lang="en-US" sz="2000" dirty="0">
                <a:solidFill>
                  <a:srgbClr val="FFFF00"/>
                </a:solidFill>
              </a:rPr>
              <a:t>are formed with this mechanism and subsequently liberated in the field to become “free-floating planets”.</a:t>
            </a:r>
          </a:p>
          <a:p>
            <a:pPr algn="just" eaLnBrk="0" hangingPunct="0">
              <a:buFont typeface="Wingdings" pitchFamily="-106" charset="2"/>
              <a:buChar char="ü"/>
            </a:pPr>
            <a:endParaRPr lang="en-US" sz="2000" dirty="0">
              <a:solidFill>
                <a:srgbClr val="FFFF00"/>
              </a:solidFill>
            </a:endParaRPr>
          </a:p>
          <a:p>
            <a:pPr algn="just" eaLnBrk="0" hangingPunct="0">
              <a:buFont typeface="Wingdings" pitchFamily="-106" charset="2"/>
              <a:buChar char="ü"/>
            </a:pPr>
            <a:r>
              <a:rPr lang="en-US" sz="2000" dirty="0">
                <a:solidFill>
                  <a:srgbClr val="FFFF00"/>
                </a:solidFill>
              </a:rPr>
              <a:t> We predict that brown dwarfs outnumber </a:t>
            </a:r>
            <a:r>
              <a:rPr lang="en-US" sz="2000" dirty="0" err="1">
                <a:solidFill>
                  <a:srgbClr val="FFFF00"/>
                </a:solidFill>
              </a:rPr>
              <a:t>planemos</a:t>
            </a:r>
            <a:r>
              <a:rPr lang="en-US" sz="2000" dirty="0">
                <a:solidFill>
                  <a:srgbClr val="FFFF00"/>
                </a:solidFill>
              </a:rPr>
              <a:t> by a factor of at least ~10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324" name="Rectangle 4"/>
          <p:cNvSpPr>
            <a:spLocks noChangeArrowheads="1"/>
          </p:cNvSpPr>
          <p:nvPr/>
        </p:nvSpPr>
        <p:spPr bwMode="auto">
          <a:xfrm>
            <a:off x="609600" y="1524000"/>
            <a:ext cx="83820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marL="568325" lvl="1" indent="-377825" algn="just">
              <a:lnSpc>
                <a:spcPct val="150000"/>
              </a:lnSpc>
              <a:buFont typeface="Wingdings" pitchFamily="-106" charset="2"/>
              <a:buChar char="§"/>
            </a:pPr>
            <a:r>
              <a:rPr lang="en-US" sz="1600" b="0">
                <a:solidFill>
                  <a:schemeClr val="tx1"/>
                </a:solidFill>
                <a:ea typeface="宋体" pitchFamily="-106" charset="-122"/>
                <a:cs typeface="宋体" pitchFamily="-106" charset="-122"/>
              </a:rPr>
              <a:t>There are many planets and low-mass stars close (&lt;5 AU) companions to Sun-like stars, but almost no brown dwarfs (Marcy &amp; Butler, 2000) .</a:t>
            </a:r>
          </a:p>
          <a:p>
            <a:pPr marL="568325" lvl="1" indent="-377825" algn="just">
              <a:lnSpc>
                <a:spcPct val="150000"/>
              </a:lnSpc>
              <a:buFont typeface="Wingdings" pitchFamily="-106" charset="2"/>
              <a:buChar char="§"/>
            </a:pPr>
            <a:r>
              <a:rPr lang="en-US" sz="1600" b="0">
                <a:solidFill>
                  <a:schemeClr val="tx1"/>
                </a:solidFill>
                <a:ea typeface="宋体" pitchFamily="-106" charset="-122"/>
                <a:cs typeface="宋体" pitchFamily="-106" charset="-122"/>
              </a:rPr>
              <a:t>The brown dwarf desert may extend out to ~1000 AU (Gizis  et al. 2001)  but is less “dry” of brown dwarfs  outside ~50 AU (Neuhauser et al. 2003).</a:t>
            </a:r>
            <a:endParaRPr lang="en-US" sz="1600" b="0">
              <a:solidFill>
                <a:schemeClr val="tx1"/>
              </a:solidFill>
              <a:latin typeface="Times" pitchFamily="-106" charset="0"/>
              <a:ea typeface="宋体" pitchFamily="-106" charset="-122"/>
              <a:cs typeface="宋体" pitchFamily="-106" charset="-122"/>
            </a:endParaRPr>
          </a:p>
        </p:txBody>
      </p:sp>
      <p:sp>
        <p:nvSpPr>
          <p:cNvPr id="15923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The </a:t>
            </a:r>
            <a:r>
              <a:rPr lang="en-US" dirty="0">
                <a:solidFill>
                  <a:srgbClr val="FFFF00"/>
                </a:solidFill>
              </a:rPr>
              <a:t>brown dwarf desert: 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where did the brown dwarfs go?</a:t>
            </a:r>
            <a:endParaRPr lang="en-US" dirty="0"/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6477000" y="3124200"/>
            <a:ext cx="2057400" cy="396875"/>
          </a:xfrm>
          <a:prstGeom prst="rect">
            <a:avLst/>
          </a:prstGeom>
          <a:solidFill>
            <a:schemeClr val="tx1"/>
          </a:solidFill>
          <a:ln w="57150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eaLnBrk="0" hangingPunct="0"/>
            <a:r>
              <a:rPr lang="en-GB" altLang="zh-CN" sz="2000">
                <a:solidFill>
                  <a:srgbClr val="F60000"/>
                </a:solidFill>
                <a:latin typeface="Times" pitchFamily="-106" charset="0"/>
                <a:ea typeface="宋体" pitchFamily="-106" charset="-122"/>
                <a:cs typeface="宋体" pitchFamily="-106" charset="-122"/>
              </a:rPr>
              <a:t>time ~ 5,000 yr</a:t>
            </a:r>
            <a:endParaRPr lang="en-US" sz="2000">
              <a:solidFill>
                <a:schemeClr val="tx1"/>
              </a:solidFill>
              <a:latin typeface="Times" pitchFamily="-106" charset="0"/>
              <a:ea typeface="宋体" pitchFamily="-106" charset="-122"/>
              <a:cs typeface="宋体" pitchFamily="-106" charset="-122"/>
            </a:endParaRPr>
          </a:p>
        </p:txBody>
      </p:sp>
      <p:sp>
        <p:nvSpPr>
          <p:cNvPr id="48132" name="Text Box 5"/>
          <p:cNvSpPr txBox="1">
            <a:spLocks noChangeArrowheads="1"/>
          </p:cNvSpPr>
          <p:nvPr/>
        </p:nvSpPr>
        <p:spPr bwMode="auto">
          <a:xfrm>
            <a:off x="6934200" y="4724400"/>
            <a:ext cx="14938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kumimoji="1" lang="en-US" b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an ensemble of 12 simulations producing 96 stars in total</a:t>
            </a:r>
          </a:p>
        </p:txBody>
      </p:sp>
      <p:pic>
        <p:nvPicPr>
          <p:cNvPr id="48133" name="Picture 11" descr="rinit.minit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847850" y="2517775"/>
            <a:ext cx="371157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loud 6"/>
          <p:cNvSpPr/>
          <p:nvPr/>
        </p:nvSpPr>
        <p:spPr bwMode="auto">
          <a:xfrm>
            <a:off x="2057400" y="5943600"/>
            <a:ext cx="914400" cy="609600"/>
          </a:xfrm>
          <a:prstGeom prst="cloud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Times New Roman" charset="0"/>
            </a:endParaRPr>
          </a:p>
        </p:txBody>
      </p:sp>
      <p:sp>
        <p:nvSpPr>
          <p:cNvPr id="8" name="Cloud 7"/>
          <p:cNvSpPr/>
          <p:nvPr/>
        </p:nvSpPr>
        <p:spPr bwMode="auto">
          <a:xfrm>
            <a:off x="3200400" y="5943600"/>
            <a:ext cx="1981200" cy="609600"/>
          </a:xfrm>
          <a:prstGeom prst="cloud">
            <a:avLst/>
          </a:prstGeom>
          <a:noFill/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Times New Roman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905000" y="4343400"/>
            <a:ext cx="838200" cy="1828800"/>
            <a:chOff x="1905000" y="4343400"/>
            <a:chExt cx="838200" cy="1828800"/>
          </a:xfrm>
        </p:grpSpPr>
        <p:sp>
          <p:nvSpPr>
            <p:cNvPr id="9" name="Cloud 8"/>
            <p:cNvSpPr/>
            <p:nvPr/>
          </p:nvSpPr>
          <p:spPr bwMode="auto">
            <a:xfrm>
              <a:off x="1905000" y="4343400"/>
              <a:ext cx="609600" cy="609600"/>
            </a:xfrm>
            <a:prstGeom prst="cloud">
              <a:avLst/>
            </a:prstGeom>
            <a:noFill/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charset="0"/>
              </a:endParaRPr>
            </a:p>
          </p:txBody>
        </p:sp>
        <p:cxnSp>
          <p:nvCxnSpPr>
            <p:cNvPr id="14" name="Curved Connector 13"/>
            <p:cNvCxnSpPr/>
            <p:nvPr/>
          </p:nvCxnSpPr>
          <p:spPr bwMode="auto">
            <a:xfrm rot="16200000" flipV="1">
              <a:off x="1905000" y="5334000"/>
              <a:ext cx="1219200" cy="457200"/>
            </a:xfrm>
            <a:prstGeom prst="curvedConnector3">
              <a:avLst>
                <a:gd name="adj1" fmla="val 50000"/>
              </a:avLst>
            </a:prstGeom>
            <a:noFill/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1" name="Group 30"/>
          <p:cNvGrpSpPr/>
          <p:nvPr/>
        </p:nvGrpSpPr>
        <p:grpSpPr>
          <a:xfrm>
            <a:off x="3124200" y="5181600"/>
            <a:ext cx="2438400" cy="990600"/>
            <a:chOff x="3124200" y="5181600"/>
            <a:chExt cx="2438400" cy="990600"/>
          </a:xfrm>
        </p:grpSpPr>
        <p:sp>
          <p:nvSpPr>
            <p:cNvPr id="10" name="Cloud 9"/>
            <p:cNvSpPr/>
            <p:nvPr/>
          </p:nvSpPr>
          <p:spPr bwMode="auto">
            <a:xfrm>
              <a:off x="3124200" y="5181600"/>
              <a:ext cx="2438400" cy="609600"/>
            </a:xfrm>
            <a:prstGeom prst="cloud">
              <a:avLst/>
            </a:prstGeom>
            <a:noFill/>
            <a:ln w="571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charset="0"/>
              </a:endParaRPr>
            </a:p>
          </p:txBody>
        </p:sp>
        <p:cxnSp>
          <p:nvCxnSpPr>
            <p:cNvPr id="19" name="Curved Connector 18"/>
            <p:cNvCxnSpPr/>
            <p:nvPr/>
          </p:nvCxnSpPr>
          <p:spPr bwMode="auto">
            <a:xfrm flipV="1">
              <a:off x="3657600" y="5486400"/>
              <a:ext cx="914400" cy="685800"/>
            </a:xfrm>
            <a:prstGeom prst="curvedConnector3">
              <a:avLst>
                <a:gd name="adj1" fmla="val 50000"/>
              </a:avLst>
            </a:prstGeom>
            <a:noFill/>
            <a:ln w="571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371" name="Rectangle 3"/>
          <p:cNvSpPr>
            <a:spLocks noChangeArrowheads="1"/>
          </p:cNvSpPr>
          <p:nvPr/>
        </p:nvSpPr>
        <p:spPr bwMode="auto">
          <a:xfrm>
            <a:off x="609600" y="1524000"/>
            <a:ext cx="83820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marL="568325" lvl="1" indent="-377825" algn="just">
              <a:lnSpc>
                <a:spcPct val="150000"/>
              </a:lnSpc>
              <a:buFont typeface="Wingdings" pitchFamily="-106" charset="2"/>
              <a:buChar char="§"/>
            </a:pPr>
            <a:r>
              <a:rPr lang="en-US" sz="1600" b="0">
                <a:solidFill>
                  <a:schemeClr val="tx1"/>
                </a:solidFill>
                <a:latin typeface="Times" pitchFamily="-106" charset="0"/>
                <a:ea typeface="宋体" pitchFamily="-106" charset="-122"/>
                <a:cs typeface="宋体" pitchFamily="-106" charset="-122"/>
              </a:rPr>
              <a:t>There are many planets and low-mass stars close (&lt;5 AU) companions to Sun-like stars, but almost no brown dwarfs (Marcy &amp; Butler, 2000) .</a:t>
            </a:r>
          </a:p>
          <a:p>
            <a:pPr marL="568325" lvl="1" indent="-377825" algn="just">
              <a:lnSpc>
                <a:spcPct val="150000"/>
              </a:lnSpc>
              <a:buFont typeface="Wingdings" pitchFamily="-106" charset="2"/>
              <a:buChar char="§"/>
            </a:pPr>
            <a:r>
              <a:rPr lang="en-US" sz="1600" b="0">
                <a:solidFill>
                  <a:schemeClr val="tx1"/>
                </a:solidFill>
                <a:latin typeface="Times" pitchFamily="-106" charset="0"/>
                <a:ea typeface="宋体" pitchFamily="-106" charset="-122"/>
                <a:cs typeface="宋体" pitchFamily="-106" charset="-122"/>
              </a:rPr>
              <a:t>The brown dwarf desert may extend out to ~1000 AU (Gizis  et al. 2001)  but is less “dry” of brown dwarfs  outside ~50 AU (Neuhauser et al. 2003).</a:t>
            </a:r>
          </a:p>
        </p:txBody>
      </p:sp>
      <p:sp>
        <p:nvSpPr>
          <p:cNvPr id="15943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The </a:t>
            </a:r>
            <a:r>
              <a:rPr lang="en-US" dirty="0">
                <a:solidFill>
                  <a:srgbClr val="FFFF00"/>
                </a:solidFill>
              </a:rPr>
              <a:t>brown dwarf desert: 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where did the brown dwarfs go?</a:t>
            </a:r>
            <a:endParaRPr lang="en-US" dirty="0"/>
          </a:p>
        </p:txBody>
      </p:sp>
      <p:pic>
        <p:nvPicPr>
          <p:cNvPr id="50179" name="Picture 10" descr="rfinal.mfinal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800225" y="2519363"/>
            <a:ext cx="371157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Rectangle 3"/>
          <p:cNvSpPr>
            <a:spLocks noChangeArrowheads="1"/>
          </p:cNvSpPr>
          <p:nvPr/>
        </p:nvSpPr>
        <p:spPr bwMode="auto">
          <a:xfrm>
            <a:off x="6477000" y="3124200"/>
            <a:ext cx="2057400" cy="396875"/>
          </a:xfrm>
          <a:prstGeom prst="rect">
            <a:avLst/>
          </a:prstGeom>
          <a:solidFill>
            <a:schemeClr val="tx1"/>
          </a:solidFill>
          <a:ln w="57150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eaLnBrk="0" hangingPunct="0"/>
            <a:r>
              <a:rPr lang="en-GB" altLang="zh-CN" sz="2000">
                <a:solidFill>
                  <a:srgbClr val="F60000"/>
                </a:solidFill>
                <a:latin typeface="Times" pitchFamily="-106" charset="0"/>
                <a:ea typeface="宋体" pitchFamily="-106" charset="-122"/>
                <a:cs typeface="宋体" pitchFamily="-106" charset="-122"/>
              </a:rPr>
              <a:t>time ~ 20,000 yr</a:t>
            </a:r>
            <a:endParaRPr lang="en-US" sz="2000">
              <a:solidFill>
                <a:schemeClr val="tx1"/>
              </a:solidFill>
              <a:latin typeface="Times" pitchFamily="-106" charset="0"/>
              <a:ea typeface="宋体" pitchFamily="-106" charset="-122"/>
              <a:cs typeface="宋体" pitchFamily="-106" charset="-122"/>
            </a:endParaRP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6934200" y="4724400"/>
            <a:ext cx="14938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kumimoji="1" lang="en-US" b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an ensemble of 12 simulations producing 96 stars in total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19" descr="rfinal.mfinal.nb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800225" y="2519363"/>
            <a:ext cx="371157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96425" name="Rectangle 9"/>
          <p:cNvSpPr>
            <a:spLocks noChangeArrowheads="1"/>
          </p:cNvSpPr>
          <p:nvPr/>
        </p:nvSpPr>
        <p:spPr bwMode="auto">
          <a:xfrm>
            <a:off x="1962150" y="3810000"/>
            <a:ext cx="304800" cy="1143000"/>
          </a:xfrm>
          <a:prstGeom prst="rect">
            <a:avLst/>
          </a:prstGeom>
          <a:solidFill>
            <a:srgbClr val="0000FF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1596420" name="Rectangle 4"/>
          <p:cNvSpPr>
            <a:spLocks noChangeArrowheads="1"/>
          </p:cNvSpPr>
          <p:nvPr/>
        </p:nvSpPr>
        <p:spPr bwMode="auto">
          <a:xfrm>
            <a:off x="609600" y="1524000"/>
            <a:ext cx="83820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marL="568325" lvl="1" indent="-377825" algn="just">
              <a:lnSpc>
                <a:spcPct val="150000"/>
              </a:lnSpc>
              <a:buFont typeface="Wingdings" pitchFamily="-106" charset="2"/>
              <a:buChar char="§"/>
            </a:pPr>
            <a:r>
              <a:rPr lang="en-US" sz="1600" b="0">
                <a:solidFill>
                  <a:schemeClr val="tx1"/>
                </a:solidFill>
                <a:ea typeface="宋体" pitchFamily="-106" charset="-122"/>
                <a:cs typeface="宋体" pitchFamily="-106" charset="-122"/>
              </a:rPr>
              <a:t>There are many planets and low-mass stars close (&lt;5 AU) companions to Sun-like stars, but almost no brown dwarfs (Marcy &amp; Butler, 2000) .</a:t>
            </a:r>
          </a:p>
          <a:p>
            <a:pPr marL="568325" lvl="1" indent="-377825" algn="just">
              <a:lnSpc>
                <a:spcPct val="150000"/>
              </a:lnSpc>
              <a:buFont typeface="Wingdings" pitchFamily="-106" charset="2"/>
              <a:buChar char="§"/>
            </a:pPr>
            <a:r>
              <a:rPr lang="en-US" sz="1600" b="0">
                <a:solidFill>
                  <a:schemeClr val="tx1"/>
                </a:solidFill>
                <a:ea typeface="宋体" pitchFamily="-106" charset="-122"/>
                <a:cs typeface="宋体" pitchFamily="-106" charset="-122"/>
              </a:rPr>
              <a:t>The brown dwarf desert may extend out to ~1000 AU (Gizis  et al. 2001)  but is less “dry” of brown dwarfs  outside ~50 AU (Neuhauser et al. 2003).</a:t>
            </a:r>
            <a:endParaRPr lang="en-US" sz="1600" b="0">
              <a:solidFill>
                <a:schemeClr val="tx1"/>
              </a:solidFill>
              <a:latin typeface="Times" pitchFamily="-106" charset="0"/>
              <a:ea typeface="宋体" pitchFamily="-106" charset="-122"/>
              <a:cs typeface="宋体" pitchFamily="-106" charset="-122"/>
            </a:endParaRPr>
          </a:p>
        </p:txBody>
      </p:sp>
      <p:sp>
        <p:nvSpPr>
          <p:cNvPr id="15964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The </a:t>
            </a:r>
            <a:r>
              <a:rPr lang="en-US" dirty="0">
                <a:solidFill>
                  <a:srgbClr val="FFFF00"/>
                </a:solidFill>
              </a:rPr>
              <a:t>brown dwarf desert: 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where did the brown dwarfs go?</a:t>
            </a:r>
            <a:endParaRPr lang="en-US" dirty="0"/>
          </a:p>
        </p:txBody>
      </p:sp>
      <p:sp>
        <p:nvSpPr>
          <p:cNvPr id="1596422" name="Rectangle 6"/>
          <p:cNvSpPr>
            <a:spLocks noChangeArrowheads="1"/>
          </p:cNvSpPr>
          <p:nvPr/>
        </p:nvSpPr>
        <p:spPr bwMode="auto">
          <a:xfrm>
            <a:off x="1962150" y="3810000"/>
            <a:ext cx="304800" cy="1143000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1596423" name="Rectangle 7"/>
          <p:cNvSpPr>
            <a:spLocks noChangeArrowheads="1"/>
          </p:cNvSpPr>
          <p:nvPr/>
        </p:nvSpPr>
        <p:spPr bwMode="auto">
          <a:xfrm>
            <a:off x="1962150" y="6019800"/>
            <a:ext cx="304800" cy="2286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1596424" name="Rectangle 8"/>
          <p:cNvSpPr>
            <a:spLocks noChangeArrowheads="1"/>
          </p:cNvSpPr>
          <p:nvPr/>
        </p:nvSpPr>
        <p:spPr bwMode="auto">
          <a:xfrm>
            <a:off x="1962150" y="6019800"/>
            <a:ext cx="304800" cy="228600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1596426" name="Rectangle 10"/>
          <p:cNvSpPr>
            <a:spLocks noChangeArrowheads="1"/>
          </p:cNvSpPr>
          <p:nvPr/>
        </p:nvSpPr>
        <p:spPr bwMode="auto">
          <a:xfrm>
            <a:off x="1962150" y="4953000"/>
            <a:ext cx="304800" cy="1066800"/>
          </a:xfrm>
          <a:prstGeom prst="rect">
            <a:avLst/>
          </a:prstGeom>
          <a:noFill/>
          <a:ln w="57150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52233" name="Rectangle 3"/>
          <p:cNvSpPr>
            <a:spLocks noChangeArrowheads="1"/>
          </p:cNvSpPr>
          <p:nvPr/>
        </p:nvSpPr>
        <p:spPr bwMode="auto">
          <a:xfrm>
            <a:off x="6477000" y="3124200"/>
            <a:ext cx="2057400" cy="396875"/>
          </a:xfrm>
          <a:prstGeom prst="rect">
            <a:avLst/>
          </a:prstGeom>
          <a:solidFill>
            <a:schemeClr val="tx1"/>
          </a:solidFill>
          <a:ln w="57150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eaLnBrk="0" hangingPunct="0"/>
            <a:r>
              <a:rPr lang="en-GB" altLang="zh-CN" sz="2000">
                <a:solidFill>
                  <a:srgbClr val="F60000"/>
                </a:solidFill>
                <a:latin typeface="Times" pitchFamily="-106" charset="0"/>
                <a:ea typeface="宋体" pitchFamily="-106" charset="-122"/>
                <a:cs typeface="宋体" pitchFamily="-106" charset="-122"/>
              </a:rPr>
              <a:t>time ~ 200,000 yr</a:t>
            </a:r>
            <a:endParaRPr lang="en-US" sz="2000">
              <a:solidFill>
                <a:schemeClr val="tx1"/>
              </a:solidFill>
              <a:latin typeface="Times" pitchFamily="-106" charset="0"/>
              <a:ea typeface="宋体" pitchFamily="-106" charset="-122"/>
              <a:cs typeface="宋体" pitchFamily="-106" charset="-122"/>
            </a:endParaRPr>
          </a:p>
        </p:txBody>
      </p:sp>
      <p:sp>
        <p:nvSpPr>
          <p:cNvPr id="52234" name="Text Box 5"/>
          <p:cNvSpPr txBox="1">
            <a:spLocks noChangeArrowheads="1"/>
          </p:cNvSpPr>
          <p:nvPr/>
        </p:nvSpPr>
        <p:spPr bwMode="auto">
          <a:xfrm>
            <a:off x="6934200" y="4724400"/>
            <a:ext cx="14938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kumimoji="1" lang="en-US" b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an ensemble of 12 simulations producing 96 stars in total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6425" grpId="0" animBg="1"/>
      <p:bldP spid="1596422" grpId="0" animBg="1"/>
      <p:bldP spid="1596423" grpId="0" animBg="1"/>
      <p:bldP spid="1596424" grpId="0" animBg="1"/>
      <p:bldP spid="15964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756" name="Rectangle 4"/>
          <p:cNvSpPr>
            <a:spLocks noChangeArrowheads="1"/>
          </p:cNvSpPr>
          <p:nvPr/>
        </p:nvSpPr>
        <p:spPr bwMode="auto">
          <a:xfrm>
            <a:off x="609600" y="1676400"/>
            <a:ext cx="8382000" cy="449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marL="568325" lvl="1" algn="just">
              <a:lnSpc>
                <a:spcPct val="150000"/>
              </a:lnSpc>
            </a:pPr>
            <a:r>
              <a:rPr lang="en-US" sz="2400" b="0" dirty="0" smtClean="0">
                <a:solidFill>
                  <a:schemeClr val="tx1"/>
                </a:solidFill>
                <a:ea typeface="宋体" pitchFamily="-106" charset="-122"/>
                <a:cs typeface="宋体" pitchFamily="-106" charset="-122"/>
              </a:rPr>
              <a:t>All proto-fragments that will become brown dwarfs or H-burning stars are born “equal” but they eventually segregate according  </a:t>
            </a:r>
          </a:p>
          <a:p>
            <a:pPr marL="568325" lvl="1" indent="-377825" algn="just">
              <a:lnSpc>
                <a:spcPct val="150000"/>
              </a:lnSpc>
            </a:pPr>
            <a:endParaRPr lang="en-US" sz="2400" b="0" dirty="0" smtClean="0">
              <a:solidFill>
                <a:schemeClr val="tx1"/>
              </a:solidFill>
              <a:ea typeface="宋体" pitchFamily="-106" charset="-122"/>
              <a:cs typeface="宋体" pitchFamily="-106" charset="-122"/>
            </a:endParaRPr>
          </a:p>
          <a:p>
            <a:pPr marL="568325" lvl="1" indent="-377825" algn="just">
              <a:lnSpc>
                <a:spcPct val="150000"/>
              </a:lnSpc>
            </a:pPr>
            <a:r>
              <a:rPr lang="en-US" sz="2400" b="0" dirty="0" smtClean="0">
                <a:solidFill>
                  <a:schemeClr val="tx1"/>
                </a:solidFill>
                <a:ea typeface="宋体" pitchFamily="-106" charset="-122"/>
                <a:cs typeface="宋体" pitchFamily="-106" charset="-122"/>
              </a:rPr>
              <a:t>I . Their birth place (in the mass-rich inner region </a:t>
            </a:r>
            <a:r>
              <a:rPr lang="en-US" sz="2400" b="0" dirty="0" err="1" smtClean="0">
                <a:solidFill>
                  <a:schemeClr val="tx1"/>
                </a:solidFill>
                <a:ea typeface="宋体" pitchFamily="-106" charset="-122"/>
                <a:cs typeface="宋体" pitchFamily="-106" charset="-122"/>
              </a:rPr>
              <a:t>vs</a:t>
            </a:r>
            <a:r>
              <a:rPr lang="en-US" sz="2400" b="0" dirty="0" smtClean="0">
                <a:solidFill>
                  <a:schemeClr val="tx1"/>
                </a:solidFill>
                <a:ea typeface="宋体" pitchFamily="-106" charset="-122"/>
                <a:cs typeface="宋体" pitchFamily="-106" charset="-122"/>
              </a:rPr>
              <a:t> the mass-poor outer disc region)</a:t>
            </a:r>
          </a:p>
          <a:p>
            <a:pPr marL="568325" lvl="1" indent="-377825" algn="just">
              <a:lnSpc>
                <a:spcPct val="150000"/>
              </a:lnSpc>
            </a:pPr>
            <a:r>
              <a:rPr lang="en-US" sz="2400" b="0" dirty="0" smtClean="0">
                <a:solidFill>
                  <a:schemeClr val="tx1"/>
                </a:solidFill>
                <a:ea typeface="宋体" pitchFamily="-106" charset="-122"/>
                <a:cs typeface="宋体" pitchFamily="-106" charset="-122"/>
              </a:rPr>
              <a:t> </a:t>
            </a:r>
          </a:p>
          <a:p>
            <a:pPr marL="568325" lvl="1" indent="-377825" algn="just">
              <a:lnSpc>
                <a:spcPct val="150000"/>
              </a:lnSpc>
            </a:pPr>
            <a:r>
              <a:rPr lang="en-US" sz="2400" b="0" dirty="0" smtClean="0">
                <a:solidFill>
                  <a:schemeClr val="tx1"/>
                </a:solidFill>
                <a:ea typeface="宋体" pitchFamily="-106" charset="-122"/>
                <a:cs typeface="宋体" pitchFamily="-106" charset="-122"/>
              </a:rPr>
              <a:t>II. Their mass “status”</a:t>
            </a:r>
            <a:endParaRPr lang="en-US" sz="2400" b="0" dirty="0">
              <a:solidFill>
                <a:schemeClr val="tx1"/>
              </a:solidFill>
              <a:ea typeface="宋体" pitchFamily="-106" charset="-122"/>
              <a:cs typeface="宋体" pitchFamily="-106" charset="-122"/>
            </a:endParaRPr>
          </a:p>
        </p:txBody>
      </p:sp>
      <p:sp>
        <p:nvSpPr>
          <p:cNvPr id="16107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The </a:t>
            </a:r>
            <a:r>
              <a:rPr lang="en-US" dirty="0">
                <a:solidFill>
                  <a:srgbClr val="FFFF00"/>
                </a:solidFill>
              </a:rPr>
              <a:t>brown dwarf desert: 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where did the brown dwarfs go?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7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The </a:t>
            </a:r>
            <a:r>
              <a:rPr lang="en-US" dirty="0">
                <a:solidFill>
                  <a:srgbClr val="FFFF00"/>
                </a:solidFill>
              </a:rPr>
              <a:t>brown dwarf desert: 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where did the brown dwarfs go?</a:t>
            </a:r>
            <a:endParaRPr lang="en-US" dirty="0"/>
          </a:p>
        </p:txBody>
      </p:sp>
      <p:pic>
        <p:nvPicPr>
          <p:cNvPr id="5" name="Picture 4" descr="orbitmas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143000" y="1393824"/>
            <a:ext cx="8001000" cy="54641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2362200" y="4343400"/>
            <a:ext cx="2819400" cy="1371600"/>
          </a:xfrm>
          <a:prstGeom prst="rect">
            <a:avLst/>
          </a:prstGeom>
          <a:blipFill rotWithShape="1">
            <a:blip r:embed="rId5">
              <a:alphaModFix amt="27000"/>
            </a:blip>
            <a:tile tx="0" ty="0" sx="100000" sy="100000" flip="none" algn="tl"/>
          </a:blip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5410200"/>
            <a:ext cx="2274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Bank Gothic"/>
                <a:cs typeface="Bank Gothic"/>
              </a:rPr>
              <a:t>Brown dwarf desert</a:t>
            </a:r>
            <a:endParaRPr lang="en-US" sz="1400" dirty="0">
              <a:latin typeface="Bank Gothic"/>
              <a:cs typeface="Bank Gothic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FFFF00"/>
                </a:solidFill>
              </a:rPr>
              <a:t>The </a:t>
            </a:r>
            <a:r>
              <a:rPr lang="en-US" sz="3600" dirty="0">
                <a:solidFill>
                  <a:srgbClr val="FFFF00"/>
                </a:solidFill>
              </a:rPr>
              <a:t>binary properties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br>
              <a:rPr lang="en-US" sz="3600" dirty="0" smtClean="0">
                <a:solidFill>
                  <a:srgbClr val="FFFF00"/>
                </a:solidFill>
              </a:rPr>
            </a:br>
            <a:r>
              <a:rPr lang="en-US" sz="3600" dirty="0" smtClean="0">
                <a:solidFill>
                  <a:srgbClr val="FFFF00"/>
                </a:solidFill>
              </a:rPr>
              <a:t>of </a:t>
            </a:r>
            <a:r>
              <a:rPr lang="en-US" sz="3600" dirty="0">
                <a:solidFill>
                  <a:srgbClr val="FFFF00"/>
                </a:solidFill>
              </a:rPr>
              <a:t>low-mass objects</a:t>
            </a:r>
            <a:endParaRPr lang="en-US" dirty="0"/>
          </a:p>
        </p:txBody>
      </p:sp>
      <p:sp>
        <p:nvSpPr>
          <p:cNvPr id="56322" name="Rectangle 3"/>
          <p:cNvSpPr>
            <a:spLocks noChangeArrowheads="1"/>
          </p:cNvSpPr>
          <p:nvPr/>
        </p:nvSpPr>
        <p:spPr bwMode="auto">
          <a:xfrm>
            <a:off x="1066801" y="2819400"/>
            <a:ext cx="8077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just" eaLnBrk="0" hangingPunct="0">
              <a:buFont typeface="Wingdings" pitchFamily="-106" charset="2"/>
              <a:buChar char="§"/>
            </a:pPr>
            <a:r>
              <a:rPr lang="en-US" sz="2200" b="0" dirty="0">
                <a:solidFill>
                  <a:schemeClr val="tx1"/>
                </a:solidFill>
              </a:rPr>
              <a:t> </a:t>
            </a:r>
            <a:r>
              <a:rPr lang="en-US" sz="2000" b="0" dirty="0">
                <a:solidFill>
                  <a:schemeClr val="tx1"/>
                </a:solidFill>
              </a:rPr>
              <a:t>13 binaries form and 4 of these binaries are ejected in the field, including both close </a:t>
            </a:r>
            <a:r>
              <a:rPr lang="en-US" sz="2000" dirty="0">
                <a:solidFill>
                  <a:schemeClr val="tx1"/>
                </a:solidFill>
              </a:rPr>
              <a:t>and</a:t>
            </a:r>
            <a:r>
              <a:rPr lang="en-US" sz="2000" b="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wide</a:t>
            </a:r>
            <a:r>
              <a:rPr lang="en-US" sz="2000" b="0" dirty="0">
                <a:solidFill>
                  <a:schemeClr val="tx1"/>
                </a:solidFill>
              </a:rPr>
              <a:t> binaries.</a:t>
            </a:r>
          </a:p>
          <a:p>
            <a:pPr algn="just" eaLnBrk="0" hangingPunct="0">
              <a:buFont typeface="Wingdings" pitchFamily="-106" charset="2"/>
              <a:buChar char="§"/>
            </a:pPr>
            <a:endParaRPr lang="en-US" sz="2000" b="0" dirty="0">
              <a:solidFill>
                <a:schemeClr val="tx1"/>
              </a:solidFill>
            </a:endParaRPr>
          </a:p>
          <a:p>
            <a:pPr algn="just" eaLnBrk="0" hangingPunct="0">
              <a:buFont typeface="Wingdings" pitchFamily="-106" charset="2"/>
              <a:buChar char="§"/>
            </a:pPr>
            <a:r>
              <a:rPr lang="en-US" sz="2000" b="0" dirty="0">
                <a:solidFill>
                  <a:schemeClr val="tx1"/>
                </a:solidFill>
              </a:rPr>
              <a:t>Low-mass binary fraction of 16%. </a:t>
            </a:r>
          </a:p>
          <a:p>
            <a:pPr algn="just" eaLnBrk="0" hangingPunct="0">
              <a:buFont typeface="Wingdings" pitchFamily="-106" charset="2"/>
              <a:buChar char="§"/>
            </a:pPr>
            <a:endParaRPr lang="en-US" sz="2000" b="0" dirty="0">
              <a:solidFill>
                <a:schemeClr val="tx1"/>
              </a:solidFill>
            </a:endParaRPr>
          </a:p>
          <a:p>
            <a:pPr algn="just" eaLnBrk="0" hangingPunct="0">
              <a:buFont typeface="Wingdings" pitchFamily="-106" charset="2"/>
              <a:buChar char="§"/>
            </a:pPr>
            <a:r>
              <a:rPr lang="en-US" sz="2000" b="0" dirty="0">
                <a:solidFill>
                  <a:schemeClr val="tx1"/>
                </a:solidFill>
              </a:rPr>
              <a:t> Most of the binaries (55%) have components with similar masses (</a:t>
            </a:r>
            <a:r>
              <a:rPr lang="en-US" sz="2000" b="0" dirty="0" err="1">
                <a:solidFill>
                  <a:schemeClr val="tx1"/>
                </a:solidFill>
              </a:rPr>
              <a:t>q</a:t>
            </a:r>
            <a:r>
              <a:rPr lang="en-US" sz="2000" b="0" dirty="0">
                <a:solidFill>
                  <a:schemeClr val="tx1"/>
                </a:solidFill>
              </a:rPr>
              <a:t>&gt;0.7).</a:t>
            </a:r>
          </a:p>
          <a:p>
            <a:pPr algn="just" eaLnBrk="0" hangingPunct="0">
              <a:buFont typeface="Wingdings" pitchFamily="-106" charset="2"/>
              <a:buChar char="§"/>
            </a:pPr>
            <a:endParaRPr lang="en-US" sz="2000" b="0" dirty="0">
              <a:solidFill>
                <a:schemeClr val="tx1"/>
              </a:solidFill>
            </a:endParaRPr>
          </a:p>
          <a:p>
            <a:pPr algn="just" eaLnBrk="0" hangingPunct="0">
              <a:buFont typeface="Wingdings" pitchFamily="-106" charset="2"/>
              <a:buChar char="§"/>
            </a:pPr>
            <a:r>
              <a:rPr lang="en-US" sz="2000" b="0" dirty="0">
                <a:solidFill>
                  <a:schemeClr val="tx1"/>
                </a:solidFill>
              </a:rPr>
              <a:t> </a:t>
            </a:r>
            <a:r>
              <a:rPr lang="en-US" sz="2000" b="0" dirty="0" err="1">
                <a:solidFill>
                  <a:schemeClr val="tx1"/>
                </a:solidFill>
              </a:rPr>
              <a:t>BDs</a:t>
            </a:r>
            <a:r>
              <a:rPr lang="en-US" sz="2000" b="0" dirty="0">
                <a:solidFill>
                  <a:schemeClr val="tx1"/>
                </a:solidFill>
              </a:rPr>
              <a:t> companions to Sun-like stars are more likely to be in binaries (binary frequency 25</a:t>
            </a:r>
            <a:r>
              <a:rPr lang="en-US" sz="2000" b="0" dirty="0" smtClean="0">
                <a:solidFill>
                  <a:schemeClr val="tx1"/>
                </a:solidFill>
              </a:rPr>
              <a:t>%) </a:t>
            </a:r>
            <a:r>
              <a:rPr lang="en-US" sz="2000" b="0" dirty="0">
                <a:solidFill>
                  <a:schemeClr val="tx1"/>
                </a:solidFill>
              </a:rPr>
              <a:t>than </a:t>
            </a:r>
            <a:r>
              <a:rPr lang="en-US" sz="2000" b="0" dirty="0" err="1">
                <a:solidFill>
                  <a:schemeClr val="tx1"/>
                </a:solidFill>
              </a:rPr>
              <a:t>BDs</a:t>
            </a:r>
            <a:r>
              <a:rPr lang="en-US" sz="2000" b="0" dirty="0">
                <a:solidFill>
                  <a:schemeClr val="tx1"/>
                </a:solidFill>
              </a:rPr>
              <a:t> in the field (binary frequency 8%).</a:t>
            </a:r>
          </a:p>
          <a:p>
            <a:pPr algn="just" eaLnBrk="0" hangingPunct="0">
              <a:buFont typeface="Wingdings" pitchFamily="-106" charset="2"/>
              <a:buChar char="§"/>
            </a:pPr>
            <a:endParaRPr lang="en-US" sz="2000" b="0" dirty="0">
              <a:solidFill>
                <a:schemeClr val="tx1"/>
              </a:solidFill>
            </a:endParaRPr>
          </a:p>
          <a:p>
            <a:pPr algn="just" eaLnBrk="0" hangingPunct="0">
              <a:buFont typeface="Wingdings" pitchFamily="-106" charset="2"/>
              <a:buChar char="§"/>
            </a:pPr>
            <a:r>
              <a:rPr lang="en-US" sz="2000" b="0" dirty="0">
                <a:solidFill>
                  <a:schemeClr val="tx1"/>
                </a:solidFill>
              </a:rPr>
              <a:t> We predict that of the binaries remaining bound to the central star, the total mass of the binary</a:t>
            </a:r>
            <a:r>
              <a:rPr lang="en-US" sz="2000" b="0" dirty="0" smtClean="0">
                <a:solidFill>
                  <a:schemeClr val="tx1"/>
                </a:solidFill>
              </a:rPr>
              <a:t> decreases </a:t>
            </a:r>
            <a:r>
              <a:rPr lang="en-US" sz="2000" b="0" dirty="0">
                <a:solidFill>
                  <a:schemeClr val="tx1"/>
                </a:solidFill>
              </a:rPr>
              <a:t>with distance from the central star.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endParaRPr lang="en-US" sz="2000" b="0" dirty="0">
              <a:solidFill>
                <a:schemeClr val="tx1"/>
              </a:solidFill>
            </a:endParaRPr>
          </a:p>
        </p:txBody>
      </p:sp>
      <p:sp>
        <p:nvSpPr>
          <p:cNvPr id="56323" name="Text Box 4"/>
          <p:cNvSpPr txBox="1">
            <a:spLocks noChangeArrowheads="1"/>
          </p:cNvSpPr>
          <p:nvPr/>
        </p:nvSpPr>
        <p:spPr bwMode="auto">
          <a:xfrm>
            <a:off x="1143000" y="1371600"/>
            <a:ext cx="7772400" cy="13716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just" eaLnBrk="0" hangingPunct="0">
              <a:buFont typeface="Wingdings" pitchFamily="-106" charset="2"/>
              <a:buChar char="ü"/>
            </a:pPr>
            <a:r>
              <a:rPr lang="en-US" sz="2200">
                <a:solidFill>
                  <a:srgbClr val="FFFF00"/>
                </a:solidFill>
              </a:rPr>
              <a:t> Close and wide brown dwarf - brown dwarf and brown dwarf -“planet” binaries are  quite common outcome of disc fragmentation, and they may also liberated in the field.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56324" name="Text Box 5"/>
          <p:cNvSpPr txBox="1">
            <a:spLocks noChangeArrowheads="1"/>
          </p:cNvSpPr>
          <p:nvPr/>
        </p:nvSpPr>
        <p:spPr bwMode="auto">
          <a:xfrm>
            <a:off x="4876800" y="3505200"/>
            <a:ext cx="3656013" cy="95408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b="0"/>
              <a:t>Taurus- Auriga &lt;20% (Kraus et al. 2006)</a:t>
            </a:r>
          </a:p>
          <a:p>
            <a:pPr eaLnBrk="0" hangingPunct="0"/>
            <a:r>
              <a:rPr lang="en-US" sz="1400" b="0"/>
              <a:t>Chamaeleon I 5-20% (Ahmic et al. 2007)</a:t>
            </a:r>
          </a:p>
          <a:p>
            <a:pPr eaLnBrk="0" hangingPunct="0"/>
            <a:r>
              <a:rPr lang="en-US" sz="1400" b="0"/>
              <a:t>Field 10-20% (Gizis et al. 2003)</a:t>
            </a:r>
          </a:p>
          <a:p>
            <a:pPr eaLnBrk="0" hangingPunct="0"/>
            <a:r>
              <a:rPr lang="en-US" sz="1400" b="0"/>
              <a:t>Pleiades 28-44% (30-75M</a:t>
            </a:r>
            <a:r>
              <a:rPr lang="en-US" sz="1400" b="0" baseline="-25000"/>
              <a:t>J</a:t>
            </a:r>
            <a:r>
              <a:rPr lang="en-US" sz="1400" b="0"/>
              <a:t>) (Lodieu et al. 2007)</a:t>
            </a:r>
          </a:p>
        </p:txBody>
      </p:sp>
      <p:sp>
        <p:nvSpPr>
          <p:cNvPr id="56325" name="Rectangle 6"/>
          <p:cNvSpPr>
            <a:spLocks noChangeArrowheads="1"/>
          </p:cNvSpPr>
          <p:nvPr/>
        </p:nvSpPr>
        <p:spPr bwMode="auto">
          <a:xfrm>
            <a:off x="7178675" y="4770438"/>
            <a:ext cx="1803400" cy="3048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 b="0"/>
              <a:t>(Burgasser et al. 2007)</a:t>
            </a:r>
          </a:p>
        </p:txBody>
      </p:sp>
      <p:sp>
        <p:nvSpPr>
          <p:cNvPr id="56326" name="Rectangle 7"/>
          <p:cNvSpPr>
            <a:spLocks noChangeArrowheads="1"/>
          </p:cNvSpPr>
          <p:nvPr/>
        </p:nvSpPr>
        <p:spPr bwMode="auto">
          <a:xfrm>
            <a:off x="5916334" y="5638800"/>
            <a:ext cx="3227666" cy="307777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 b="0" dirty="0" smtClean="0"/>
              <a:t>(</a:t>
            </a:r>
            <a:r>
              <a:rPr lang="en-US" sz="1400" b="0" dirty="0" err="1" smtClean="0"/>
              <a:t>Faherty</a:t>
            </a:r>
            <a:r>
              <a:rPr lang="en-US" sz="1400" b="0" dirty="0" smtClean="0"/>
              <a:t> et al. 50%; </a:t>
            </a:r>
            <a:r>
              <a:rPr lang="en-US" sz="1400" b="0" dirty="0" err="1" smtClean="0"/>
              <a:t>Burgasser</a:t>
            </a:r>
            <a:r>
              <a:rPr lang="en-US" sz="1400" b="0" dirty="0" smtClean="0"/>
              <a:t> </a:t>
            </a:r>
            <a:r>
              <a:rPr lang="en-US" sz="1400" b="0" dirty="0"/>
              <a:t>et al. 2005)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bdisc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6396831" y="4194969"/>
            <a:ext cx="2035175" cy="202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3" descr="eject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19812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Line 4"/>
          <p:cNvSpPr>
            <a:spLocks noChangeShapeType="1"/>
          </p:cNvSpPr>
          <p:nvPr/>
        </p:nvSpPr>
        <p:spPr bwMode="auto">
          <a:xfrm>
            <a:off x="6400800" y="3810000"/>
            <a:ext cx="1981200" cy="0"/>
          </a:xfrm>
          <a:prstGeom prst="line">
            <a:avLst/>
          </a:prstGeom>
          <a:noFill/>
          <a:ln w="57150">
            <a:solidFill>
              <a:srgbClr val="F60000"/>
            </a:solidFill>
            <a:round/>
            <a:headEnd type="stealth" w="med" len="med"/>
            <a:tailEnd type="stealth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0" name="Line 5"/>
          <p:cNvSpPr>
            <a:spLocks noChangeShapeType="1"/>
          </p:cNvSpPr>
          <p:nvPr/>
        </p:nvSpPr>
        <p:spPr bwMode="auto">
          <a:xfrm>
            <a:off x="6400800" y="6019800"/>
            <a:ext cx="1981200" cy="0"/>
          </a:xfrm>
          <a:prstGeom prst="line">
            <a:avLst/>
          </a:prstGeom>
          <a:noFill/>
          <a:ln w="57150">
            <a:solidFill>
              <a:srgbClr val="F60000"/>
            </a:solidFill>
            <a:round/>
            <a:headEnd type="stealth" w="med" len="med"/>
            <a:tailEnd type="stealth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7010400" y="3619500"/>
            <a:ext cx="841375" cy="304800"/>
          </a:xfrm>
          <a:prstGeom prst="rect">
            <a:avLst/>
          </a:prstGeom>
          <a:solidFill>
            <a:schemeClr val="bg1"/>
          </a:solidFill>
          <a:ln w="57150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>
                <a:solidFill>
                  <a:schemeClr val="tx1"/>
                </a:solidFill>
              </a:rPr>
              <a:t>5000 AU</a:t>
            </a:r>
          </a:p>
        </p:txBody>
      </p:sp>
      <p:sp>
        <p:nvSpPr>
          <p:cNvPr id="19462" name="Text Box 7"/>
          <p:cNvSpPr txBox="1">
            <a:spLocks noChangeArrowheads="1"/>
          </p:cNvSpPr>
          <p:nvPr/>
        </p:nvSpPr>
        <p:spPr bwMode="auto">
          <a:xfrm>
            <a:off x="7054850" y="5867400"/>
            <a:ext cx="752475" cy="304800"/>
          </a:xfrm>
          <a:prstGeom prst="rect">
            <a:avLst/>
          </a:prstGeom>
          <a:solidFill>
            <a:schemeClr val="bg1"/>
          </a:solidFill>
          <a:ln w="5715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 dirty="0">
                <a:solidFill>
                  <a:schemeClr val="tx1"/>
                </a:solidFill>
              </a:rPr>
              <a:t>600 AU</a:t>
            </a:r>
          </a:p>
        </p:txBody>
      </p:sp>
      <p:sp>
        <p:nvSpPr>
          <p:cNvPr id="19463" name="Line 8"/>
          <p:cNvSpPr>
            <a:spLocks noChangeShapeType="1"/>
          </p:cNvSpPr>
          <p:nvPr/>
        </p:nvSpPr>
        <p:spPr bwMode="auto">
          <a:xfrm flipV="1">
            <a:off x="7751763" y="2860675"/>
            <a:ext cx="457200" cy="2286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365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FFFF00"/>
                </a:solidFill>
              </a:rPr>
              <a:t>Brown dwarf formation mechanisms</a:t>
            </a:r>
            <a:endParaRPr lang="en-US" i="1" dirty="0"/>
          </a:p>
        </p:txBody>
      </p:sp>
      <p:sp>
        <p:nvSpPr>
          <p:cNvPr id="1563658" name="Rectangle 10"/>
          <p:cNvSpPr>
            <a:spLocks noChangeArrowheads="1"/>
          </p:cNvSpPr>
          <p:nvPr/>
        </p:nvSpPr>
        <p:spPr bwMode="auto">
          <a:xfrm>
            <a:off x="1066800" y="1295451"/>
            <a:ext cx="5270500" cy="5470729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vert="horz" wrap="squar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10000"/>
              </a:lnSpc>
              <a:buFont typeface="Wingdings" pitchFamily="-106" charset="2"/>
              <a:buChar char="§"/>
            </a:pPr>
            <a:r>
              <a:rPr kumimoji="1" lang="en-US" sz="2000" dirty="0">
                <a:solidFill>
                  <a:srgbClr val="FFFF00"/>
                </a:solidFill>
                <a:latin typeface="Times" pitchFamily="-106" charset="0"/>
                <a:ea typeface="Beijing" charset="0"/>
                <a:cs typeface="Beijing" charset="0"/>
              </a:rPr>
              <a:t> </a:t>
            </a:r>
            <a:r>
              <a:rPr kumimoji="1" lang="en-US" sz="2000" dirty="0" smtClean="0">
                <a:solidFill>
                  <a:srgbClr val="FFFF00"/>
                </a:solidFill>
                <a:latin typeface="Times" pitchFamily="-106" charset="0"/>
                <a:ea typeface="Beijing" charset="0"/>
                <a:cs typeface="Beijing" charset="0"/>
              </a:rPr>
              <a:t>turbulent/gravitational </a:t>
            </a:r>
            <a:r>
              <a:rPr kumimoji="1" lang="en-US" sz="2000" dirty="0">
                <a:solidFill>
                  <a:srgbClr val="FFFF00"/>
                </a:solidFill>
                <a:latin typeface="Times" pitchFamily="-106" charset="0"/>
                <a:ea typeface="Beijing" charset="0"/>
                <a:cs typeface="Beijing" charset="0"/>
              </a:rPr>
              <a:t>fragmentation of molecular clouds</a:t>
            </a:r>
            <a:r>
              <a:rPr kumimoji="1" lang="en-US" sz="2000" dirty="0" smtClean="0">
                <a:solidFill>
                  <a:srgbClr val="FFFF00"/>
                </a:solidFill>
                <a:latin typeface="Times" pitchFamily="-106" charset="0"/>
                <a:ea typeface="Beijing" charset="0"/>
                <a:cs typeface="Beijing" charset="0"/>
              </a:rPr>
              <a:t> </a:t>
            </a:r>
            <a:endParaRPr kumimoji="1" lang="en-US" sz="1800" dirty="0" smtClean="0">
              <a:solidFill>
                <a:srgbClr val="FFFF00"/>
              </a:solidFill>
              <a:latin typeface="Times" pitchFamily="-106" charset="0"/>
              <a:ea typeface="Beijing" charset="0"/>
              <a:cs typeface="Beijing" charset="0"/>
            </a:endParaRPr>
          </a:p>
          <a:p>
            <a:pPr lvl="1">
              <a:lnSpc>
                <a:spcPct val="110000"/>
              </a:lnSpc>
              <a:buFont typeface="Wingdings" pitchFamily="-106" charset="2"/>
              <a:buNone/>
            </a:pPr>
            <a:r>
              <a:rPr kumimoji="1" lang="en-US" sz="1800" b="0" dirty="0" err="1" smtClean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Padoan</a:t>
            </a:r>
            <a:r>
              <a:rPr kumimoji="1" lang="en-US" sz="1800" b="0" dirty="0" smtClean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 </a:t>
            </a:r>
            <a:r>
              <a:rPr kumimoji="1" lang="en-US" sz="1800" b="0" dirty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&amp; </a:t>
            </a:r>
            <a:r>
              <a:rPr kumimoji="1" lang="en-US" sz="1800" b="0" dirty="0" err="1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Nordland</a:t>
            </a:r>
            <a:r>
              <a:rPr kumimoji="1" lang="en-US" sz="1800" b="0" dirty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 </a:t>
            </a:r>
            <a:r>
              <a:rPr kumimoji="1" lang="en-US" sz="1800" b="0" dirty="0" smtClean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2002; Bate et al. </a:t>
            </a:r>
            <a:r>
              <a:rPr kumimoji="1" lang="en-US" sz="1800" b="0" dirty="0" smtClean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2004;     </a:t>
            </a:r>
            <a:r>
              <a:rPr kumimoji="1" lang="en-US" sz="1800" b="0" dirty="0" err="1" smtClean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Hennebelle</a:t>
            </a:r>
            <a:r>
              <a:rPr kumimoji="1" lang="en-US" sz="1800" b="0" dirty="0" smtClean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 </a:t>
            </a:r>
            <a:r>
              <a:rPr kumimoji="1" lang="en-US" sz="1800" b="0" dirty="0" smtClean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&amp; </a:t>
            </a:r>
            <a:r>
              <a:rPr kumimoji="1" lang="en-US" sz="1800" b="0" dirty="0" err="1" smtClean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Chabrier</a:t>
            </a:r>
            <a:r>
              <a:rPr kumimoji="1" lang="en-US" sz="1800" b="0" dirty="0" smtClean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 2008; </a:t>
            </a:r>
            <a:endParaRPr kumimoji="1" lang="en-US" sz="1800" b="0" dirty="0" smtClean="0">
              <a:solidFill>
                <a:schemeClr val="tx1"/>
              </a:solidFill>
              <a:latin typeface="Times" pitchFamily="-106" charset="0"/>
              <a:ea typeface="Beijing" charset="0"/>
              <a:cs typeface="Beijing" charset="0"/>
            </a:endParaRPr>
          </a:p>
          <a:p>
            <a:pPr>
              <a:lnSpc>
                <a:spcPct val="110000"/>
              </a:lnSpc>
              <a:buFont typeface="Wingdings" pitchFamily="-106" charset="2"/>
              <a:buChar char="§"/>
            </a:pPr>
            <a:r>
              <a:rPr kumimoji="1" lang="en-US" sz="2000" dirty="0">
                <a:solidFill>
                  <a:srgbClr val="FFFF00"/>
                </a:solidFill>
                <a:latin typeface="Times" pitchFamily="-106" charset="0"/>
                <a:ea typeface="Beijing" charset="0"/>
                <a:cs typeface="Beijing" charset="0"/>
              </a:rPr>
              <a:t> premature ejection of </a:t>
            </a:r>
            <a:r>
              <a:rPr kumimoji="1" lang="en-US" sz="2000" dirty="0" err="1">
                <a:solidFill>
                  <a:srgbClr val="FFFF00"/>
                </a:solidFill>
                <a:latin typeface="Times" pitchFamily="-106" charset="0"/>
                <a:ea typeface="Beijing" charset="0"/>
                <a:cs typeface="Beijing" charset="0"/>
              </a:rPr>
              <a:t>protostellar</a:t>
            </a:r>
            <a:r>
              <a:rPr kumimoji="1" lang="en-US" sz="2000" dirty="0">
                <a:solidFill>
                  <a:srgbClr val="FFFF00"/>
                </a:solidFill>
                <a:latin typeface="Times" pitchFamily="-106" charset="0"/>
                <a:ea typeface="Beijing" charset="0"/>
                <a:cs typeface="Beijing" charset="0"/>
              </a:rPr>
              <a:t> embryos</a:t>
            </a:r>
            <a:r>
              <a:rPr kumimoji="1" lang="en-US" sz="2000" dirty="0" smtClean="0">
                <a:solidFill>
                  <a:srgbClr val="FFFF00"/>
                </a:solidFill>
                <a:latin typeface="Times" pitchFamily="-106" charset="0"/>
                <a:ea typeface="Beijing" charset="0"/>
                <a:cs typeface="Beijing" charset="0"/>
              </a:rPr>
              <a:t> </a:t>
            </a:r>
            <a:endParaRPr kumimoji="1" lang="en-US" sz="1800" dirty="0" smtClean="0">
              <a:solidFill>
                <a:srgbClr val="FFFF00"/>
              </a:solidFill>
              <a:latin typeface="Times" pitchFamily="-106" charset="0"/>
              <a:ea typeface="Beijing" charset="0"/>
              <a:cs typeface="Beijing" charset="0"/>
            </a:endParaRPr>
          </a:p>
          <a:p>
            <a:pPr>
              <a:lnSpc>
                <a:spcPct val="110000"/>
              </a:lnSpc>
              <a:buFont typeface="Wingdings" pitchFamily="-106" charset="2"/>
              <a:buNone/>
            </a:pPr>
            <a:r>
              <a:rPr kumimoji="1" lang="en-US" sz="1800" b="0" dirty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      Clarke &amp; </a:t>
            </a:r>
            <a:r>
              <a:rPr kumimoji="1" lang="en-US" sz="1800" b="0" dirty="0" err="1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Reipurth</a:t>
            </a:r>
            <a:r>
              <a:rPr kumimoji="1" lang="en-US" sz="1800" b="0" dirty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, Bate et al. </a:t>
            </a:r>
            <a:r>
              <a:rPr kumimoji="1" lang="en-US" sz="1800" b="0" dirty="0" smtClean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2003  </a:t>
            </a:r>
          </a:p>
          <a:p>
            <a:pPr>
              <a:lnSpc>
                <a:spcPct val="110000"/>
              </a:lnSpc>
              <a:buFont typeface="Wingdings" pitchFamily="-106" charset="2"/>
              <a:buNone/>
            </a:pPr>
            <a:r>
              <a:rPr kumimoji="1" lang="en-US" sz="1800" b="0" dirty="0" smtClean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      Bate et al. 2004; Goodwin </a:t>
            </a:r>
            <a:r>
              <a:rPr kumimoji="1" lang="en-US" sz="1800" b="0" dirty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et al. 2004</a:t>
            </a:r>
            <a:r>
              <a:rPr kumimoji="1" lang="en-US" sz="1800" b="0" dirty="0" smtClean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 </a:t>
            </a:r>
          </a:p>
          <a:p>
            <a:pPr>
              <a:lnSpc>
                <a:spcPct val="110000"/>
              </a:lnSpc>
              <a:buFont typeface="Wingdings" pitchFamily="-106" charset="2"/>
              <a:buChar char="§"/>
            </a:pPr>
            <a:r>
              <a:rPr kumimoji="1" lang="en-US" sz="2000" dirty="0">
                <a:solidFill>
                  <a:srgbClr val="FFFF00"/>
                </a:solidFill>
                <a:latin typeface="Times" pitchFamily="-106" charset="0"/>
                <a:ea typeface="Beijing" charset="0"/>
                <a:cs typeface="Beijing" charset="0"/>
              </a:rPr>
              <a:t> </a:t>
            </a:r>
            <a:r>
              <a:rPr kumimoji="1"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106" charset="0"/>
                <a:ea typeface="Beijing" charset="0"/>
                <a:cs typeface="Beijing" charset="0"/>
              </a:rPr>
              <a:t>disc </a:t>
            </a:r>
            <a:r>
              <a:rPr kumimoji="1"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106" charset="0"/>
                <a:ea typeface="Beijing" charset="0"/>
                <a:cs typeface="Beijing" charset="0"/>
              </a:rPr>
              <a:t>fragmentation</a:t>
            </a:r>
            <a:r>
              <a:rPr kumimoji="1" lang="en-US" sz="2000" dirty="0" smtClean="0">
                <a:solidFill>
                  <a:srgbClr val="FFFF00"/>
                </a:solidFill>
                <a:latin typeface="Times" pitchFamily="-106" charset="0"/>
                <a:ea typeface="Beijing" charset="0"/>
                <a:cs typeface="Beijing" charset="0"/>
              </a:rPr>
              <a:t> </a:t>
            </a:r>
            <a:endParaRPr kumimoji="1" lang="en-US" sz="1800" b="0" dirty="0" smtClean="0">
              <a:solidFill>
                <a:srgbClr val="FFFF00"/>
              </a:solidFill>
              <a:latin typeface="Times" pitchFamily="-106" charset="0"/>
              <a:ea typeface="Beijing" charset="0"/>
              <a:cs typeface="Beijing" charset="0"/>
            </a:endParaRPr>
          </a:p>
          <a:p>
            <a:pPr>
              <a:lnSpc>
                <a:spcPct val="110000"/>
              </a:lnSpc>
              <a:buFont typeface="Wingdings" pitchFamily="-106" charset="2"/>
              <a:buNone/>
            </a:pPr>
            <a:r>
              <a:rPr kumimoji="1" lang="en-US" sz="1800" b="0" dirty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    </a:t>
            </a:r>
            <a:r>
              <a:rPr kumimoji="1" lang="en-US" sz="1800" b="0" dirty="0" smtClean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 </a:t>
            </a:r>
            <a:r>
              <a:rPr kumimoji="1" lang="en-US" sz="1800" b="0" dirty="0" smtClean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 </a:t>
            </a:r>
            <a:r>
              <a:rPr kumimoji="1" lang="en-US" sz="1800" b="0" dirty="0" smtClean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Bate et al. 2003</a:t>
            </a:r>
          </a:p>
          <a:p>
            <a:pPr>
              <a:lnSpc>
                <a:spcPct val="110000"/>
              </a:lnSpc>
              <a:buFont typeface="Wingdings" pitchFamily="-106" charset="2"/>
              <a:buNone/>
            </a:pPr>
            <a:r>
              <a:rPr kumimoji="1" lang="en-US" sz="1800" b="0" dirty="0" smtClean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      Whitworth </a:t>
            </a:r>
            <a:r>
              <a:rPr kumimoji="1" lang="en-US" sz="1800" b="0" dirty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&amp; </a:t>
            </a:r>
            <a:r>
              <a:rPr kumimoji="1" lang="en-US" sz="1800" b="0" dirty="0" err="1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Stamatellos</a:t>
            </a:r>
            <a:r>
              <a:rPr kumimoji="1" lang="en-US" sz="1800" b="0" dirty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 2006, A&amp;A</a:t>
            </a:r>
          </a:p>
          <a:p>
            <a:pPr>
              <a:lnSpc>
                <a:spcPct val="110000"/>
              </a:lnSpc>
              <a:buFont typeface="Wingdings" pitchFamily="-106" charset="2"/>
              <a:buNone/>
            </a:pPr>
            <a:r>
              <a:rPr kumimoji="1" lang="en-US" sz="1800" b="0" dirty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      </a:t>
            </a:r>
            <a:r>
              <a:rPr kumimoji="1" lang="en-US" sz="1800" b="0" dirty="0" err="1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Stamatellos</a:t>
            </a:r>
            <a:r>
              <a:rPr kumimoji="1" lang="en-US" sz="1800" b="0" dirty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, </a:t>
            </a:r>
            <a:r>
              <a:rPr kumimoji="1" lang="en-US" sz="1800" b="0" dirty="0" err="1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Hubber</a:t>
            </a:r>
            <a:r>
              <a:rPr kumimoji="1" lang="en-US" sz="1800" b="0" dirty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 &amp; Whitworth 2007, MNRAS</a:t>
            </a:r>
          </a:p>
          <a:p>
            <a:pPr>
              <a:lnSpc>
                <a:spcPct val="110000"/>
              </a:lnSpc>
              <a:buFont typeface="Wingdings" pitchFamily="-106" charset="2"/>
              <a:buNone/>
            </a:pPr>
            <a:r>
              <a:rPr kumimoji="1" lang="en-US" sz="1800" b="0" dirty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      </a:t>
            </a:r>
            <a:r>
              <a:rPr kumimoji="1" lang="en-US" sz="1800" b="0" dirty="0" err="1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Stamatellos</a:t>
            </a:r>
            <a:r>
              <a:rPr kumimoji="1" lang="en-US" sz="1800" b="0" dirty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 &amp; Whitworth 2009, </a:t>
            </a:r>
            <a:r>
              <a:rPr kumimoji="1" lang="en-US" sz="1800" b="0" dirty="0" smtClean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MNRAS</a:t>
            </a:r>
          </a:p>
          <a:p>
            <a:pPr>
              <a:lnSpc>
                <a:spcPct val="110000"/>
              </a:lnSpc>
              <a:buFont typeface="Wingdings" charset="2"/>
              <a:buChar char="§"/>
            </a:pPr>
            <a:r>
              <a:rPr kumimoji="1" lang="en-US" sz="2000" dirty="0" smtClean="0">
                <a:solidFill>
                  <a:srgbClr val="FFFF00"/>
                </a:solidFill>
                <a:latin typeface="Times" pitchFamily="-106" charset="0"/>
                <a:ea typeface="Beijing" charset="0"/>
                <a:cs typeface="Beijing" charset="0"/>
              </a:rPr>
              <a:t> photo-erosion of cores</a:t>
            </a:r>
          </a:p>
          <a:p>
            <a:pPr lvl="1">
              <a:lnSpc>
                <a:spcPct val="110000"/>
              </a:lnSpc>
            </a:pPr>
            <a:r>
              <a:rPr kumimoji="1" lang="en-US" sz="1800" b="0" dirty="0" smtClean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Whitworth &amp; </a:t>
            </a:r>
            <a:r>
              <a:rPr kumimoji="1" lang="en-US" sz="1800" b="0" dirty="0" err="1" smtClean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Zinnecker</a:t>
            </a:r>
            <a:endParaRPr kumimoji="1" lang="en-US" sz="1800" b="0" dirty="0" smtClean="0">
              <a:solidFill>
                <a:schemeClr val="tx1"/>
              </a:solidFill>
              <a:latin typeface="Times" pitchFamily="-106" charset="0"/>
              <a:ea typeface="Beijing" charset="0"/>
              <a:cs typeface="Beijing" charset="0"/>
            </a:endParaRPr>
          </a:p>
          <a:p>
            <a:pPr>
              <a:lnSpc>
                <a:spcPct val="110000"/>
              </a:lnSpc>
              <a:buFont typeface="Wingdings" charset="2"/>
              <a:buChar char="§"/>
            </a:pPr>
            <a:r>
              <a:rPr kumimoji="1" lang="en-US" sz="1800" b="0" dirty="0" smtClean="0">
                <a:solidFill>
                  <a:srgbClr val="FFFF00"/>
                </a:solidFill>
                <a:latin typeface="Times" pitchFamily="-106" charset="0"/>
                <a:ea typeface="Beijing" charset="0"/>
                <a:cs typeface="Beijing" charset="0"/>
              </a:rPr>
              <a:t> </a:t>
            </a:r>
            <a:r>
              <a:rPr kumimoji="1" lang="en-US" sz="2000" dirty="0" smtClean="0">
                <a:solidFill>
                  <a:srgbClr val="FFFF00"/>
                </a:solidFill>
                <a:latin typeface="Times" pitchFamily="-106" charset="0"/>
                <a:ea typeface="Beijing" charset="0"/>
                <a:cs typeface="Beijing" charset="0"/>
              </a:rPr>
              <a:t>Cluster fragmentation</a:t>
            </a:r>
            <a:endParaRPr kumimoji="1" lang="en-US" sz="1800" b="0" dirty="0" smtClean="0">
              <a:solidFill>
                <a:srgbClr val="FFFF00"/>
              </a:solidFill>
              <a:latin typeface="Times" pitchFamily="-106" charset="0"/>
              <a:ea typeface="Beijing" charset="0"/>
              <a:cs typeface="Beijing" charset="0"/>
            </a:endParaRPr>
          </a:p>
          <a:p>
            <a:pPr lvl="1">
              <a:lnSpc>
                <a:spcPct val="110000"/>
              </a:lnSpc>
              <a:buFont typeface="Wingdings" pitchFamily="-106" charset="2"/>
              <a:buNone/>
            </a:pPr>
            <a:r>
              <a:rPr kumimoji="1" lang="en-US" sz="1800" b="0" dirty="0" err="1" smtClean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Bonnell</a:t>
            </a:r>
            <a:r>
              <a:rPr kumimoji="1" lang="en-US" sz="1800" b="0" dirty="0" smtClean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,  Clark &amp; Bate 2009</a:t>
            </a:r>
          </a:p>
          <a:p>
            <a:pPr>
              <a:lnSpc>
                <a:spcPct val="110000"/>
              </a:lnSpc>
              <a:buFont typeface="Wingdings" pitchFamily="-106" charset="2"/>
              <a:buNone/>
            </a:pPr>
            <a:endParaRPr kumimoji="1" lang="en-US" sz="1800" b="0" dirty="0">
              <a:solidFill>
                <a:schemeClr val="tx1"/>
              </a:solidFill>
              <a:latin typeface="Times" pitchFamily="-106" charset="0"/>
              <a:ea typeface="Beijing" charset="0"/>
              <a:cs typeface="Beijing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 descr="intro_2M1207-39_normal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1752600"/>
            <a:ext cx="6019800" cy="47640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58370" name="Picture 3" descr="intro_2M1207-39_normal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5400000" flipH="1" flipV="1">
            <a:off x="5358607" y="3790156"/>
            <a:ext cx="4749800" cy="6937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58371" name="Rectangle 4"/>
          <p:cNvSpPr>
            <a:spLocks noChangeArrowheads="1"/>
          </p:cNvSpPr>
          <p:nvPr/>
        </p:nvSpPr>
        <p:spPr bwMode="auto">
          <a:xfrm>
            <a:off x="5791200" y="1828800"/>
            <a:ext cx="1497013" cy="27463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b="0">
                <a:solidFill>
                  <a:srgbClr val="FFFF00"/>
                </a:solidFill>
                <a:latin typeface="Helvetica" pitchFamily="-106" charset="0"/>
                <a:ea typeface="Beijing" charset="0"/>
                <a:cs typeface="Beijing" charset="0"/>
              </a:rPr>
              <a:t>Chauvin et al. 2005</a:t>
            </a:r>
          </a:p>
        </p:txBody>
      </p:sp>
      <p:sp>
        <p:nvSpPr>
          <p:cNvPr id="58372" name="Rectangle 5"/>
          <p:cNvSpPr>
            <a:spLocks noChangeArrowheads="1"/>
          </p:cNvSpPr>
          <p:nvPr/>
        </p:nvSpPr>
        <p:spPr bwMode="auto">
          <a:xfrm>
            <a:off x="3979863" y="4191000"/>
            <a:ext cx="714375" cy="33655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600">
                <a:solidFill>
                  <a:srgbClr val="F60000"/>
                </a:solidFill>
                <a:latin typeface="Helvetica" pitchFamily="-106" charset="0"/>
                <a:ea typeface="Beijing" charset="0"/>
                <a:cs typeface="Beijing" charset="0"/>
              </a:rPr>
              <a:t>25 M</a:t>
            </a:r>
            <a:r>
              <a:rPr lang="en-US" sz="1600" baseline="-25000">
                <a:solidFill>
                  <a:srgbClr val="F60000"/>
                </a:solidFill>
                <a:latin typeface="Helvetica" pitchFamily="-106" charset="0"/>
                <a:ea typeface="Beijing" charset="0"/>
                <a:cs typeface="Beijing" charset="0"/>
              </a:rPr>
              <a:t>J</a:t>
            </a:r>
            <a:endParaRPr lang="en-US" sz="1600">
              <a:solidFill>
                <a:srgbClr val="F60000"/>
              </a:solidFill>
              <a:latin typeface="Helvetica" pitchFamily="-106" charset="0"/>
              <a:ea typeface="Beijing" charset="0"/>
              <a:cs typeface="Beijing" charset="0"/>
            </a:endParaRPr>
          </a:p>
        </p:txBody>
      </p:sp>
      <p:sp>
        <p:nvSpPr>
          <p:cNvPr id="58373" name="Rectangle 6"/>
          <p:cNvSpPr>
            <a:spLocks noChangeArrowheads="1"/>
          </p:cNvSpPr>
          <p:nvPr/>
        </p:nvSpPr>
        <p:spPr bwMode="auto">
          <a:xfrm>
            <a:off x="1847850" y="4953000"/>
            <a:ext cx="725488" cy="33655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600">
                <a:solidFill>
                  <a:srgbClr val="FFFF00"/>
                </a:solidFill>
                <a:latin typeface="Helvetica" pitchFamily="-106" charset="0"/>
                <a:ea typeface="Beijing" charset="0"/>
                <a:cs typeface="Beijing" charset="0"/>
              </a:rPr>
              <a:t>5-8M</a:t>
            </a:r>
            <a:r>
              <a:rPr lang="en-US" sz="1600" baseline="-25000">
                <a:solidFill>
                  <a:srgbClr val="FFFF00"/>
                </a:solidFill>
                <a:latin typeface="Helvetica" pitchFamily="-106" charset="0"/>
                <a:ea typeface="Beijing" charset="0"/>
                <a:cs typeface="Beijing" charset="0"/>
              </a:rPr>
              <a:t>J</a:t>
            </a:r>
            <a:endParaRPr lang="en-US" sz="1600">
              <a:solidFill>
                <a:srgbClr val="FFFF00"/>
              </a:solidFill>
              <a:latin typeface="Helvetica" pitchFamily="-106" charset="0"/>
              <a:ea typeface="Beijing" charset="0"/>
              <a:cs typeface="Beijing" charset="0"/>
            </a:endParaRPr>
          </a:p>
        </p:txBody>
      </p:sp>
      <p:sp>
        <p:nvSpPr>
          <p:cNvPr id="58374" name="Rectangle 7"/>
          <p:cNvSpPr>
            <a:spLocks noChangeArrowheads="1"/>
          </p:cNvSpPr>
          <p:nvPr/>
        </p:nvSpPr>
        <p:spPr bwMode="auto">
          <a:xfrm>
            <a:off x="1219200" y="2590800"/>
            <a:ext cx="2727325" cy="63976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 eaLnBrk="0" hangingPunct="0"/>
            <a:endParaRPr lang="en-US" b="0">
              <a:solidFill>
                <a:srgbClr val="FFFF00"/>
              </a:solidFill>
              <a:latin typeface="Helvetica" pitchFamily="-106" charset="0"/>
              <a:ea typeface="Beijing" charset="0"/>
              <a:cs typeface="Beijing" charset="0"/>
            </a:endParaRPr>
          </a:p>
          <a:p>
            <a:pPr algn="ctr" eaLnBrk="0" hangingPunct="0"/>
            <a:r>
              <a:rPr lang="en-US" b="0">
                <a:solidFill>
                  <a:srgbClr val="FFFF00"/>
                </a:solidFill>
                <a:latin typeface="Helvetica" pitchFamily="-106" charset="0"/>
                <a:ea typeface="Beijing" charset="0"/>
                <a:cs typeface="Beijing" charset="0"/>
              </a:rPr>
              <a:t>Core accretion model M</a:t>
            </a:r>
            <a:r>
              <a:rPr lang="en-US" b="0" baseline="-25000">
                <a:solidFill>
                  <a:srgbClr val="FFFF00"/>
                </a:solidFill>
                <a:latin typeface="Helvetica" pitchFamily="-106" charset="0"/>
                <a:ea typeface="Beijing" charset="0"/>
                <a:cs typeface="Beijing" charset="0"/>
              </a:rPr>
              <a:t>p</a:t>
            </a:r>
            <a:r>
              <a:rPr lang="en-US" b="0">
                <a:solidFill>
                  <a:srgbClr val="FFFF00"/>
                </a:solidFill>
                <a:latin typeface="Helvetica" pitchFamily="-106" charset="0"/>
                <a:ea typeface="Beijing" charset="0"/>
                <a:cs typeface="Beijing" charset="0"/>
              </a:rPr>
              <a:t>&lt;5M</a:t>
            </a:r>
            <a:r>
              <a:rPr lang="en-US" b="0" baseline="-25000">
                <a:solidFill>
                  <a:srgbClr val="FFFF00"/>
                </a:solidFill>
                <a:latin typeface="Helvetica" pitchFamily="-106" charset="0"/>
                <a:ea typeface="Beijing" charset="0"/>
                <a:cs typeface="Beijing" charset="0"/>
              </a:rPr>
              <a:t>earth</a:t>
            </a:r>
          </a:p>
          <a:p>
            <a:pPr algn="ctr" eaLnBrk="0" hangingPunct="0"/>
            <a:r>
              <a:rPr lang="en-US" b="0">
                <a:solidFill>
                  <a:srgbClr val="FFFF00"/>
                </a:solidFill>
                <a:latin typeface="Helvetica" pitchFamily="-106" charset="0"/>
                <a:ea typeface="Beijing" charset="0"/>
                <a:cs typeface="Beijing" charset="0"/>
              </a:rPr>
              <a:t>(Payne &amp; Lodato 2007)</a:t>
            </a:r>
          </a:p>
        </p:txBody>
      </p:sp>
      <p:sp>
        <p:nvSpPr>
          <p:cNvPr id="160052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FFFF00"/>
                </a:solidFill>
              </a:rPr>
              <a:t>The </a:t>
            </a:r>
            <a:r>
              <a:rPr lang="en-US" sz="3600" dirty="0">
                <a:solidFill>
                  <a:srgbClr val="FFFF00"/>
                </a:solidFill>
              </a:rPr>
              <a:t>binary properties </a:t>
            </a:r>
            <a:br>
              <a:rPr lang="en-US" sz="3600" dirty="0">
                <a:solidFill>
                  <a:srgbClr val="FFFF00"/>
                </a:solidFill>
              </a:rPr>
            </a:br>
            <a:r>
              <a:rPr lang="en-US" sz="3600" dirty="0">
                <a:solidFill>
                  <a:srgbClr val="FFFF00"/>
                </a:solidFill>
              </a:rPr>
              <a:t>of low-mass objects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solidFill>
                  <a:srgbClr val="FFFF00"/>
                </a:solidFill>
              </a:rPr>
              <a:t>How big (mass, size) does the disc </a:t>
            </a:r>
            <a:br>
              <a:rPr lang="en-US" sz="3600">
                <a:solidFill>
                  <a:srgbClr val="FFFF00"/>
                </a:solidFill>
              </a:rPr>
            </a:br>
            <a:r>
              <a:rPr lang="en-US" sz="3600">
                <a:solidFill>
                  <a:srgbClr val="FFFF00"/>
                </a:solidFill>
              </a:rPr>
              <a:t>needs to be in order to fragment?</a:t>
            </a:r>
            <a:endParaRPr lang="en-US"/>
          </a:p>
        </p:txBody>
      </p:sp>
      <p:pic>
        <p:nvPicPr>
          <p:cNvPr id="6041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2667000"/>
            <a:ext cx="3384550" cy="37338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0419" name="Picture 8" descr="image-20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3657600"/>
            <a:ext cx="2781300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9" descr="image-20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2971800"/>
            <a:ext cx="23749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10" descr="image-20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9800" y="4181475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2" name="Picture 11" descr="image-2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48400" y="5029200"/>
            <a:ext cx="21336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3" name="Picture 12" descr="image-2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48400" y="5638800"/>
            <a:ext cx="19050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4" name="Rectangle 13"/>
          <p:cNvSpPr>
            <a:spLocks noChangeArrowheads="1"/>
          </p:cNvSpPr>
          <p:nvPr/>
        </p:nvSpPr>
        <p:spPr bwMode="auto">
          <a:xfrm>
            <a:off x="762000" y="1828800"/>
            <a:ext cx="8229600" cy="42703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0" hangingPunct="0">
              <a:buFont typeface="Wingdings" pitchFamily="-106" charset="2"/>
              <a:buChar char="ü"/>
            </a:pPr>
            <a:r>
              <a:rPr lang="en-US" sz="2200" i="1" dirty="0">
                <a:solidFill>
                  <a:srgbClr val="FFFF00"/>
                </a:solidFill>
              </a:rPr>
              <a:t> The disc has to be larger than &gt;70 AU and gravitationally unstable</a:t>
            </a:r>
          </a:p>
        </p:txBody>
      </p:sp>
      <p:sp>
        <p:nvSpPr>
          <p:cNvPr id="60425" name="Text Box 14"/>
          <p:cNvSpPr txBox="1">
            <a:spLocks noChangeArrowheads="1"/>
          </p:cNvSpPr>
          <p:nvPr/>
        </p:nvSpPr>
        <p:spPr bwMode="auto">
          <a:xfrm>
            <a:off x="6427788" y="6583363"/>
            <a:ext cx="17716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1" lang="en-US" b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Stamatellos  et al. in prep.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02350" y="1447800"/>
            <a:ext cx="3041650" cy="272573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62465" name="Picture 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2667000"/>
            <a:ext cx="3384550" cy="37338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1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solidFill>
                  <a:srgbClr val="FFFF00"/>
                </a:solidFill>
              </a:rPr>
              <a:t>Observing the early stage </a:t>
            </a:r>
            <a:br>
              <a:rPr lang="en-US" sz="3600">
                <a:solidFill>
                  <a:srgbClr val="FFFF00"/>
                </a:solidFill>
              </a:rPr>
            </a:br>
            <a:r>
              <a:rPr lang="en-US" sz="3600">
                <a:solidFill>
                  <a:srgbClr val="FFFF00"/>
                </a:solidFill>
              </a:rPr>
              <a:t>of fragmenting discs</a:t>
            </a:r>
            <a:endParaRPr lang="en-US"/>
          </a:p>
        </p:txBody>
      </p:sp>
      <p:pic>
        <p:nvPicPr>
          <p:cNvPr id="6246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4162425"/>
            <a:ext cx="3048000" cy="26955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grpSp>
        <p:nvGrpSpPr>
          <p:cNvPr id="1614868" name="Group 20"/>
          <p:cNvGrpSpPr>
            <a:grpSpLocks/>
          </p:cNvGrpSpPr>
          <p:nvPr/>
        </p:nvGrpSpPr>
        <p:grpSpPr bwMode="auto">
          <a:xfrm>
            <a:off x="1295400" y="1524000"/>
            <a:ext cx="3962400" cy="5181600"/>
            <a:chOff x="720" y="912"/>
            <a:chExt cx="2640" cy="3408"/>
          </a:xfrm>
        </p:grpSpPr>
        <p:sp>
          <p:nvSpPr>
            <p:cNvPr id="62473" name="Rectangle 17"/>
            <p:cNvSpPr>
              <a:spLocks noChangeArrowheads="1"/>
            </p:cNvSpPr>
            <p:nvPr/>
          </p:nvSpPr>
          <p:spPr bwMode="auto">
            <a:xfrm>
              <a:off x="720" y="929"/>
              <a:ext cx="2640" cy="3378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grpSp>
          <p:nvGrpSpPr>
            <p:cNvPr id="62474" name="Group 19"/>
            <p:cNvGrpSpPr>
              <a:grpSpLocks/>
            </p:cNvGrpSpPr>
            <p:nvPr/>
          </p:nvGrpSpPr>
          <p:grpSpPr bwMode="auto">
            <a:xfrm>
              <a:off x="912" y="912"/>
              <a:ext cx="2400" cy="3408"/>
              <a:chOff x="912" y="912"/>
              <a:chExt cx="2400" cy="3408"/>
            </a:xfrm>
          </p:grpSpPr>
          <p:pic>
            <p:nvPicPr>
              <p:cNvPr id="62476" name="Picture 13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912" y="2752"/>
                <a:ext cx="2400" cy="1568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</p:spPr>
          </p:pic>
          <p:pic>
            <p:nvPicPr>
              <p:cNvPr id="62477" name="Picture 15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912" y="912"/>
                <a:ext cx="2400" cy="1791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</p:spPr>
          </p:pic>
        </p:grpSp>
        <p:sp>
          <p:nvSpPr>
            <p:cNvPr id="62475" name="Text Box 18"/>
            <p:cNvSpPr txBox="1">
              <a:spLocks noChangeArrowheads="1"/>
            </p:cNvSpPr>
            <p:nvPr/>
          </p:nvSpPr>
          <p:spPr bwMode="auto">
            <a:xfrm>
              <a:off x="1056" y="960"/>
              <a:ext cx="1020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kumimoji="1" lang="en-US">
                  <a:solidFill>
                    <a:srgbClr val="000000"/>
                  </a:solidFill>
                  <a:latin typeface="Times" pitchFamily="-106" charset="0"/>
                  <a:ea typeface="Beijing" charset="0"/>
                  <a:cs typeface="Beijing" charset="0"/>
                </a:rPr>
                <a:t>Maury et al., in prep</a:t>
              </a:r>
            </a:p>
          </p:txBody>
        </p:sp>
      </p:grpSp>
      <p:sp>
        <p:nvSpPr>
          <p:cNvPr id="62470" name="Rectangle 22"/>
          <p:cNvSpPr>
            <a:spLocks noChangeArrowheads="1"/>
          </p:cNvSpPr>
          <p:nvPr/>
        </p:nvSpPr>
        <p:spPr bwMode="auto">
          <a:xfrm>
            <a:off x="6477000" y="3581400"/>
            <a:ext cx="2340454" cy="276999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kumimoji="1" lang="en-US" dirty="0" err="1" smtClean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Stamatellos</a:t>
            </a:r>
            <a:r>
              <a:rPr kumimoji="1" lang="en-US" dirty="0" smtClean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, Maury </a:t>
            </a:r>
            <a:r>
              <a:rPr kumimoji="1" lang="en-US" dirty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et al. in prep</a:t>
            </a:r>
          </a:p>
        </p:txBody>
      </p:sp>
      <p:sp>
        <p:nvSpPr>
          <p:cNvPr id="62471" name="Rectangle 22"/>
          <p:cNvSpPr>
            <a:spLocks noChangeArrowheads="1"/>
          </p:cNvSpPr>
          <p:nvPr/>
        </p:nvSpPr>
        <p:spPr bwMode="auto">
          <a:xfrm>
            <a:off x="7543800" y="1676400"/>
            <a:ext cx="1192213" cy="40005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kumimoji="1" lang="en-US" sz="200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@ 150 pc</a:t>
            </a:r>
          </a:p>
        </p:txBody>
      </p:sp>
      <p:sp>
        <p:nvSpPr>
          <p:cNvPr id="62472" name="Rectangle 22"/>
          <p:cNvSpPr>
            <a:spLocks noChangeArrowheads="1"/>
          </p:cNvSpPr>
          <p:nvPr/>
        </p:nvSpPr>
        <p:spPr bwMode="auto">
          <a:xfrm>
            <a:off x="7543800" y="4343400"/>
            <a:ext cx="1192213" cy="40005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kumimoji="1" lang="en-US" sz="200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@ 450 pc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380999" y="1447800"/>
            <a:ext cx="5725915" cy="5410200"/>
            <a:chOff x="380999" y="1447800"/>
            <a:chExt cx="5725915" cy="5410200"/>
          </a:xfrm>
        </p:grpSpPr>
        <p:grpSp>
          <p:nvGrpSpPr>
            <p:cNvPr id="24" name="Group 23"/>
            <p:cNvGrpSpPr/>
            <p:nvPr/>
          </p:nvGrpSpPr>
          <p:grpSpPr>
            <a:xfrm>
              <a:off x="380999" y="1447800"/>
              <a:ext cx="5725915" cy="5410200"/>
              <a:chOff x="380999" y="1447800"/>
              <a:chExt cx="5725915" cy="5410200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0999" y="1447800"/>
                <a:ext cx="5725915" cy="5410200"/>
              </a:xfrm>
              <a:prstGeom prst="rect">
                <a:avLst/>
              </a:prstGeom>
            </p:spPr>
          </p:pic>
          <p:sp>
            <p:nvSpPr>
              <p:cNvPr id="26" name="Line 5"/>
              <p:cNvSpPr>
                <a:spLocks noChangeShapeType="1"/>
              </p:cNvSpPr>
              <p:nvPr/>
            </p:nvSpPr>
            <p:spPr bwMode="auto">
              <a:xfrm>
                <a:off x="1555750" y="2895600"/>
                <a:ext cx="4083050" cy="0"/>
              </a:xfrm>
              <a:prstGeom prst="line">
                <a:avLst/>
              </a:prstGeom>
              <a:noFill/>
              <a:ln w="57150">
                <a:solidFill>
                  <a:schemeClr val="accent1">
                    <a:lumMod val="50000"/>
                  </a:schemeClr>
                </a:solidFill>
                <a:round/>
                <a:headEnd type="stealth" w="med" len="med"/>
                <a:tailEnd type="stealth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Text Box 7"/>
              <p:cNvSpPr txBox="1">
                <a:spLocks noChangeArrowheads="1"/>
              </p:cNvSpPr>
              <p:nvPr/>
            </p:nvSpPr>
            <p:spPr bwMode="auto">
              <a:xfrm>
                <a:off x="2209800" y="2743200"/>
                <a:ext cx="752475" cy="304800"/>
              </a:xfrm>
              <a:prstGeom prst="rect">
                <a:avLst/>
              </a:prstGeom>
              <a:solidFill>
                <a:schemeClr val="bg1"/>
              </a:solidFill>
              <a:ln w="57150">
                <a:noFill/>
                <a:miter lim="800000"/>
                <a:headEnd/>
                <a:tailEnd/>
              </a:ln>
            </p:spPr>
            <p:txBody>
              <a:bodyPr wrap="square" anchor="ctr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 dirty="0">
                    <a:solidFill>
                      <a:schemeClr val="tx1"/>
                    </a:solidFill>
                  </a:rPr>
                  <a:t>5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00 </a:t>
                </a:r>
                <a:r>
                  <a:rPr lang="en-US" sz="1400" dirty="0">
                    <a:solidFill>
                      <a:schemeClr val="tx1"/>
                    </a:solidFill>
                  </a:rPr>
                  <a:t>AU</a:t>
                </a:r>
              </a:p>
            </p:txBody>
          </p:sp>
          <p:sp>
            <p:nvSpPr>
              <p:cNvPr id="28" name="Text Box 7"/>
              <p:cNvSpPr txBox="1">
                <a:spLocks noChangeArrowheads="1"/>
              </p:cNvSpPr>
              <p:nvPr/>
            </p:nvSpPr>
            <p:spPr bwMode="auto">
              <a:xfrm>
                <a:off x="4267200" y="4875311"/>
                <a:ext cx="1371600" cy="307777"/>
              </a:xfrm>
              <a:prstGeom prst="rect">
                <a:avLst/>
              </a:prstGeom>
              <a:solidFill>
                <a:schemeClr val="bg1"/>
              </a:solidFill>
              <a:ln w="57150">
                <a:noFill/>
                <a:miter lim="800000"/>
                <a:headEnd/>
                <a:tailEnd/>
              </a:ln>
            </p:spPr>
            <p:txBody>
              <a:bodyPr wrap="square" anchor="ctr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 dirty="0" smtClean="0">
                    <a:solidFill>
                      <a:schemeClr val="tx1"/>
                    </a:solidFill>
                  </a:rPr>
                  <a:t>M</a:t>
                </a:r>
                <a:r>
                  <a:rPr lang="en-US" sz="1400" baseline="-25000" dirty="0" smtClean="0">
                    <a:solidFill>
                      <a:schemeClr val="tx1"/>
                    </a:solidFill>
                    <a:latin typeface="Zapf Dingbats"/>
                    <a:ea typeface="Zapf Dingbats"/>
                    <a:cs typeface="Zapf Dingbats"/>
                  </a:rPr>
                  <a:t>★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=0.6 M</a:t>
                </a:r>
                <a:r>
                  <a:rPr lang="en-US" sz="1400" baseline="-25000" dirty="0" smtClean="0">
                    <a:solidFill>
                      <a:schemeClr val="tx1"/>
                    </a:solidFill>
                    <a:latin typeface="Wingdings"/>
                    <a:ea typeface="Wingdings"/>
                    <a:cs typeface="Wingdings"/>
                  </a:rPr>
                  <a:t></a:t>
                </a:r>
                <a:endParaRPr lang="en-US" sz="1400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Text Box 7"/>
              <p:cNvSpPr txBox="1">
                <a:spLocks noChangeArrowheads="1"/>
              </p:cNvSpPr>
              <p:nvPr/>
            </p:nvSpPr>
            <p:spPr bwMode="auto">
              <a:xfrm>
                <a:off x="4267200" y="5257800"/>
                <a:ext cx="1371600" cy="307777"/>
              </a:xfrm>
              <a:prstGeom prst="rect">
                <a:avLst/>
              </a:prstGeom>
              <a:solidFill>
                <a:schemeClr val="bg1"/>
              </a:solidFill>
              <a:ln w="57150">
                <a:noFill/>
                <a:miter lim="800000"/>
                <a:headEnd/>
                <a:tailEnd/>
              </a:ln>
            </p:spPr>
            <p:txBody>
              <a:bodyPr wrap="square" anchor="ctr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 dirty="0" err="1" smtClean="0">
                    <a:solidFill>
                      <a:schemeClr val="tx1"/>
                    </a:solidFill>
                  </a:rPr>
                  <a:t>M</a:t>
                </a:r>
                <a:r>
                  <a:rPr lang="en-US" sz="1400" baseline="-25000" dirty="0" err="1" smtClean="0">
                    <a:solidFill>
                      <a:schemeClr val="tx1"/>
                    </a:solidFill>
                  </a:rPr>
                  <a:t>disc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=0.14 M</a:t>
                </a:r>
                <a:r>
                  <a:rPr lang="en-US" sz="1400" baseline="-25000" dirty="0" smtClean="0">
                    <a:solidFill>
                      <a:schemeClr val="tx1"/>
                    </a:solidFill>
                    <a:latin typeface="Wingdings"/>
                    <a:ea typeface="Wingdings"/>
                    <a:cs typeface="Wingdings"/>
                  </a:rPr>
                  <a:t></a:t>
                </a:r>
                <a:endParaRPr lang="en-US" sz="1400" baseline="-25000" dirty="0" smtClean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1" name="Text Box 7"/>
            <p:cNvSpPr txBox="1">
              <a:spLocks noChangeArrowheads="1"/>
            </p:cNvSpPr>
            <p:nvPr/>
          </p:nvSpPr>
          <p:spPr bwMode="auto">
            <a:xfrm>
              <a:off x="3962400" y="1524000"/>
              <a:ext cx="1752600" cy="307777"/>
            </a:xfrm>
            <a:prstGeom prst="rect">
              <a:avLst/>
            </a:prstGeom>
            <a:solidFill>
              <a:schemeClr val="bg1"/>
            </a:solidFill>
            <a:ln w="57150">
              <a:noFill/>
              <a:miter lim="800000"/>
              <a:headEnd/>
              <a:tailEnd/>
            </a:ln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 dirty="0" smtClean="0">
                  <a:solidFill>
                    <a:schemeClr val="tx1"/>
                  </a:solidFill>
                </a:rPr>
                <a:t>Andrews et al. 2009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3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600" dirty="0" smtClean="0">
                <a:solidFill>
                  <a:srgbClr val="FFFF00"/>
                </a:solidFill>
              </a:rPr>
              <a:t>Limitations</a:t>
            </a:r>
            <a:endParaRPr lang="en-US" dirty="0"/>
          </a:p>
        </p:txBody>
      </p:sp>
      <p:sp>
        <p:nvSpPr>
          <p:cNvPr id="1465348" name="Rectangle 4"/>
          <p:cNvSpPr>
            <a:spLocks noChangeArrowheads="1"/>
          </p:cNvSpPr>
          <p:nvPr/>
        </p:nvSpPr>
        <p:spPr bwMode="auto">
          <a:xfrm>
            <a:off x="1143000" y="1752601"/>
            <a:ext cx="7848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just">
              <a:buFont typeface="Wingdings" pitchFamily="-109" charset="2"/>
              <a:buChar char="§"/>
            </a:pPr>
            <a:r>
              <a:rPr lang="en-US" sz="2400" b="0" dirty="0">
                <a:solidFill>
                  <a:schemeClr val="tx1"/>
                </a:solidFill>
              </a:rPr>
              <a:t> 1 set of initial conditions (</a:t>
            </a:r>
            <a:r>
              <a:rPr lang="en-US" sz="2400" b="0" dirty="0" err="1">
                <a:solidFill>
                  <a:schemeClr val="tx1"/>
                </a:solidFill>
              </a:rPr>
              <a:t>star+disc</a:t>
            </a:r>
            <a:r>
              <a:rPr lang="en-US" sz="2400" b="0" dirty="0">
                <a:solidFill>
                  <a:schemeClr val="tx1"/>
                </a:solidFill>
              </a:rPr>
              <a:t> mass, disc temperature + density profile)</a:t>
            </a:r>
          </a:p>
          <a:p>
            <a:pPr algn="just">
              <a:buFont typeface="Wingdings" pitchFamily="-109" charset="2"/>
              <a:buChar char="§"/>
            </a:pPr>
            <a:endParaRPr lang="en-US" sz="2400" b="0" dirty="0">
              <a:solidFill>
                <a:schemeClr val="tx1"/>
              </a:solidFill>
            </a:endParaRPr>
          </a:p>
          <a:p>
            <a:pPr algn="just">
              <a:buFont typeface="Wingdings" pitchFamily="-109" charset="2"/>
              <a:buChar char="§"/>
            </a:pPr>
            <a:r>
              <a:rPr lang="en-US" sz="2400" b="0" dirty="0">
                <a:solidFill>
                  <a:schemeClr val="tx1"/>
                </a:solidFill>
              </a:rPr>
              <a:t> Initial conditions: discs</a:t>
            </a:r>
          </a:p>
          <a:p>
            <a:pPr algn="just">
              <a:buFont typeface="Wingdings" pitchFamily="-109" charset="2"/>
              <a:buChar char="§"/>
            </a:pPr>
            <a:endParaRPr lang="en-US" sz="2400" b="0" dirty="0">
              <a:solidFill>
                <a:schemeClr val="tx1"/>
              </a:solidFill>
            </a:endParaRPr>
          </a:p>
          <a:p>
            <a:pPr algn="just">
              <a:buFont typeface="Wingdings" pitchFamily="-109" charset="2"/>
              <a:buChar char="§"/>
            </a:pP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Radiative</a:t>
            </a:r>
            <a:r>
              <a:rPr lang="en-US" sz="2400" b="0" dirty="0">
                <a:solidFill>
                  <a:schemeClr val="tx1"/>
                </a:solidFill>
              </a:rPr>
              <a:t> feedback from newly born stars is not </a:t>
            </a:r>
            <a:r>
              <a:rPr lang="en-US" sz="2400" b="0" dirty="0" smtClean="0">
                <a:solidFill>
                  <a:schemeClr val="tx1"/>
                </a:solidFill>
              </a:rPr>
              <a:t>included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143000" y="4724400"/>
            <a:ext cx="78486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just">
              <a:buFont typeface="Wingdings" pitchFamily="-109" charset="2"/>
              <a:buChar char="§"/>
            </a:pPr>
            <a:r>
              <a:rPr lang="en-US" sz="2400" b="0" dirty="0" smtClean="0">
                <a:solidFill>
                  <a:srgbClr val="FFFF00"/>
                </a:solidFill>
              </a:rPr>
              <a:t> Despite </a:t>
            </a:r>
            <a:r>
              <a:rPr lang="en-US" sz="2400" b="0" dirty="0">
                <a:solidFill>
                  <a:srgbClr val="FFFF00"/>
                </a:solidFill>
              </a:rPr>
              <a:t>the above, the</a:t>
            </a:r>
            <a:r>
              <a:rPr lang="en-US" sz="2400" b="0" dirty="0" smtClean="0">
                <a:solidFill>
                  <a:srgbClr val="FFFF00"/>
                </a:solidFill>
              </a:rPr>
              <a:t> model reproduces the </a:t>
            </a:r>
            <a:r>
              <a:rPr lang="en-US" sz="2400" b="0" dirty="0">
                <a:solidFill>
                  <a:srgbClr val="FFFF00"/>
                </a:solidFill>
              </a:rPr>
              <a:t>brown dwarf </a:t>
            </a:r>
            <a:r>
              <a:rPr lang="en-US" sz="2400" b="0" dirty="0" smtClean="0">
                <a:solidFill>
                  <a:srgbClr val="FFFF00"/>
                </a:solidFill>
              </a:rPr>
              <a:t>desert, </a:t>
            </a:r>
            <a:r>
              <a:rPr lang="en-US" sz="2400" b="0" dirty="0">
                <a:solidFill>
                  <a:srgbClr val="FFFF00"/>
                </a:solidFill>
              </a:rPr>
              <a:t>the binary properties of low-mass </a:t>
            </a:r>
            <a:r>
              <a:rPr lang="en-US" sz="2400" b="0" dirty="0" smtClean="0">
                <a:solidFill>
                  <a:srgbClr val="FFFF00"/>
                </a:solidFill>
              </a:rPr>
              <a:t>stars and the formation of planetary-mass objects.</a:t>
            </a:r>
            <a:endParaRPr lang="en-US" sz="20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solidFill>
                  <a:srgbClr val="FFFF00"/>
                </a:solidFill>
              </a:rPr>
              <a:t>Conclusions</a:t>
            </a:r>
            <a:endParaRPr lang="en-US"/>
          </a:p>
        </p:txBody>
      </p:sp>
      <p:sp>
        <p:nvSpPr>
          <p:cNvPr id="64514" name="Text Box 4"/>
          <p:cNvSpPr txBox="1">
            <a:spLocks noChangeArrowheads="1"/>
          </p:cNvSpPr>
          <p:nvPr/>
        </p:nvSpPr>
        <p:spPr bwMode="auto">
          <a:xfrm>
            <a:off x="1143000" y="1447800"/>
            <a:ext cx="7620000" cy="489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>
              <a:buFont typeface="Wingdings" pitchFamily="-106" charset="2"/>
              <a:buChar char="§"/>
            </a:pPr>
            <a:r>
              <a:rPr kumimoji="1" lang="en-US" sz="2600" dirty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 Discs can fragment at R&gt;70 AU to form extremely low-mass stars (planetary-mass objects, brown dwarfs and low-mass hydrogen burning stars).</a:t>
            </a:r>
            <a:endParaRPr kumimoji="1" lang="en-US" sz="2600" dirty="0" smtClean="0">
              <a:solidFill>
                <a:schemeClr val="tx1"/>
              </a:solidFill>
              <a:latin typeface="Times" pitchFamily="-106" charset="0"/>
              <a:ea typeface="Beijing" charset="0"/>
              <a:cs typeface="Beijing" charset="0"/>
            </a:endParaRPr>
          </a:p>
          <a:p>
            <a:pPr algn="just"/>
            <a:endParaRPr kumimoji="1" lang="en-US" sz="2600" dirty="0" smtClean="0">
              <a:solidFill>
                <a:schemeClr val="tx1"/>
              </a:solidFill>
              <a:latin typeface="Times" pitchFamily="-106" charset="0"/>
              <a:ea typeface="Beijing" charset="0"/>
              <a:cs typeface="Beijing" charset="0"/>
            </a:endParaRPr>
          </a:p>
          <a:p>
            <a:pPr algn="just">
              <a:buFont typeface="Wingdings" pitchFamily="-106" charset="2"/>
              <a:buChar char="§"/>
            </a:pPr>
            <a:r>
              <a:rPr kumimoji="1" lang="en-US" sz="2600" dirty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 This model can</a:t>
            </a:r>
            <a:r>
              <a:rPr kumimoji="1" lang="en-US" sz="2600" dirty="0" smtClean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 reproduce </a:t>
            </a:r>
            <a:r>
              <a:rPr kumimoji="1" lang="en-US" sz="2600" dirty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the brown dwarf desert and the binary properties of low-mass objects</a:t>
            </a:r>
            <a:r>
              <a:rPr kumimoji="1" lang="en-US" sz="2600" dirty="0" smtClean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.</a:t>
            </a:r>
          </a:p>
          <a:p>
            <a:pPr algn="just">
              <a:buFont typeface="Wingdings" pitchFamily="-106" charset="2"/>
              <a:buChar char="§"/>
            </a:pPr>
            <a:endParaRPr kumimoji="1" lang="en-US" sz="2600" dirty="0" smtClean="0">
              <a:solidFill>
                <a:srgbClr val="FFFF00"/>
              </a:solidFill>
              <a:latin typeface="Times" pitchFamily="-106" charset="0"/>
              <a:ea typeface="Beijing" charset="0"/>
              <a:cs typeface="Beijing" charset="0"/>
            </a:endParaRPr>
          </a:p>
          <a:p>
            <a:pPr algn="just">
              <a:buFont typeface="Wingdings" pitchFamily="-106" charset="2"/>
              <a:buChar char="§"/>
            </a:pPr>
            <a:r>
              <a:rPr kumimoji="1" lang="en-US" sz="2600" dirty="0" smtClean="0">
                <a:solidFill>
                  <a:srgbClr val="FFFF00"/>
                </a:solidFill>
                <a:latin typeface="Times" pitchFamily="-106" charset="0"/>
                <a:ea typeface="Beijing" charset="0"/>
                <a:cs typeface="Beijing" charset="0"/>
              </a:rPr>
              <a:t> As one star/disc can produce a few low-mass objects, only 10-20% of Sun-like stars having massive extended discs that fragment can produce most of brown dwarfs and a significant number of low-mass H-burning stars.</a:t>
            </a:r>
          </a:p>
        </p:txBody>
      </p:sp>
      <p:sp>
        <p:nvSpPr>
          <p:cNvPr id="64515" name="Rectangle 5"/>
          <p:cNvSpPr>
            <a:spLocks noChangeArrowheads="1"/>
          </p:cNvSpPr>
          <p:nvPr/>
        </p:nvSpPr>
        <p:spPr bwMode="auto">
          <a:xfrm>
            <a:off x="6291263" y="6024563"/>
            <a:ext cx="184150" cy="274637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0" hangingPunct="0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>
                <a:solidFill>
                  <a:srgbClr val="FFFF00"/>
                </a:solidFill>
              </a:rPr>
              <a:t>Computational method: Smoothed Particle Hydrodynamics with radiative transfer</a:t>
            </a:r>
            <a:endParaRPr lang="en-US" sz="3600">
              <a:solidFill>
                <a:srgbClr val="FFFF00"/>
              </a:solidFill>
            </a:endParaRPr>
          </a:p>
        </p:txBody>
      </p:sp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2514600" y="4953000"/>
            <a:ext cx="5105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140000"/>
              </a:lnSpc>
              <a:buClr>
                <a:srgbClr val="FFFF00"/>
              </a:buClr>
              <a:buFont typeface="Wingdings" pitchFamily="-106" charset="2"/>
              <a:buChar char="§"/>
            </a:pPr>
            <a:r>
              <a:rPr kumimoji="1" lang="en-US" sz="2400" b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 </a:t>
            </a:r>
            <a:r>
              <a:rPr kumimoji="1" lang="en-US" sz="2400">
                <a:solidFill>
                  <a:srgbClr val="FFFF00"/>
                </a:solidFill>
                <a:latin typeface="Times" pitchFamily="-106" charset="0"/>
                <a:ea typeface="Beijing" charset="0"/>
                <a:cs typeface="Beijing" charset="0"/>
              </a:rPr>
              <a:t>Realistic cooling + heating</a:t>
            </a:r>
          </a:p>
          <a:p>
            <a:pPr>
              <a:lnSpc>
                <a:spcPct val="140000"/>
              </a:lnSpc>
              <a:buClr>
                <a:srgbClr val="FFFF00"/>
              </a:buClr>
              <a:buFont typeface="Wingdings" pitchFamily="-106" charset="2"/>
              <a:buChar char="§"/>
            </a:pPr>
            <a:r>
              <a:rPr kumimoji="1" lang="en-US" sz="2400">
                <a:solidFill>
                  <a:srgbClr val="FFFF00"/>
                </a:solidFill>
                <a:latin typeface="Times" pitchFamily="-106" charset="0"/>
                <a:ea typeface="Beijing" charset="0"/>
                <a:cs typeface="Beijing" charset="0"/>
              </a:rPr>
              <a:t> Capture thermal inertia effects</a:t>
            </a:r>
          </a:p>
          <a:p>
            <a:pPr>
              <a:lnSpc>
                <a:spcPct val="140000"/>
              </a:lnSpc>
              <a:buClr>
                <a:srgbClr val="FFFF00"/>
              </a:buClr>
              <a:buFont typeface="Wingdings" pitchFamily="-106" charset="2"/>
              <a:buChar char="§"/>
            </a:pPr>
            <a:r>
              <a:rPr kumimoji="1" lang="en-US" sz="2400">
                <a:solidFill>
                  <a:srgbClr val="FFFF00"/>
                </a:solidFill>
                <a:latin typeface="Times" pitchFamily="-106" charset="0"/>
                <a:ea typeface="Beijing" charset="0"/>
                <a:cs typeface="Beijing" charset="0"/>
                <a:sym typeface="Symbol" pitchFamily="-106" charset="2"/>
              </a:rPr>
              <a:t> </a:t>
            </a:r>
            <a:r>
              <a:rPr kumimoji="1" lang="en-US" sz="2400">
                <a:solidFill>
                  <a:srgbClr val="FFFF00"/>
                </a:solidFill>
                <a:latin typeface="Times" pitchFamily="-106" charset="0"/>
                <a:ea typeface="Beijing" charset="0"/>
                <a:cs typeface="Beijing" charset="0"/>
              </a:rPr>
              <a:t>Modest computational cost (+3%)</a:t>
            </a:r>
            <a:endParaRPr kumimoji="1" lang="en-US" sz="1900" b="0">
              <a:solidFill>
                <a:schemeClr val="tx1"/>
              </a:solidFill>
              <a:latin typeface="Times" pitchFamily="-106" charset="0"/>
              <a:ea typeface="Beijing" charset="0"/>
              <a:cs typeface="Beijing" charset="0"/>
            </a:endParaRPr>
          </a:p>
        </p:txBody>
      </p:sp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5715000" y="1752600"/>
            <a:ext cx="3049588" cy="253365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Font typeface="Wingdings" pitchFamily="-106" charset="2"/>
              <a:buChar char="§"/>
            </a:pPr>
            <a:r>
              <a:rPr kumimoji="1" lang="en-US" sz="2400">
                <a:solidFill>
                  <a:srgbClr val="FFFF00"/>
                </a:solidFill>
                <a:latin typeface="Times" pitchFamily="-106" charset="0"/>
                <a:ea typeface="Beijing" charset="0"/>
                <a:cs typeface="Beijing" charset="0"/>
              </a:rPr>
              <a:t> Dust &amp; gas opacities</a:t>
            </a:r>
          </a:p>
          <a:p>
            <a:pPr>
              <a:spcBef>
                <a:spcPct val="20000"/>
              </a:spcBef>
            </a:pPr>
            <a:endParaRPr kumimoji="1" lang="en-US" sz="1900" b="0" u="sng">
              <a:solidFill>
                <a:schemeClr val="tx1"/>
              </a:solidFill>
              <a:latin typeface="Times" pitchFamily="-106" charset="0"/>
              <a:ea typeface="Beijing" charset="0"/>
              <a:cs typeface="Beijing" charset="0"/>
            </a:endParaRPr>
          </a:p>
          <a:p>
            <a:pPr>
              <a:spcBef>
                <a:spcPct val="20000"/>
              </a:spcBef>
              <a:buFont typeface="Times" pitchFamily="-106" charset="0"/>
              <a:buChar char="•"/>
            </a:pPr>
            <a:r>
              <a:rPr kumimoji="1" lang="en-US" sz="1900" b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  <a:sym typeface="Symbol" pitchFamily="-106" charset="2"/>
              </a:rPr>
              <a:t> </a:t>
            </a:r>
            <a:r>
              <a:rPr kumimoji="1" lang="en-US" sz="1900" b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Ice mantle melting</a:t>
            </a:r>
          </a:p>
          <a:p>
            <a:pPr>
              <a:spcBef>
                <a:spcPct val="20000"/>
              </a:spcBef>
              <a:buFont typeface="Times" pitchFamily="-106" charset="0"/>
              <a:buChar char="•"/>
            </a:pPr>
            <a:r>
              <a:rPr kumimoji="1" lang="en-US" sz="1900" b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  <a:sym typeface="Symbol" pitchFamily="-106" charset="2"/>
              </a:rPr>
              <a:t> </a:t>
            </a:r>
            <a:r>
              <a:rPr kumimoji="1" lang="en-US" sz="1900" b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Dust sublimation</a:t>
            </a:r>
          </a:p>
          <a:p>
            <a:pPr>
              <a:spcBef>
                <a:spcPct val="20000"/>
              </a:spcBef>
              <a:buFont typeface="Times" pitchFamily="-106" charset="0"/>
              <a:buChar char="•"/>
            </a:pPr>
            <a:r>
              <a:rPr kumimoji="1" lang="en-US" sz="1900" b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  <a:sym typeface="Symbol" pitchFamily="-106" charset="2"/>
              </a:rPr>
              <a:t> </a:t>
            </a:r>
            <a:r>
              <a:rPr kumimoji="1" lang="en-US" sz="1900" b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Molecular opacity</a:t>
            </a:r>
          </a:p>
          <a:p>
            <a:pPr>
              <a:spcBef>
                <a:spcPct val="20000"/>
              </a:spcBef>
              <a:buFont typeface="Times" pitchFamily="-106" charset="0"/>
              <a:buChar char="•"/>
            </a:pPr>
            <a:r>
              <a:rPr kumimoji="1" lang="en-US" sz="1900" b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  <a:sym typeface="Symbol" pitchFamily="-106" charset="2"/>
              </a:rPr>
              <a:t> </a:t>
            </a:r>
            <a:r>
              <a:rPr kumimoji="1" lang="en-US" sz="1900" b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H</a:t>
            </a:r>
            <a:r>
              <a:rPr kumimoji="1" lang="en-US" sz="1900" b="0" baseline="3000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-</a:t>
            </a:r>
            <a:r>
              <a:rPr kumimoji="1" lang="en-US" sz="1900" b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 absorption</a:t>
            </a:r>
          </a:p>
          <a:p>
            <a:pPr>
              <a:spcBef>
                <a:spcPct val="20000"/>
              </a:spcBef>
              <a:buFont typeface="Times" pitchFamily="-106" charset="0"/>
              <a:buChar char="•"/>
            </a:pPr>
            <a:r>
              <a:rPr kumimoji="1" lang="en-US" sz="1900" b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  <a:sym typeface="Symbol" pitchFamily="-106" charset="2"/>
              </a:rPr>
              <a:t> </a:t>
            </a:r>
            <a:r>
              <a:rPr kumimoji="1" lang="en-US" sz="1900" b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B-F/F-F transitions</a:t>
            </a:r>
          </a:p>
        </p:txBody>
      </p:sp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990600" y="1752600"/>
            <a:ext cx="3640138" cy="271938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9000"/>
              </a:lnSpc>
              <a:spcBef>
                <a:spcPct val="20000"/>
              </a:spcBef>
              <a:buFont typeface="Wingdings" pitchFamily="-106" charset="2"/>
              <a:buChar char="§"/>
            </a:pPr>
            <a:r>
              <a:rPr kumimoji="1" lang="en-US" sz="2400">
                <a:solidFill>
                  <a:srgbClr val="FFFF00"/>
                </a:solidFill>
                <a:latin typeface="Times" pitchFamily="-106" charset="0"/>
                <a:ea typeface="Beijing" charset="0"/>
                <a:cs typeface="Beijing" charset="0"/>
              </a:rPr>
              <a:t> Equation of state</a:t>
            </a:r>
          </a:p>
          <a:p>
            <a:pPr>
              <a:lnSpc>
                <a:spcPct val="109000"/>
              </a:lnSpc>
              <a:spcBef>
                <a:spcPct val="20000"/>
              </a:spcBef>
            </a:pPr>
            <a:endParaRPr kumimoji="1" lang="en-US" sz="1900" b="0" u="sng">
              <a:solidFill>
                <a:schemeClr val="tx1"/>
              </a:solidFill>
              <a:latin typeface="Times" pitchFamily="-106" charset="0"/>
              <a:ea typeface="Beijing" charset="0"/>
              <a:cs typeface="Beijing" charset="0"/>
            </a:endParaRPr>
          </a:p>
          <a:p>
            <a:pPr>
              <a:lnSpc>
                <a:spcPct val="109000"/>
              </a:lnSpc>
              <a:spcBef>
                <a:spcPct val="20000"/>
              </a:spcBef>
              <a:buFont typeface="Times" pitchFamily="-106" charset="0"/>
              <a:buChar char="•"/>
            </a:pPr>
            <a:r>
              <a:rPr kumimoji="1" lang="en-US" sz="1900" b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  <a:sym typeface="Symbol" pitchFamily="-106" charset="2"/>
              </a:rPr>
              <a:t> </a:t>
            </a:r>
            <a:r>
              <a:rPr kumimoji="1" lang="en-US" sz="1900" b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Vibrational &amp; rotational</a:t>
            </a:r>
          </a:p>
          <a:p>
            <a:pPr>
              <a:lnSpc>
                <a:spcPct val="109000"/>
              </a:lnSpc>
              <a:spcBef>
                <a:spcPct val="20000"/>
              </a:spcBef>
              <a:buFont typeface="Times" pitchFamily="-106" charset="0"/>
              <a:buNone/>
            </a:pPr>
            <a:r>
              <a:rPr kumimoji="1" lang="en-US" sz="1900" b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  degrees of freedom of H</a:t>
            </a:r>
            <a:r>
              <a:rPr kumimoji="1" lang="en-US" sz="1900" b="0" baseline="-2500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2</a:t>
            </a:r>
            <a:endParaRPr kumimoji="1" lang="en-US" sz="1900" b="0">
              <a:solidFill>
                <a:schemeClr val="tx1"/>
              </a:solidFill>
              <a:latin typeface="Times" pitchFamily="-106" charset="0"/>
              <a:ea typeface="Beijing" charset="0"/>
              <a:cs typeface="Beijing" charset="0"/>
            </a:endParaRPr>
          </a:p>
          <a:p>
            <a:pPr>
              <a:lnSpc>
                <a:spcPct val="109000"/>
              </a:lnSpc>
              <a:spcBef>
                <a:spcPct val="20000"/>
              </a:spcBef>
              <a:buFont typeface="Times" pitchFamily="-106" charset="0"/>
              <a:buChar char="•"/>
            </a:pPr>
            <a:r>
              <a:rPr kumimoji="1" lang="en-US" sz="1900" b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  <a:sym typeface="Symbol" pitchFamily="-106" charset="2"/>
              </a:rPr>
              <a:t> </a:t>
            </a:r>
            <a:r>
              <a:rPr kumimoji="1" lang="en-US" sz="1900" b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H</a:t>
            </a:r>
            <a:r>
              <a:rPr kumimoji="1" lang="en-US" sz="1900" b="0" baseline="-2500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2</a:t>
            </a:r>
            <a:r>
              <a:rPr kumimoji="1" lang="en-US" sz="1900" b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 dissociation</a:t>
            </a:r>
          </a:p>
          <a:p>
            <a:pPr>
              <a:lnSpc>
                <a:spcPct val="109000"/>
              </a:lnSpc>
              <a:spcBef>
                <a:spcPct val="20000"/>
              </a:spcBef>
              <a:buFont typeface="Times" pitchFamily="-106" charset="0"/>
              <a:buChar char="•"/>
            </a:pPr>
            <a:r>
              <a:rPr kumimoji="1" lang="en-US" sz="1900" b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  <a:sym typeface="Symbol" pitchFamily="-106" charset="2"/>
              </a:rPr>
              <a:t> </a:t>
            </a:r>
            <a:r>
              <a:rPr kumimoji="1" lang="en-US" sz="1900" b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H ionisation</a:t>
            </a:r>
          </a:p>
          <a:p>
            <a:pPr>
              <a:lnSpc>
                <a:spcPct val="109000"/>
              </a:lnSpc>
              <a:spcBef>
                <a:spcPct val="20000"/>
              </a:spcBef>
              <a:buFont typeface="Times" pitchFamily="-106" charset="0"/>
              <a:buChar char="•"/>
            </a:pPr>
            <a:r>
              <a:rPr kumimoji="1" lang="en-US" sz="1900" b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  <a:sym typeface="Symbol" pitchFamily="-106" charset="2"/>
              </a:rPr>
              <a:t> </a:t>
            </a:r>
            <a:r>
              <a:rPr kumimoji="1" lang="en-US" sz="1900" b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Helium first and second ionisation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3745467" y="6581001"/>
            <a:ext cx="539853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1" lang="en-US" b="0" dirty="0" err="1" smtClean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Stamatellos</a:t>
            </a:r>
            <a:r>
              <a:rPr kumimoji="1" lang="en-US" b="0" dirty="0" smtClean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, Whitworth, </a:t>
            </a:r>
            <a:r>
              <a:rPr kumimoji="1" lang="en-US" b="0" dirty="0" err="1" smtClean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Bisbas</a:t>
            </a:r>
            <a:r>
              <a:rPr kumimoji="1" lang="en-US" b="0" dirty="0" smtClean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, Goodwin, 2007, A&amp;A; </a:t>
            </a:r>
            <a:r>
              <a:rPr kumimoji="1" lang="en-US" b="0" dirty="0" err="1" smtClean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Forgan</a:t>
            </a:r>
            <a:r>
              <a:rPr kumimoji="1" lang="en-US" b="0" dirty="0" smtClean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 et al. 2009, MNRAS</a:t>
            </a:r>
            <a:endParaRPr kumimoji="1" lang="en-US" b="0" dirty="0">
              <a:solidFill>
                <a:schemeClr val="tx1"/>
              </a:solidFill>
              <a:latin typeface="Times" pitchFamily="-106" charset="0"/>
              <a:ea typeface="Beijing" charset="0"/>
              <a:cs typeface="Beijing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674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500" dirty="0" smtClean="0">
                <a:solidFill>
                  <a:srgbClr val="FFFF00"/>
                </a:solidFill>
              </a:rPr>
              <a:t>The density and temperature evolution </a:t>
            </a:r>
            <a:br>
              <a:rPr lang="en-US" sz="3500" dirty="0" smtClean="0">
                <a:solidFill>
                  <a:srgbClr val="FFFF00"/>
                </a:solidFill>
              </a:rPr>
            </a:br>
            <a:r>
              <a:rPr lang="en-US" sz="3500" dirty="0" smtClean="0">
                <a:solidFill>
                  <a:srgbClr val="FFFF00"/>
                </a:solidFill>
              </a:rPr>
              <a:t>of proto-fragments forming in the disc</a:t>
            </a:r>
            <a:endParaRPr lang="en-US" sz="3500" dirty="0">
              <a:solidFill>
                <a:srgbClr val="FFFF00"/>
              </a:solidFill>
            </a:endParaRPr>
          </a:p>
        </p:txBody>
      </p:sp>
      <p:grpSp>
        <p:nvGrpSpPr>
          <p:cNvPr id="2" name="Group 15"/>
          <p:cNvGrpSpPr/>
          <p:nvPr/>
        </p:nvGrpSpPr>
        <p:grpSpPr>
          <a:xfrm>
            <a:off x="1371600" y="1524000"/>
            <a:ext cx="7010400" cy="5105400"/>
            <a:chOff x="1371600" y="1524000"/>
            <a:chExt cx="6705600" cy="4983636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71600" y="1524000"/>
              <a:ext cx="6705600" cy="442952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71600" y="5943600"/>
              <a:ext cx="6705600" cy="564036"/>
            </a:xfrm>
            <a:prstGeom prst="rect">
              <a:avLst/>
            </a:prstGeom>
          </p:spPr>
        </p:pic>
      </p:grp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5858726" y="6581001"/>
            <a:ext cx="328527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1" lang="en-US" b="0" dirty="0" err="1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Stamatellos</a:t>
            </a:r>
            <a:r>
              <a:rPr kumimoji="1" lang="en-US" b="0" dirty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 &amp; Whitworth 2009, </a:t>
            </a:r>
            <a:r>
              <a:rPr kumimoji="1" lang="en-US" b="0" dirty="0" smtClean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MNRAS, in press</a:t>
            </a:r>
            <a:endParaRPr kumimoji="1" lang="en-US" b="0" dirty="0">
              <a:solidFill>
                <a:schemeClr val="tx1"/>
              </a:solidFill>
              <a:latin typeface="Times" pitchFamily="-106" charset="0"/>
              <a:ea typeface="Beijing" charset="0"/>
              <a:cs typeface="Beijing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38800" y="2819400"/>
            <a:ext cx="25339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 smtClean="0"/>
              <a:t>Evolution is followed </a:t>
            </a:r>
          </a:p>
          <a:p>
            <a:r>
              <a:rPr lang="en-US" sz="2000" b="0" dirty="0" smtClean="0"/>
              <a:t>to densities 10</a:t>
            </a:r>
            <a:r>
              <a:rPr lang="en-US" sz="2000" b="0" baseline="30000" dirty="0" smtClean="0"/>
              <a:t>-3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g</a:t>
            </a:r>
            <a:r>
              <a:rPr lang="en-US" sz="2000" b="0" dirty="0" smtClean="0"/>
              <a:t> cm</a:t>
            </a:r>
            <a:r>
              <a:rPr lang="en-US" sz="2000" b="0" baseline="30000" dirty="0" smtClean="0"/>
              <a:t>-3</a:t>
            </a:r>
            <a:endParaRPr lang="en-US" sz="2000" baseline="30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674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500" dirty="0" smtClean="0">
                <a:solidFill>
                  <a:srgbClr val="FFFF00"/>
                </a:solidFill>
              </a:rPr>
              <a:t>Resolving the Jeans mass</a:t>
            </a:r>
            <a:endParaRPr lang="en-US" sz="35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2895600"/>
            <a:ext cx="5039936" cy="3807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5791200"/>
            <a:ext cx="2901278" cy="9271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66800" y="1524000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sz="2000" i="1" dirty="0" smtClean="0">
                <a:solidFill>
                  <a:srgbClr val="FFFF00"/>
                </a:solidFill>
                <a:latin typeface="Times" pitchFamily="-106" charset="0"/>
                <a:ea typeface="Beijing" charset="0"/>
                <a:cs typeface="Beijing" charset="0"/>
              </a:rPr>
              <a:t>“ The Jeans mass must be resolved by at least ~ 2</a:t>
            </a:r>
            <a:r>
              <a:rPr kumimoji="1" lang="en-US" sz="2000" i="1" dirty="0" smtClean="0">
                <a:solidFill>
                  <a:srgbClr val="FFFF00"/>
                </a:solidFill>
                <a:latin typeface="ＭＳ ゴシック"/>
                <a:ea typeface="ＭＳ ゴシック"/>
                <a:cs typeface="ＭＳ ゴシック"/>
              </a:rPr>
              <a:t>×</a:t>
            </a:r>
            <a:r>
              <a:rPr kumimoji="1" lang="en-US" sz="2000" i="1" dirty="0" smtClean="0">
                <a:solidFill>
                  <a:srgbClr val="FFFF00"/>
                </a:solidFill>
                <a:latin typeface="Times" pitchFamily="-106" charset="0"/>
                <a:ea typeface="Beijing" charset="0"/>
                <a:cs typeface="Beijing" charset="0"/>
              </a:rPr>
              <a:t>N</a:t>
            </a:r>
            <a:r>
              <a:rPr kumimoji="1" lang="en-US" sz="2000" i="1" baseline="-25000" dirty="0" smtClean="0">
                <a:solidFill>
                  <a:srgbClr val="FFFF00"/>
                </a:solidFill>
                <a:latin typeface="Times" pitchFamily="-106" charset="0"/>
                <a:ea typeface="Beijing" charset="0"/>
                <a:cs typeface="Beijing" charset="0"/>
              </a:rPr>
              <a:t>NEIGH</a:t>
            </a:r>
            <a:r>
              <a:rPr kumimoji="1" lang="en-US" sz="2000" i="1" dirty="0" smtClean="0">
                <a:solidFill>
                  <a:srgbClr val="FFFF00"/>
                </a:solidFill>
                <a:latin typeface="Times" pitchFamily="-106" charset="0"/>
                <a:ea typeface="Beijing" charset="0"/>
                <a:cs typeface="Beijing" charset="0"/>
              </a:rPr>
              <a:t>”  </a:t>
            </a:r>
          </a:p>
          <a:p>
            <a:r>
              <a:rPr kumimoji="1" lang="en-US" sz="1600" b="0" dirty="0" smtClean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				          (Bate &amp; </a:t>
            </a:r>
            <a:r>
              <a:rPr kumimoji="1" lang="en-US" sz="1600" b="0" dirty="0" err="1" smtClean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Burkert</a:t>
            </a:r>
            <a:r>
              <a:rPr kumimoji="1" lang="en-US" sz="1600" b="0" dirty="0" smtClean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 1997; Truelove et al. 1997)</a:t>
            </a:r>
            <a:endParaRPr kumimoji="1" lang="en-US" sz="1600" b="0" dirty="0">
              <a:solidFill>
                <a:schemeClr val="tx1"/>
              </a:solidFill>
              <a:latin typeface="Times" pitchFamily="-106" charset="0"/>
              <a:ea typeface="Beijing" charset="0"/>
              <a:cs typeface="Beijing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66800" y="2362200"/>
            <a:ext cx="7696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sz="2000" i="1" dirty="0" smtClean="0">
                <a:solidFill>
                  <a:schemeClr val="tx1"/>
                </a:solidFill>
                <a:latin typeface="Zapf Dingbats"/>
                <a:ea typeface="Zapf Dingbats"/>
                <a:cs typeface="Zapf Dingbats"/>
              </a:rPr>
              <a:t>✓</a:t>
            </a:r>
            <a:r>
              <a:rPr kumimoji="1" lang="en-US" sz="2000" i="1" dirty="0" smtClean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 150,000 SPH particles	</a:t>
            </a:r>
            <a:r>
              <a:rPr kumimoji="1" lang="en-US" sz="2000" i="1" dirty="0" err="1" smtClean="0">
                <a:solidFill>
                  <a:schemeClr val="tx1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kumimoji="1" lang="en-US" sz="2000" i="1" dirty="0" smtClean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  M</a:t>
            </a:r>
            <a:r>
              <a:rPr kumimoji="1" lang="en-US" sz="2000" i="1" baseline="-25000" dirty="0" smtClean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JEANS,MIN </a:t>
            </a:r>
            <a:r>
              <a:rPr kumimoji="1" lang="en-US" sz="2000" i="1" dirty="0" smtClean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≈</a:t>
            </a:r>
            <a:r>
              <a:rPr kumimoji="1" lang="en-US" sz="2000" i="1" baseline="-25000" dirty="0" smtClean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 </a:t>
            </a:r>
            <a:r>
              <a:rPr kumimoji="1" lang="en-US" sz="2000" i="1" dirty="0" smtClean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2 M</a:t>
            </a:r>
            <a:r>
              <a:rPr kumimoji="1" lang="en-US" sz="2000" i="1" baseline="-25000" dirty="0" smtClean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J</a:t>
            </a:r>
            <a:r>
              <a:rPr kumimoji="1" lang="en-US" sz="2000" i="1" dirty="0" smtClean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 ≈ 8</a:t>
            </a:r>
            <a:r>
              <a:rPr kumimoji="1" lang="en-US" sz="2000" i="1" dirty="0" smtClean="0">
                <a:solidFill>
                  <a:schemeClr val="tx1"/>
                </a:solidFill>
                <a:latin typeface="ＭＳ ゴシック"/>
                <a:ea typeface="ＭＳ ゴシック"/>
                <a:cs typeface="ＭＳ ゴシック"/>
              </a:rPr>
              <a:t>×</a:t>
            </a:r>
            <a:r>
              <a:rPr kumimoji="1" lang="en-US" sz="2000" i="1" dirty="0" smtClean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N</a:t>
            </a:r>
            <a:r>
              <a:rPr kumimoji="1" lang="en-US" sz="2000" i="1" baseline="-25000" dirty="0" smtClean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NEIGH</a:t>
            </a:r>
            <a:r>
              <a:rPr kumimoji="1" lang="en-US" sz="2000" i="1" dirty="0" smtClean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066800" y="1524000"/>
            <a:ext cx="8077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sz="2000" i="1" dirty="0" smtClean="0">
                <a:solidFill>
                  <a:srgbClr val="FFFF00"/>
                </a:solidFill>
                <a:latin typeface="Times" pitchFamily="-106" charset="0"/>
                <a:ea typeface="Beijing" charset="0"/>
                <a:cs typeface="Beijing" charset="0"/>
              </a:rPr>
              <a:t>“ The </a:t>
            </a:r>
            <a:r>
              <a:rPr kumimoji="1" lang="en-US" sz="2000" i="1" dirty="0" err="1" smtClean="0">
                <a:solidFill>
                  <a:srgbClr val="FFFF00"/>
                </a:solidFill>
                <a:latin typeface="Times" pitchFamily="-106" charset="0"/>
                <a:ea typeface="Beijing" charset="0"/>
                <a:cs typeface="Beijing" charset="0"/>
              </a:rPr>
              <a:t>Toomre</a:t>
            </a:r>
            <a:r>
              <a:rPr kumimoji="1" lang="en-US" sz="2000" i="1" dirty="0" smtClean="0">
                <a:solidFill>
                  <a:srgbClr val="FFFF00"/>
                </a:solidFill>
                <a:latin typeface="Times" pitchFamily="-106" charset="0"/>
                <a:ea typeface="Beijing" charset="0"/>
                <a:cs typeface="Beijing" charset="0"/>
              </a:rPr>
              <a:t> mass must be resolved by at least ~ 6</a:t>
            </a:r>
            <a:r>
              <a:rPr kumimoji="1" lang="en-US" sz="2000" i="1" dirty="0" smtClean="0">
                <a:solidFill>
                  <a:srgbClr val="FFFF00"/>
                </a:solidFill>
                <a:latin typeface="ＭＳ ゴシック"/>
                <a:ea typeface="ＭＳ ゴシック"/>
                <a:cs typeface="ＭＳ ゴシック"/>
              </a:rPr>
              <a:t>×</a:t>
            </a:r>
            <a:r>
              <a:rPr kumimoji="1" lang="en-US" sz="2000" i="1" dirty="0" smtClean="0">
                <a:solidFill>
                  <a:srgbClr val="FFFF00"/>
                </a:solidFill>
                <a:latin typeface="Times" pitchFamily="-106" charset="0"/>
                <a:ea typeface="Beijing" charset="0"/>
                <a:cs typeface="Beijing" charset="0"/>
              </a:rPr>
              <a:t>N</a:t>
            </a:r>
            <a:r>
              <a:rPr kumimoji="1" lang="en-US" sz="2000" i="1" baseline="-25000" dirty="0" smtClean="0">
                <a:solidFill>
                  <a:srgbClr val="FFFF00"/>
                </a:solidFill>
                <a:latin typeface="Times" pitchFamily="-106" charset="0"/>
                <a:ea typeface="Beijing" charset="0"/>
                <a:cs typeface="Beijing" charset="0"/>
              </a:rPr>
              <a:t>NEIGH</a:t>
            </a:r>
            <a:r>
              <a:rPr kumimoji="1" lang="en-US" sz="2000" i="1" dirty="0" smtClean="0">
                <a:solidFill>
                  <a:srgbClr val="FFFF00"/>
                </a:solidFill>
                <a:latin typeface="Times" pitchFamily="-106" charset="0"/>
                <a:ea typeface="Beijing" charset="0"/>
                <a:cs typeface="Beijing" charset="0"/>
              </a:rPr>
              <a:t>”  </a:t>
            </a:r>
            <a:r>
              <a:rPr kumimoji="1" lang="en-US" sz="1600" b="0" dirty="0" smtClean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(Nelson 2006)</a:t>
            </a:r>
            <a:endParaRPr kumimoji="1" lang="en-US" sz="1600" b="0" dirty="0">
              <a:solidFill>
                <a:schemeClr val="tx1"/>
              </a:solidFill>
              <a:latin typeface="Times" pitchFamily="-106" charset="0"/>
              <a:ea typeface="Beijing" charset="0"/>
              <a:cs typeface="Beijing" charset="0"/>
            </a:endParaRPr>
          </a:p>
        </p:txBody>
      </p:sp>
      <p:sp>
        <p:nvSpPr>
          <p:cNvPr id="1307674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500" dirty="0" smtClean="0">
                <a:solidFill>
                  <a:srgbClr val="FFFF00"/>
                </a:solidFill>
              </a:rPr>
              <a:t>Resolving the </a:t>
            </a:r>
            <a:r>
              <a:rPr lang="en-US" sz="3500" dirty="0" err="1" smtClean="0">
                <a:solidFill>
                  <a:srgbClr val="FFFF00"/>
                </a:solidFill>
              </a:rPr>
              <a:t>Toomre</a:t>
            </a:r>
            <a:r>
              <a:rPr lang="en-US" sz="3500" dirty="0" smtClean="0">
                <a:solidFill>
                  <a:srgbClr val="FFFF00"/>
                </a:solidFill>
              </a:rPr>
              <a:t> mass</a:t>
            </a:r>
            <a:endParaRPr lang="en-US" sz="35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050" y="3020344"/>
            <a:ext cx="5060950" cy="3681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5715000"/>
            <a:ext cx="1739900" cy="8636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143000" y="2209800"/>
            <a:ext cx="7696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sz="2000" i="1" dirty="0" smtClean="0">
                <a:solidFill>
                  <a:schemeClr val="tx1"/>
                </a:solidFill>
                <a:latin typeface="Zapf Dingbats"/>
                <a:ea typeface="Zapf Dingbats"/>
                <a:cs typeface="Zapf Dingbats"/>
              </a:rPr>
              <a:t>✓</a:t>
            </a:r>
            <a:r>
              <a:rPr kumimoji="1" lang="en-US" sz="2000" i="1" dirty="0" smtClean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 150,000 SPH particles	</a:t>
            </a:r>
            <a:r>
              <a:rPr kumimoji="1" lang="en-US" sz="2000" i="1" dirty="0" err="1" smtClean="0">
                <a:solidFill>
                  <a:schemeClr val="tx1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kumimoji="1" lang="en-US" sz="2000" i="1" dirty="0" smtClean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  M</a:t>
            </a:r>
            <a:r>
              <a:rPr kumimoji="1" lang="en-US" sz="2000" i="1" baseline="-25000" dirty="0" smtClean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TOOMRE,MIN </a:t>
            </a:r>
            <a:r>
              <a:rPr kumimoji="1" lang="en-US" sz="2000" i="1" dirty="0" smtClean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≈</a:t>
            </a:r>
            <a:r>
              <a:rPr kumimoji="1" lang="en-US" sz="2000" i="1" baseline="-25000" dirty="0" smtClean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 </a:t>
            </a:r>
            <a:r>
              <a:rPr kumimoji="1" lang="en-US" sz="2000" i="1" dirty="0" smtClean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2.5 M</a:t>
            </a:r>
            <a:r>
              <a:rPr kumimoji="1" lang="en-US" sz="2000" i="1" baseline="-25000" dirty="0" smtClean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J</a:t>
            </a:r>
            <a:r>
              <a:rPr kumimoji="1" lang="en-US" sz="2000" i="1" dirty="0" smtClean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 ≈ 10</a:t>
            </a:r>
            <a:r>
              <a:rPr kumimoji="1" lang="en-US" sz="2000" i="1" dirty="0" smtClean="0">
                <a:solidFill>
                  <a:schemeClr val="tx1"/>
                </a:solidFill>
                <a:latin typeface="ＭＳ ゴシック"/>
                <a:ea typeface="ＭＳ ゴシック"/>
                <a:cs typeface="ＭＳ ゴシック"/>
              </a:rPr>
              <a:t>×</a:t>
            </a:r>
            <a:r>
              <a:rPr kumimoji="1" lang="en-US" sz="2000" i="1" dirty="0" smtClean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N</a:t>
            </a:r>
            <a:r>
              <a:rPr kumimoji="1" lang="en-US" sz="2000" i="1" baseline="-25000" dirty="0" smtClean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NEIGH</a:t>
            </a:r>
            <a:r>
              <a:rPr kumimoji="1" lang="en-US" sz="2000" i="1" dirty="0" smtClean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674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500" dirty="0" smtClean="0">
                <a:solidFill>
                  <a:srgbClr val="FFFF00"/>
                </a:solidFill>
              </a:rPr>
              <a:t>Resolving the disc vertical structure</a:t>
            </a:r>
            <a:endParaRPr lang="en-US" sz="3500" dirty="0">
              <a:solidFill>
                <a:srgbClr val="FFFF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19200" y="1600200"/>
            <a:ext cx="7924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sz="2000" i="1" dirty="0" smtClean="0">
                <a:solidFill>
                  <a:srgbClr val="FFFF00"/>
                </a:solidFill>
                <a:latin typeface="Times" pitchFamily="-106" charset="0"/>
                <a:ea typeface="Beijing" charset="0"/>
                <a:cs typeface="Beijing" charset="0"/>
              </a:rPr>
              <a:t>“ The disc scale-height H must be resolved by at least ~ 4 </a:t>
            </a:r>
            <a:r>
              <a:rPr kumimoji="1" lang="en-US" sz="2000" i="1" dirty="0" err="1" smtClean="0">
                <a:solidFill>
                  <a:srgbClr val="FFFF00"/>
                </a:solidFill>
                <a:latin typeface="Times" pitchFamily="-106" charset="0"/>
                <a:ea typeface="Beijing" charset="0"/>
                <a:cs typeface="Beijing" charset="0"/>
              </a:rPr>
              <a:t>h</a:t>
            </a:r>
            <a:r>
              <a:rPr kumimoji="1" lang="en-US" sz="2000" i="1" dirty="0" smtClean="0">
                <a:solidFill>
                  <a:srgbClr val="FFFF00"/>
                </a:solidFill>
                <a:latin typeface="Times" pitchFamily="-106" charset="0"/>
                <a:ea typeface="Beijing" charset="0"/>
                <a:cs typeface="Beijing" charset="0"/>
              </a:rPr>
              <a:t> ”  </a:t>
            </a:r>
            <a:r>
              <a:rPr kumimoji="1" lang="en-US" sz="1600" b="0" dirty="0" smtClean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(Nelson 2006)</a:t>
            </a:r>
            <a:endParaRPr kumimoji="1" lang="en-US" sz="1600" b="0" dirty="0">
              <a:solidFill>
                <a:schemeClr val="tx1"/>
              </a:solidFill>
              <a:latin typeface="Times" pitchFamily="-106" charset="0"/>
              <a:ea typeface="Beijing" charset="0"/>
              <a:cs typeface="Beijing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2362200"/>
            <a:ext cx="5260937" cy="40259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 bwMode="auto">
          <a:xfrm>
            <a:off x="3276600" y="5181600"/>
            <a:ext cx="3124200" cy="1588"/>
          </a:xfrm>
          <a:prstGeom prst="line">
            <a:avLst/>
          </a:prstGeom>
          <a:noFill/>
          <a:ln w="57150" cap="flat" cmpd="sng" algn="ctr">
            <a:solidFill>
              <a:srgbClr val="F6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Rectangle 6"/>
          <p:cNvSpPr/>
          <p:nvPr/>
        </p:nvSpPr>
        <p:spPr>
          <a:xfrm>
            <a:off x="6400800" y="4953000"/>
            <a:ext cx="60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sz="2000" i="1" dirty="0" smtClean="0">
                <a:latin typeface="Times" pitchFamily="-106" charset="0"/>
                <a:ea typeface="Beijing" charset="0"/>
                <a:cs typeface="Beijing" charset="0"/>
              </a:rPr>
              <a:t> 5 </a:t>
            </a:r>
            <a:r>
              <a:rPr kumimoji="1" lang="en-US" sz="2000" i="1" dirty="0" err="1" smtClean="0">
                <a:latin typeface="Times" pitchFamily="-106" charset="0"/>
                <a:ea typeface="Beijing" charset="0"/>
                <a:cs typeface="Beijing" charset="0"/>
              </a:rPr>
              <a:t>h</a:t>
            </a:r>
            <a:endParaRPr kumimoji="1" lang="en-US" sz="1600" b="0" dirty="0">
              <a:latin typeface="Times" pitchFamily="-106" charset="0"/>
              <a:ea typeface="Beijing" charset="0"/>
              <a:cs typeface="Beijing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bdisc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6396831" y="4194969"/>
            <a:ext cx="2035175" cy="202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3" descr="eject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19812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Line 4"/>
          <p:cNvSpPr>
            <a:spLocks noChangeShapeType="1"/>
          </p:cNvSpPr>
          <p:nvPr/>
        </p:nvSpPr>
        <p:spPr bwMode="auto">
          <a:xfrm>
            <a:off x="6400800" y="3810000"/>
            <a:ext cx="1981200" cy="0"/>
          </a:xfrm>
          <a:prstGeom prst="line">
            <a:avLst/>
          </a:prstGeom>
          <a:noFill/>
          <a:ln w="57150">
            <a:solidFill>
              <a:srgbClr val="F60000"/>
            </a:solidFill>
            <a:round/>
            <a:headEnd type="stealth" w="med" len="med"/>
            <a:tailEnd type="stealth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0" name="Line 5"/>
          <p:cNvSpPr>
            <a:spLocks noChangeShapeType="1"/>
          </p:cNvSpPr>
          <p:nvPr/>
        </p:nvSpPr>
        <p:spPr bwMode="auto">
          <a:xfrm>
            <a:off x="6400800" y="6019800"/>
            <a:ext cx="1981200" cy="0"/>
          </a:xfrm>
          <a:prstGeom prst="line">
            <a:avLst/>
          </a:prstGeom>
          <a:noFill/>
          <a:ln w="57150">
            <a:solidFill>
              <a:srgbClr val="F60000"/>
            </a:solidFill>
            <a:round/>
            <a:headEnd type="stealth" w="med" len="med"/>
            <a:tailEnd type="stealth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7010400" y="3619500"/>
            <a:ext cx="841375" cy="304800"/>
          </a:xfrm>
          <a:prstGeom prst="rect">
            <a:avLst/>
          </a:prstGeom>
          <a:solidFill>
            <a:schemeClr val="bg1"/>
          </a:solidFill>
          <a:ln w="57150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>
                <a:solidFill>
                  <a:schemeClr val="tx1"/>
                </a:solidFill>
              </a:rPr>
              <a:t>5000 AU</a:t>
            </a:r>
          </a:p>
        </p:txBody>
      </p:sp>
      <p:sp>
        <p:nvSpPr>
          <p:cNvPr id="19462" name="Text Box 7"/>
          <p:cNvSpPr txBox="1">
            <a:spLocks noChangeArrowheads="1"/>
          </p:cNvSpPr>
          <p:nvPr/>
        </p:nvSpPr>
        <p:spPr bwMode="auto">
          <a:xfrm>
            <a:off x="7054850" y="5867400"/>
            <a:ext cx="752475" cy="304800"/>
          </a:xfrm>
          <a:prstGeom prst="rect">
            <a:avLst/>
          </a:prstGeom>
          <a:solidFill>
            <a:schemeClr val="bg1"/>
          </a:solidFill>
          <a:ln w="5715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 dirty="0">
                <a:solidFill>
                  <a:schemeClr val="tx1"/>
                </a:solidFill>
              </a:rPr>
              <a:t>600 AU</a:t>
            </a:r>
          </a:p>
        </p:txBody>
      </p:sp>
      <p:sp>
        <p:nvSpPr>
          <p:cNvPr id="19463" name="Line 8"/>
          <p:cNvSpPr>
            <a:spLocks noChangeShapeType="1"/>
          </p:cNvSpPr>
          <p:nvPr/>
        </p:nvSpPr>
        <p:spPr bwMode="auto">
          <a:xfrm flipV="1">
            <a:off x="7751763" y="2860675"/>
            <a:ext cx="457200" cy="2286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365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FFFF00"/>
                </a:solidFill>
              </a:rPr>
              <a:t>Brown dwarfs form like stars</a:t>
            </a:r>
            <a:endParaRPr lang="en-US" i="1" dirty="0"/>
          </a:p>
        </p:txBody>
      </p:sp>
      <p:sp>
        <p:nvSpPr>
          <p:cNvPr id="11" name="Rectangle 10"/>
          <p:cNvSpPr/>
          <p:nvPr/>
        </p:nvSpPr>
        <p:spPr>
          <a:xfrm>
            <a:off x="1143000" y="6457890"/>
            <a:ext cx="8001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sz="2000" dirty="0" smtClean="0">
                <a:solidFill>
                  <a:srgbClr val="FFFF00"/>
                </a:solidFill>
                <a:latin typeface="Times" pitchFamily="-106" charset="0"/>
                <a:ea typeface="Beijing" charset="0"/>
                <a:cs typeface="Beijing" charset="0"/>
              </a:rPr>
              <a:t>Star-like formation ≠ “isolated low-mass star formation”</a:t>
            </a:r>
            <a:endParaRPr lang="en-US" sz="2000" dirty="0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066800" y="1295451"/>
            <a:ext cx="5270500" cy="5470729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vert="horz" wrap="squar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10000"/>
              </a:lnSpc>
              <a:buFont typeface="Wingdings" pitchFamily="-106" charset="2"/>
              <a:buChar char="§"/>
            </a:pPr>
            <a:r>
              <a:rPr kumimoji="1" lang="en-US" sz="2000" dirty="0">
                <a:solidFill>
                  <a:srgbClr val="FFFF00"/>
                </a:solidFill>
                <a:latin typeface="Times" pitchFamily="-106" charset="0"/>
                <a:ea typeface="Beijing" charset="0"/>
                <a:cs typeface="Beijing" charset="0"/>
              </a:rPr>
              <a:t> </a:t>
            </a:r>
            <a:r>
              <a:rPr kumimoji="1" lang="en-US" sz="2000" dirty="0" smtClean="0">
                <a:solidFill>
                  <a:srgbClr val="FFFF00"/>
                </a:solidFill>
                <a:latin typeface="Times" pitchFamily="-106" charset="0"/>
                <a:ea typeface="Beijing" charset="0"/>
                <a:cs typeface="Beijing" charset="0"/>
              </a:rPr>
              <a:t>turbulent/gravitational </a:t>
            </a:r>
            <a:r>
              <a:rPr kumimoji="1" lang="en-US" sz="2000" dirty="0">
                <a:solidFill>
                  <a:srgbClr val="FFFF00"/>
                </a:solidFill>
                <a:latin typeface="Times" pitchFamily="-106" charset="0"/>
                <a:ea typeface="Beijing" charset="0"/>
                <a:cs typeface="Beijing" charset="0"/>
              </a:rPr>
              <a:t>fragmentation of molecular clouds</a:t>
            </a:r>
            <a:r>
              <a:rPr kumimoji="1" lang="en-US" sz="2000" dirty="0" smtClean="0">
                <a:solidFill>
                  <a:srgbClr val="FFFF00"/>
                </a:solidFill>
                <a:latin typeface="Times" pitchFamily="-106" charset="0"/>
                <a:ea typeface="Beijing" charset="0"/>
                <a:cs typeface="Beijing" charset="0"/>
              </a:rPr>
              <a:t> </a:t>
            </a:r>
            <a:endParaRPr kumimoji="1" lang="en-US" sz="1800" dirty="0" smtClean="0">
              <a:solidFill>
                <a:srgbClr val="FFFF00"/>
              </a:solidFill>
              <a:latin typeface="Times" pitchFamily="-106" charset="0"/>
              <a:ea typeface="Beijing" charset="0"/>
              <a:cs typeface="Beijing" charset="0"/>
            </a:endParaRPr>
          </a:p>
          <a:p>
            <a:pPr lvl="1">
              <a:lnSpc>
                <a:spcPct val="110000"/>
              </a:lnSpc>
              <a:buFont typeface="Wingdings" pitchFamily="-106" charset="2"/>
              <a:buNone/>
            </a:pPr>
            <a:r>
              <a:rPr kumimoji="1" lang="en-US" sz="1800" b="0" dirty="0" err="1" smtClean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Padoan</a:t>
            </a:r>
            <a:r>
              <a:rPr kumimoji="1" lang="en-US" sz="1800" b="0" dirty="0" smtClean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 </a:t>
            </a:r>
            <a:r>
              <a:rPr kumimoji="1" lang="en-US" sz="1800" b="0" dirty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&amp; </a:t>
            </a:r>
            <a:r>
              <a:rPr kumimoji="1" lang="en-US" sz="1800" b="0" dirty="0" err="1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Nordland</a:t>
            </a:r>
            <a:r>
              <a:rPr kumimoji="1" lang="en-US" sz="1800" b="0" dirty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 </a:t>
            </a:r>
            <a:r>
              <a:rPr kumimoji="1" lang="en-US" sz="1800" b="0" dirty="0" smtClean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2002; Bate et al. </a:t>
            </a:r>
            <a:r>
              <a:rPr kumimoji="1" lang="en-US" sz="1800" b="0" dirty="0" smtClean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2004;     </a:t>
            </a:r>
            <a:r>
              <a:rPr kumimoji="1" lang="en-US" sz="1800" b="0" dirty="0" err="1" smtClean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Hennebelle</a:t>
            </a:r>
            <a:r>
              <a:rPr kumimoji="1" lang="en-US" sz="1800" b="0" dirty="0" smtClean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 </a:t>
            </a:r>
            <a:r>
              <a:rPr kumimoji="1" lang="en-US" sz="1800" b="0" dirty="0" smtClean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&amp; </a:t>
            </a:r>
            <a:r>
              <a:rPr kumimoji="1" lang="en-US" sz="1800" b="0" dirty="0" err="1" smtClean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Chabrier</a:t>
            </a:r>
            <a:r>
              <a:rPr kumimoji="1" lang="en-US" sz="1800" b="0" dirty="0" smtClean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 2008; </a:t>
            </a:r>
            <a:endParaRPr kumimoji="1" lang="en-US" sz="1800" b="0" dirty="0" smtClean="0">
              <a:solidFill>
                <a:schemeClr val="tx1"/>
              </a:solidFill>
              <a:latin typeface="Times" pitchFamily="-106" charset="0"/>
              <a:ea typeface="Beijing" charset="0"/>
              <a:cs typeface="Beijing" charset="0"/>
            </a:endParaRPr>
          </a:p>
          <a:p>
            <a:pPr>
              <a:lnSpc>
                <a:spcPct val="110000"/>
              </a:lnSpc>
              <a:buFont typeface="Wingdings" pitchFamily="-106" charset="2"/>
              <a:buChar char="§"/>
            </a:pPr>
            <a:r>
              <a:rPr kumimoji="1" lang="en-US" sz="2000" dirty="0">
                <a:solidFill>
                  <a:srgbClr val="FFFF00"/>
                </a:solidFill>
                <a:latin typeface="Times" pitchFamily="-106" charset="0"/>
                <a:ea typeface="Beijing" charset="0"/>
                <a:cs typeface="Beijing" charset="0"/>
              </a:rPr>
              <a:t> premature ejection of </a:t>
            </a:r>
            <a:r>
              <a:rPr kumimoji="1" lang="en-US" sz="2000" dirty="0" err="1">
                <a:solidFill>
                  <a:srgbClr val="FFFF00"/>
                </a:solidFill>
                <a:latin typeface="Times" pitchFamily="-106" charset="0"/>
                <a:ea typeface="Beijing" charset="0"/>
                <a:cs typeface="Beijing" charset="0"/>
              </a:rPr>
              <a:t>protostellar</a:t>
            </a:r>
            <a:r>
              <a:rPr kumimoji="1" lang="en-US" sz="2000" dirty="0">
                <a:solidFill>
                  <a:srgbClr val="FFFF00"/>
                </a:solidFill>
                <a:latin typeface="Times" pitchFamily="-106" charset="0"/>
                <a:ea typeface="Beijing" charset="0"/>
                <a:cs typeface="Beijing" charset="0"/>
              </a:rPr>
              <a:t> embryos</a:t>
            </a:r>
            <a:r>
              <a:rPr kumimoji="1" lang="en-US" sz="2000" dirty="0" smtClean="0">
                <a:solidFill>
                  <a:srgbClr val="FFFF00"/>
                </a:solidFill>
                <a:latin typeface="Times" pitchFamily="-106" charset="0"/>
                <a:ea typeface="Beijing" charset="0"/>
                <a:cs typeface="Beijing" charset="0"/>
              </a:rPr>
              <a:t> </a:t>
            </a:r>
            <a:endParaRPr kumimoji="1" lang="en-US" sz="1800" dirty="0" smtClean="0">
              <a:solidFill>
                <a:srgbClr val="FFFF00"/>
              </a:solidFill>
              <a:latin typeface="Times" pitchFamily="-106" charset="0"/>
              <a:ea typeface="Beijing" charset="0"/>
              <a:cs typeface="Beijing" charset="0"/>
            </a:endParaRPr>
          </a:p>
          <a:p>
            <a:pPr>
              <a:lnSpc>
                <a:spcPct val="110000"/>
              </a:lnSpc>
              <a:buFont typeface="Wingdings" pitchFamily="-106" charset="2"/>
              <a:buNone/>
            </a:pPr>
            <a:r>
              <a:rPr kumimoji="1" lang="en-US" sz="1800" b="0" dirty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      Clarke &amp; </a:t>
            </a:r>
            <a:r>
              <a:rPr kumimoji="1" lang="en-US" sz="1800" b="0" dirty="0" err="1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Reipurth</a:t>
            </a:r>
            <a:r>
              <a:rPr kumimoji="1" lang="en-US" sz="1800" b="0" dirty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, Bate et al. </a:t>
            </a:r>
            <a:r>
              <a:rPr kumimoji="1" lang="en-US" sz="1800" b="0" dirty="0" smtClean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2003  </a:t>
            </a:r>
          </a:p>
          <a:p>
            <a:pPr>
              <a:lnSpc>
                <a:spcPct val="110000"/>
              </a:lnSpc>
              <a:buFont typeface="Wingdings" pitchFamily="-106" charset="2"/>
              <a:buNone/>
            </a:pPr>
            <a:r>
              <a:rPr kumimoji="1" lang="en-US" sz="1800" b="0" dirty="0" smtClean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      Bate et al. 2004; Goodwin </a:t>
            </a:r>
            <a:r>
              <a:rPr kumimoji="1" lang="en-US" sz="1800" b="0" dirty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et al. 2004</a:t>
            </a:r>
            <a:r>
              <a:rPr kumimoji="1" lang="en-US" sz="1800" b="0" dirty="0" smtClean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 </a:t>
            </a:r>
          </a:p>
          <a:p>
            <a:pPr>
              <a:lnSpc>
                <a:spcPct val="110000"/>
              </a:lnSpc>
              <a:buFont typeface="Wingdings" pitchFamily="-106" charset="2"/>
              <a:buChar char="§"/>
            </a:pPr>
            <a:r>
              <a:rPr kumimoji="1" lang="en-US" sz="2000" dirty="0">
                <a:solidFill>
                  <a:srgbClr val="FFFF00"/>
                </a:solidFill>
                <a:latin typeface="Times" pitchFamily="-106" charset="0"/>
                <a:ea typeface="Beijing" charset="0"/>
                <a:cs typeface="Beijing" charset="0"/>
              </a:rPr>
              <a:t> </a:t>
            </a:r>
            <a:r>
              <a:rPr kumimoji="1"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106" charset="0"/>
                <a:ea typeface="Beijing" charset="0"/>
                <a:cs typeface="Beijing" charset="0"/>
              </a:rPr>
              <a:t>disc </a:t>
            </a:r>
            <a:r>
              <a:rPr kumimoji="1"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106" charset="0"/>
                <a:ea typeface="Beijing" charset="0"/>
                <a:cs typeface="Beijing" charset="0"/>
              </a:rPr>
              <a:t>fragmentation</a:t>
            </a:r>
            <a:r>
              <a:rPr kumimoji="1" lang="en-US" sz="2000" dirty="0" smtClean="0">
                <a:solidFill>
                  <a:srgbClr val="FFFF00"/>
                </a:solidFill>
                <a:latin typeface="Times" pitchFamily="-106" charset="0"/>
                <a:ea typeface="Beijing" charset="0"/>
                <a:cs typeface="Beijing" charset="0"/>
              </a:rPr>
              <a:t> </a:t>
            </a:r>
            <a:endParaRPr kumimoji="1" lang="en-US" sz="1800" b="0" dirty="0" smtClean="0">
              <a:solidFill>
                <a:srgbClr val="FFFF00"/>
              </a:solidFill>
              <a:latin typeface="Times" pitchFamily="-106" charset="0"/>
              <a:ea typeface="Beijing" charset="0"/>
              <a:cs typeface="Beijing" charset="0"/>
            </a:endParaRPr>
          </a:p>
          <a:p>
            <a:pPr>
              <a:lnSpc>
                <a:spcPct val="110000"/>
              </a:lnSpc>
              <a:buFont typeface="Wingdings" pitchFamily="-106" charset="2"/>
              <a:buNone/>
            </a:pPr>
            <a:r>
              <a:rPr kumimoji="1" lang="en-US" sz="1800" b="0" dirty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    </a:t>
            </a:r>
            <a:r>
              <a:rPr kumimoji="1" lang="en-US" sz="1800" b="0" dirty="0" smtClean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 </a:t>
            </a:r>
            <a:r>
              <a:rPr kumimoji="1" lang="en-US" sz="1800" b="0" dirty="0" smtClean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 </a:t>
            </a:r>
            <a:r>
              <a:rPr kumimoji="1" lang="en-US" sz="1800" b="0" dirty="0" smtClean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Bate et al. 2003</a:t>
            </a:r>
          </a:p>
          <a:p>
            <a:pPr>
              <a:lnSpc>
                <a:spcPct val="110000"/>
              </a:lnSpc>
              <a:buFont typeface="Wingdings" pitchFamily="-106" charset="2"/>
              <a:buNone/>
            </a:pPr>
            <a:r>
              <a:rPr kumimoji="1" lang="en-US" sz="1800" b="0" dirty="0" smtClean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      Whitworth </a:t>
            </a:r>
            <a:r>
              <a:rPr kumimoji="1" lang="en-US" sz="1800" b="0" dirty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&amp; </a:t>
            </a:r>
            <a:r>
              <a:rPr kumimoji="1" lang="en-US" sz="1800" b="0" dirty="0" err="1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Stamatellos</a:t>
            </a:r>
            <a:r>
              <a:rPr kumimoji="1" lang="en-US" sz="1800" b="0" dirty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 2006, A&amp;A</a:t>
            </a:r>
          </a:p>
          <a:p>
            <a:pPr>
              <a:lnSpc>
                <a:spcPct val="110000"/>
              </a:lnSpc>
              <a:buFont typeface="Wingdings" pitchFamily="-106" charset="2"/>
              <a:buNone/>
            </a:pPr>
            <a:r>
              <a:rPr kumimoji="1" lang="en-US" sz="1800" b="0" dirty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      </a:t>
            </a:r>
            <a:r>
              <a:rPr kumimoji="1" lang="en-US" sz="1800" b="0" dirty="0" err="1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Stamatellos</a:t>
            </a:r>
            <a:r>
              <a:rPr kumimoji="1" lang="en-US" sz="1800" b="0" dirty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, </a:t>
            </a:r>
            <a:r>
              <a:rPr kumimoji="1" lang="en-US" sz="1800" b="0" dirty="0" err="1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Hubber</a:t>
            </a:r>
            <a:r>
              <a:rPr kumimoji="1" lang="en-US" sz="1800" b="0" dirty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 &amp; Whitworth 2007, MNRAS</a:t>
            </a:r>
          </a:p>
          <a:p>
            <a:pPr>
              <a:lnSpc>
                <a:spcPct val="110000"/>
              </a:lnSpc>
              <a:buFont typeface="Wingdings" pitchFamily="-106" charset="2"/>
              <a:buNone/>
            </a:pPr>
            <a:r>
              <a:rPr kumimoji="1" lang="en-US" sz="1800" b="0" dirty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      </a:t>
            </a:r>
            <a:r>
              <a:rPr kumimoji="1" lang="en-US" sz="1800" b="0" dirty="0" err="1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Stamatellos</a:t>
            </a:r>
            <a:r>
              <a:rPr kumimoji="1" lang="en-US" sz="1800" b="0" dirty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 &amp; Whitworth 2009, </a:t>
            </a:r>
            <a:r>
              <a:rPr kumimoji="1" lang="en-US" sz="1800" b="0" dirty="0" smtClean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MNRAS</a:t>
            </a:r>
          </a:p>
          <a:p>
            <a:pPr>
              <a:lnSpc>
                <a:spcPct val="110000"/>
              </a:lnSpc>
              <a:buFont typeface="Wingdings" charset="2"/>
              <a:buChar char="§"/>
            </a:pPr>
            <a:r>
              <a:rPr kumimoji="1" lang="en-US" sz="2000" dirty="0" smtClean="0">
                <a:solidFill>
                  <a:srgbClr val="FFFF00"/>
                </a:solidFill>
                <a:latin typeface="Times" pitchFamily="-106" charset="0"/>
                <a:ea typeface="Beijing" charset="0"/>
                <a:cs typeface="Beijing" charset="0"/>
              </a:rPr>
              <a:t> photo-erosion of cores</a:t>
            </a:r>
          </a:p>
          <a:p>
            <a:pPr lvl="1">
              <a:lnSpc>
                <a:spcPct val="110000"/>
              </a:lnSpc>
            </a:pPr>
            <a:r>
              <a:rPr kumimoji="1" lang="en-US" sz="1800" b="0" dirty="0" smtClean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Whitworth &amp; </a:t>
            </a:r>
            <a:r>
              <a:rPr kumimoji="1" lang="en-US" sz="1800" b="0" dirty="0" err="1" smtClean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Zinnecker</a:t>
            </a:r>
            <a:endParaRPr kumimoji="1" lang="en-US" sz="1800" b="0" dirty="0" smtClean="0">
              <a:solidFill>
                <a:schemeClr val="tx1"/>
              </a:solidFill>
              <a:latin typeface="Times" pitchFamily="-106" charset="0"/>
              <a:ea typeface="Beijing" charset="0"/>
              <a:cs typeface="Beijing" charset="0"/>
            </a:endParaRPr>
          </a:p>
          <a:p>
            <a:pPr>
              <a:lnSpc>
                <a:spcPct val="110000"/>
              </a:lnSpc>
              <a:buFont typeface="Wingdings" charset="2"/>
              <a:buChar char="§"/>
            </a:pPr>
            <a:r>
              <a:rPr kumimoji="1" lang="en-US" sz="1800" b="0" dirty="0" smtClean="0">
                <a:solidFill>
                  <a:srgbClr val="FFFF00"/>
                </a:solidFill>
                <a:latin typeface="Times" pitchFamily="-106" charset="0"/>
                <a:ea typeface="Beijing" charset="0"/>
                <a:cs typeface="Beijing" charset="0"/>
              </a:rPr>
              <a:t> </a:t>
            </a:r>
            <a:r>
              <a:rPr kumimoji="1" lang="en-US" sz="2000" dirty="0" smtClean="0">
                <a:solidFill>
                  <a:srgbClr val="FFFF00"/>
                </a:solidFill>
                <a:latin typeface="Times" pitchFamily="-106" charset="0"/>
                <a:ea typeface="Beijing" charset="0"/>
                <a:cs typeface="Beijing" charset="0"/>
              </a:rPr>
              <a:t>Cluster fragmentation</a:t>
            </a:r>
            <a:endParaRPr kumimoji="1" lang="en-US" sz="1800" b="0" dirty="0" smtClean="0">
              <a:solidFill>
                <a:srgbClr val="FFFF00"/>
              </a:solidFill>
              <a:latin typeface="Times" pitchFamily="-106" charset="0"/>
              <a:ea typeface="Beijing" charset="0"/>
              <a:cs typeface="Beijing" charset="0"/>
            </a:endParaRPr>
          </a:p>
          <a:p>
            <a:pPr lvl="1">
              <a:lnSpc>
                <a:spcPct val="110000"/>
              </a:lnSpc>
              <a:buFont typeface="Wingdings" pitchFamily="-106" charset="2"/>
              <a:buNone/>
            </a:pPr>
            <a:r>
              <a:rPr kumimoji="1" lang="en-US" sz="1800" b="0" dirty="0" err="1" smtClean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Bonnell</a:t>
            </a:r>
            <a:r>
              <a:rPr kumimoji="1" lang="en-US" sz="1800" b="0" dirty="0" smtClean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,  Clark &amp; Bate 2009</a:t>
            </a:r>
          </a:p>
          <a:p>
            <a:pPr>
              <a:lnSpc>
                <a:spcPct val="110000"/>
              </a:lnSpc>
              <a:buFont typeface="Wingdings" pitchFamily="-106" charset="2"/>
              <a:buNone/>
            </a:pPr>
            <a:endParaRPr kumimoji="1" lang="en-US" sz="1800" b="0" dirty="0">
              <a:solidFill>
                <a:schemeClr val="tx1"/>
              </a:solidFill>
              <a:latin typeface="Times" pitchFamily="-106" charset="0"/>
              <a:ea typeface="Beijing" charset="0"/>
              <a:cs typeface="Beijing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9" descr="ecc.spec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447800"/>
            <a:ext cx="6229350" cy="5410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1256467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solidFill>
                  <a:srgbClr val="FFFF00"/>
                </a:solidFill>
              </a:rPr>
              <a:t>Properties of ELM stars formed by disc fragmentation: Eccentricities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3"/>
          <p:cNvSpPr>
            <a:spLocks noChangeArrowheads="1"/>
          </p:cNvSpPr>
          <p:nvPr/>
        </p:nvSpPr>
        <p:spPr bwMode="auto">
          <a:xfrm>
            <a:off x="304800" y="1676400"/>
            <a:ext cx="8534400" cy="4876800"/>
          </a:xfrm>
          <a:prstGeom prst="rect">
            <a:avLst/>
          </a:prstGeom>
          <a:solidFill>
            <a:schemeClr val="tx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16107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FFFF00"/>
                </a:solidFill>
              </a:rPr>
              <a:t>2. The brown dwarf desert: </a:t>
            </a:r>
            <a:br>
              <a:rPr lang="en-US">
                <a:solidFill>
                  <a:srgbClr val="FFFF00"/>
                </a:solidFill>
              </a:rPr>
            </a:br>
            <a:r>
              <a:rPr lang="en-US">
                <a:solidFill>
                  <a:srgbClr val="FFFF00"/>
                </a:solidFill>
              </a:rPr>
              <a:t>where did the brown dwarfs go?</a:t>
            </a:r>
            <a:endParaRPr lang="en-US"/>
          </a:p>
        </p:txBody>
      </p:sp>
      <p:pic>
        <p:nvPicPr>
          <p:cNvPr id="54276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905000"/>
            <a:ext cx="8230708" cy="431641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54277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200400"/>
            <a:ext cx="469900" cy="16764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sp>
        <p:nvSpPr>
          <p:cNvPr id="54278" name="Line 14"/>
          <p:cNvSpPr>
            <a:spLocks noChangeShapeType="1"/>
          </p:cNvSpPr>
          <p:nvPr/>
        </p:nvSpPr>
        <p:spPr bwMode="auto">
          <a:xfrm>
            <a:off x="3810000" y="2133600"/>
            <a:ext cx="0" cy="2895600"/>
          </a:xfrm>
          <a:prstGeom prst="line">
            <a:avLst/>
          </a:prstGeom>
          <a:noFill/>
          <a:ln w="38100">
            <a:solidFill>
              <a:srgbClr val="F60000"/>
            </a:solidFill>
            <a:prstDash val="sys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9" name="Line 15"/>
          <p:cNvSpPr>
            <a:spLocks noChangeShapeType="1"/>
          </p:cNvSpPr>
          <p:nvPr/>
        </p:nvSpPr>
        <p:spPr bwMode="auto">
          <a:xfrm>
            <a:off x="5638800" y="2209800"/>
            <a:ext cx="0" cy="2819400"/>
          </a:xfrm>
          <a:prstGeom prst="line">
            <a:avLst/>
          </a:prstGeom>
          <a:noFill/>
          <a:ln w="38100">
            <a:solidFill>
              <a:srgbClr val="F60000"/>
            </a:solidFill>
            <a:prstDash val="sys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Cloud 8"/>
          <p:cNvSpPr/>
          <p:nvPr/>
        </p:nvSpPr>
        <p:spPr bwMode="auto">
          <a:xfrm>
            <a:off x="3733800" y="3733800"/>
            <a:ext cx="2057400" cy="1524000"/>
          </a:xfrm>
          <a:prstGeom prst="cloud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365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FFFF00"/>
                </a:solidFill>
              </a:rPr>
              <a:t>Open questions</a:t>
            </a:r>
            <a:endParaRPr lang="en-US" dirty="0"/>
          </a:p>
        </p:txBody>
      </p:sp>
      <p:sp>
        <p:nvSpPr>
          <p:cNvPr id="1563658" name="Rectangle 10"/>
          <p:cNvSpPr>
            <a:spLocks noChangeArrowheads="1"/>
          </p:cNvSpPr>
          <p:nvPr/>
        </p:nvSpPr>
        <p:spPr bwMode="auto">
          <a:xfrm>
            <a:off x="1219200" y="2031421"/>
            <a:ext cx="7315200" cy="416011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10000"/>
              </a:lnSpc>
              <a:spcAft>
                <a:spcPts val="2400"/>
              </a:spcAft>
              <a:buFont typeface="Wingdings" pitchFamily="-106" charset="2"/>
              <a:buChar char="§"/>
            </a:pPr>
            <a:r>
              <a:rPr kumimoji="1" lang="en-US" sz="2800" b="0" dirty="0" smtClean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 </a:t>
            </a:r>
            <a:r>
              <a:rPr kumimoji="1" lang="en-US" sz="2800" b="0" dirty="0" smtClean="0">
                <a:solidFill>
                  <a:schemeClr val="tx1"/>
                </a:solidFill>
                <a:latin typeface="Abadi MT Condensed Light"/>
                <a:ea typeface="Beijing" charset="0"/>
                <a:cs typeface="Abadi MT Condensed Light"/>
              </a:rPr>
              <a:t>the </a:t>
            </a:r>
            <a:r>
              <a:rPr kumimoji="1" lang="en-US" sz="2800" b="0" dirty="0" smtClean="0">
                <a:solidFill>
                  <a:schemeClr val="tx1"/>
                </a:solidFill>
                <a:latin typeface="Abadi MT Condensed Light"/>
                <a:ea typeface="Beijing" charset="0"/>
                <a:cs typeface="Abadi MT Condensed Light"/>
              </a:rPr>
              <a:t>minimum mass of star </a:t>
            </a:r>
            <a:r>
              <a:rPr kumimoji="1" lang="en-US" sz="2800" b="0" dirty="0" smtClean="0">
                <a:solidFill>
                  <a:schemeClr val="tx1"/>
                </a:solidFill>
                <a:latin typeface="Abadi MT Condensed Light"/>
                <a:ea typeface="Beijing" charset="0"/>
                <a:cs typeface="Abadi MT Condensed Light"/>
              </a:rPr>
              <a:t>formation</a:t>
            </a:r>
          </a:p>
          <a:p>
            <a:pPr>
              <a:lnSpc>
                <a:spcPct val="110000"/>
              </a:lnSpc>
              <a:spcAft>
                <a:spcPts val="2400"/>
              </a:spcAft>
              <a:buFont typeface="Wingdings" pitchFamily="-106" charset="2"/>
              <a:buChar char="§"/>
            </a:pPr>
            <a:r>
              <a:rPr kumimoji="1" lang="en-US" sz="2800" b="0" dirty="0" smtClean="0">
                <a:solidFill>
                  <a:schemeClr val="tx1"/>
                </a:solidFill>
                <a:latin typeface="Abadi MT Condensed Light"/>
                <a:ea typeface="Beijing" charset="0"/>
                <a:cs typeface="Abadi MT Condensed Light"/>
              </a:rPr>
              <a:t> the </a:t>
            </a:r>
            <a:r>
              <a:rPr kumimoji="1" lang="en-US" sz="2800" b="0" dirty="0" smtClean="0">
                <a:solidFill>
                  <a:schemeClr val="tx1"/>
                </a:solidFill>
                <a:latin typeface="Abadi MT Condensed Light"/>
                <a:ea typeface="Beijing" charset="0"/>
                <a:cs typeface="Abadi MT Condensed Light"/>
              </a:rPr>
              <a:t>low-mass end of the IMF </a:t>
            </a:r>
          </a:p>
          <a:p>
            <a:pPr>
              <a:lnSpc>
                <a:spcPct val="110000"/>
              </a:lnSpc>
              <a:spcAft>
                <a:spcPts val="2400"/>
              </a:spcAft>
              <a:buFont typeface="Wingdings" pitchFamily="-106" charset="2"/>
              <a:buChar char="§"/>
            </a:pPr>
            <a:r>
              <a:rPr kumimoji="1" lang="en-US" sz="2800" b="0" dirty="0" smtClean="0">
                <a:solidFill>
                  <a:schemeClr val="tx1"/>
                </a:solidFill>
                <a:latin typeface="Abadi MT Condensed Light"/>
                <a:ea typeface="Beijing" charset="0"/>
                <a:cs typeface="Abadi MT Condensed Light"/>
              </a:rPr>
              <a:t> low-mass binary fraction</a:t>
            </a:r>
          </a:p>
          <a:p>
            <a:pPr>
              <a:lnSpc>
                <a:spcPct val="110000"/>
              </a:lnSpc>
              <a:spcAft>
                <a:spcPts val="2400"/>
              </a:spcAft>
              <a:buFont typeface="Wingdings" pitchFamily="-106" charset="2"/>
              <a:buChar char="§"/>
            </a:pPr>
            <a:r>
              <a:rPr kumimoji="1" lang="en-US" sz="2800" b="0" dirty="0" smtClean="0">
                <a:solidFill>
                  <a:schemeClr val="tx1"/>
                </a:solidFill>
                <a:latin typeface="Abadi MT Condensed Light"/>
                <a:ea typeface="Beijing" charset="0"/>
                <a:cs typeface="Abadi MT Condensed Light"/>
              </a:rPr>
              <a:t> extremely low-mass binaries (e.g. close/wide brown dwarf –brown dwarf binaries)</a:t>
            </a:r>
          </a:p>
          <a:p>
            <a:pPr>
              <a:lnSpc>
                <a:spcPct val="110000"/>
              </a:lnSpc>
              <a:spcAft>
                <a:spcPts val="2400"/>
              </a:spcAft>
              <a:buFont typeface="Wingdings" pitchFamily="-106" charset="2"/>
              <a:buChar char="§"/>
            </a:pPr>
            <a:r>
              <a:rPr kumimoji="1" lang="en-US" sz="2800" b="0" dirty="0" smtClean="0">
                <a:solidFill>
                  <a:schemeClr val="tx1"/>
                </a:solidFill>
                <a:latin typeface="Abadi MT Condensed Light"/>
                <a:ea typeface="Beijing" charset="0"/>
                <a:cs typeface="Abadi MT Condensed Light"/>
              </a:rPr>
              <a:t> the origin of ‘free-floating planets’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6" descr="image-10"/>
          <p:cNvPicPr>
            <a:picLocks noChangeAspect="1" noChangeArrowheads="1"/>
          </p:cNvPicPr>
          <p:nvPr/>
        </p:nvPicPr>
        <p:blipFill>
          <a:blip r:embed="rId3"/>
          <a:srcRect l="-2025" t="-7948" r="-2025" b="-7948"/>
          <a:stretch>
            <a:fillRect/>
          </a:stretch>
        </p:blipFill>
        <p:spPr bwMode="auto">
          <a:xfrm>
            <a:off x="2819400" y="2819400"/>
            <a:ext cx="3806825" cy="1081088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7650" name="Picture 11" descr="image-127"/>
          <p:cNvPicPr>
            <a:picLocks noChangeAspect="1" noChangeArrowheads="1"/>
          </p:cNvPicPr>
          <p:nvPr/>
        </p:nvPicPr>
        <p:blipFill>
          <a:blip r:embed="rId4"/>
          <a:srcRect l="-1208" t="-10904" r="-1208" b="-10904"/>
          <a:stretch>
            <a:fillRect/>
          </a:stretch>
        </p:blipFill>
        <p:spPr bwMode="auto">
          <a:xfrm>
            <a:off x="2590800" y="5562600"/>
            <a:ext cx="4213225" cy="554038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66996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>
                <a:solidFill>
                  <a:srgbClr val="FFFF00"/>
                </a:solidFill>
              </a:rPr>
              <a:t>Criteria for disc fragmentation</a:t>
            </a:r>
            <a:endParaRPr lang="en-US" dirty="0"/>
          </a:p>
        </p:txBody>
      </p:sp>
      <p:sp>
        <p:nvSpPr>
          <p:cNvPr id="27652" name="Rectangle 21"/>
          <p:cNvSpPr>
            <a:spLocks noChangeArrowheads="1"/>
          </p:cNvSpPr>
          <p:nvPr/>
        </p:nvSpPr>
        <p:spPr bwMode="auto">
          <a:xfrm>
            <a:off x="2457450" y="1525588"/>
            <a:ext cx="4551363" cy="1004887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altLang="zh-CN" sz="2400" b="0" u="sng">
                <a:solidFill>
                  <a:schemeClr val="tx1"/>
                </a:solidFill>
                <a:latin typeface="Times" pitchFamily="-106" charset="0"/>
                <a:ea typeface="宋体" pitchFamily="-106" charset="-122"/>
                <a:cs typeface="宋体" pitchFamily="-106" charset="-122"/>
              </a:rPr>
              <a:t>(i) Toomre criterion</a:t>
            </a:r>
            <a:r>
              <a:rPr lang="en-GB" altLang="zh-CN" sz="2400" b="0">
                <a:solidFill>
                  <a:schemeClr val="tx1"/>
                </a:solidFill>
                <a:latin typeface="Times" pitchFamily="-106" charset="0"/>
                <a:ea typeface="宋体" pitchFamily="-106" charset="-122"/>
                <a:cs typeface="宋体" pitchFamily="-106" charset="-122"/>
              </a:rPr>
              <a:t> (Toomre 1964)</a:t>
            </a:r>
          </a:p>
          <a:p>
            <a:pPr algn="ctr" eaLnBrk="0" hangingPunct="0">
              <a:spcBef>
                <a:spcPct val="50000"/>
              </a:spcBef>
            </a:pPr>
            <a:r>
              <a:rPr lang="en-GB" altLang="zh-CN" sz="2400" b="0">
                <a:solidFill>
                  <a:schemeClr val="tx1"/>
                </a:solidFill>
                <a:latin typeface="Times" pitchFamily="-106" charset="0"/>
                <a:ea typeface="宋体" pitchFamily="-106" charset="-122"/>
                <a:cs typeface="宋体" pitchFamily="-106" charset="-122"/>
              </a:rPr>
              <a:t>Disc must be massive enough</a:t>
            </a:r>
            <a:endParaRPr lang="en-US" sz="2000" b="0">
              <a:solidFill>
                <a:schemeClr val="tx1"/>
              </a:solidFill>
              <a:latin typeface="Times" pitchFamily="-106" charset="0"/>
              <a:ea typeface="宋体" pitchFamily="-106" charset="-122"/>
              <a:cs typeface="宋体" pitchFamily="-106" charset="-122"/>
            </a:endParaRPr>
          </a:p>
        </p:txBody>
      </p:sp>
      <p:sp>
        <p:nvSpPr>
          <p:cNvPr id="27653" name="Rectangle 22"/>
          <p:cNvSpPr>
            <a:spLocks noChangeArrowheads="1"/>
          </p:cNvSpPr>
          <p:nvPr/>
        </p:nvSpPr>
        <p:spPr bwMode="auto">
          <a:xfrm>
            <a:off x="1219200" y="4267200"/>
            <a:ext cx="6878638" cy="100488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altLang="zh-CN" sz="2400" b="0" u="sng">
                <a:solidFill>
                  <a:schemeClr val="tx1"/>
                </a:solidFill>
                <a:latin typeface="Times" pitchFamily="-106" charset="0"/>
                <a:ea typeface="宋体" pitchFamily="-106" charset="-122"/>
                <a:cs typeface="宋体" pitchFamily="-106" charset="-122"/>
              </a:rPr>
              <a:t>(ii) Gammie criterion</a:t>
            </a:r>
            <a:r>
              <a:rPr lang="en-GB" altLang="zh-CN" sz="2400" b="0">
                <a:solidFill>
                  <a:schemeClr val="tx1"/>
                </a:solidFill>
                <a:latin typeface="Times" pitchFamily="-106" charset="0"/>
                <a:ea typeface="宋体" pitchFamily="-106" charset="-122"/>
                <a:cs typeface="宋体" pitchFamily="-106" charset="-122"/>
              </a:rPr>
              <a:t> (Gammie 2001; Rice et al. 2003)</a:t>
            </a:r>
          </a:p>
          <a:p>
            <a:pPr algn="ctr" eaLnBrk="0" hangingPunct="0">
              <a:spcBef>
                <a:spcPct val="50000"/>
              </a:spcBef>
            </a:pPr>
            <a:r>
              <a:rPr lang="en-GB" altLang="zh-CN" sz="2400" b="0">
                <a:solidFill>
                  <a:schemeClr val="tx1"/>
                </a:solidFill>
                <a:latin typeface="Times" pitchFamily="-106" charset="0"/>
                <a:ea typeface="宋体" pitchFamily="-106" charset="-122"/>
                <a:cs typeface="宋体" pitchFamily="-106" charset="-122"/>
              </a:rPr>
              <a:t>Disc must cool on a dynamical timescale</a:t>
            </a:r>
            <a:endParaRPr lang="en-US" sz="2000" b="0">
              <a:solidFill>
                <a:schemeClr val="tx1"/>
              </a:solidFill>
              <a:latin typeface="Times" pitchFamily="-106" charset="0"/>
              <a:ea typeface="宋体" pitchFamily="-106" charset="-122"/>
              <a:cs typeface="宋体" pitchFamily="-106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365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FFFF00"/>
                </a:solidFill>
              </a:rPr>
              <a:t>Open questions</a:t>
            </a:r>
            <a:endParaRPr lang="en-US" dirty="0"/>
          </a:p>
        </p:txBody>
      </p:sp>
      <p:sp>
        <p:nvSpPr>
          <p:cNvPr id="1563658" name="Rectangle 10"/>
          <p:cNvSpPr>
            <a:spLocks noChangeArrowheads="1"/>
          </p:cNvSpPr>
          <p:nvPr/>
        </p:nvSpPr>
        <p:spPr bwMode="auto">
          <a:xfrm>
            <a:off x="1219200" y="1828800"/>
            <a:ext cx="7315200" cy="456535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10000"/>
              </a:lnSpc>
              <a:spcAft>
                <a:spcPts val="2400"/>
              </a:spcAft>
              <a:buFont typeface="Wingdings" pitchFamily="-106" charset="2"/>
              <a:buChar char="§"/>
            </a:pPr>
            <a:r>
              <a:rPr kumimoji="1" lang="en-US" sz="3200" b="0" dirty="0" smtClean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 the minimum mass of star formation</a:t>
            </a:r>
          </a:p>
          <a:p>
            <a:pPr>
              <a:lnSpc>
                <a:spcPct val="110000"/>
              </a:lnSpc>
              <a:spcAft>
                <a:spcPts val="2400"/>
              </a:spcAft>
              <a:buFont typeface="Wingdings" pitchFamily="-106" charset="2"/>
              <a:buChar char="§"/>
            </a:pPr>
            <a:r>
              <a:rPr kumimoji="1" lang="en-US" sz="3200" b="0" dirty="0" smtClean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 the low-mass end of the IMF </a:t>
            </a:r>
          </a:p>
          <a:p>
            <a:pPr>
              <a:lnSpc>
                <a:spcPct val="110000"/>
              </a:lnSpc>
              <a:spcAft>
                <a:spcPts val="2400"/>
              </a:spcAft>
              <a:buFont typeface="Wingdings" pitchFamily="-106" charset="2"/>
              <a:buChar char="§"/>
            </a:pPr>
            <a:r>
              <a:rPr kumimoji="1" lang="en-US" sz="3200" b="0" dirty="0" smtClean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 low-mass binary fraction</a:t>
            </a:r>
          </a:p>
          <a:p>
            <a:pPr>
              <a:lnSpc>
                <a:spcPct val="110000"/>
              </a:lnSpc>
              <a:spcAft>
                <a:spcPts val="2400"/>
              </a:spcAft>
              <a:buFont typeface="Wingdings" pitchFamily="-106" charset="2"/>
              <a:buChar char="§"/>
            </a:pPr>
            <a:r>
              <a:rPr kumimoji="1" lang="en-US" sz="3200" b="0" dirty="0" smtClean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 extremely low-mass binaries (e.g. close/wide brown dwarf –brown dwarf binaries)</a:t>
            </a:r>
          </a:p>
          <a:p>
            <a:pPr>
              <a:lnSpc>
                <a:spcPct val="110000"/>
              </a:lnSpc>
              <a:spcAft>
                <a:spcPts val="2400"/>
              </a:spcAft>
              <a:buFont typeface="Wingdings" pitchFamily="-106" charset="2"/>
              <a:buChar char="§"/>
            </a:pPr>
            <a:r>
              <a:rPr kumimoji="1" lang="en-US" sz="3200" b="0" dirty="0" smtClean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 the origin of ‘free-floating planets’</a:t>
            </a:r>
          </a:p>
        </p:txBody>
      </p:sp>
      <p:pic>
        <p:nvPicPr>
          <p:cNvPr id="4" name="Picture 4" descr="final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68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304800" y="4267200"/>
            <a:ext cx="2286000" cy="2362200"/>
            <a:chOff x="288" y="2928"/>
            <a:chExt cx="1344" cy="1296"/>
          </a:xfrm>
        </p:grpSpPr>
        <p:sp>
          <p:nvSpPr>
            <p:cNvPr id="6" name="Text Box 19"/>
            <p:cNvSpPr txBox="1">
              <a:spLocks noChangeArrowheads="1"/>
            </p:cNvSpPr>
            <p:nvPr/>
          </p:nvSpPr>
          <p:spPr bwMode="auto">
            <a:xfrm>
              <a:off x="288" y="2928"/>
              <a:ext cx="1344" cy="1296"/>
            </a:xfrm>
            <a:prstGeom prst="rect">
              <a:avLst/>
            </a:prstGeom>
            <a:solidFill>
              <a:schemeClr val="tx1"/>
            </a:solidFill>
            <a:ln w="5715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/>
                <a:t> </a:t>
              </a:r>
            </a:p>
          </p:txBody>
        </p:sp>
        <p:grpSp>
          <p:nvGrpSpPr>
            <p:cNvPr id="7" name="Group 4"/>
            <p:cNvGrpSpPr>
              <a:grpSpLocks/>
            </p:cNvGrpSpPr>
            <p:nvPr/>
          </p:nvGrpSpPr>
          <p:grpSpPr bwMode="auto">
            <a:xfrm>
              <a:off x="480" y="2976"/>
              <a:ext cx="1008" cy="480"/>
              <a:chOff x="4368" y="720"/>
              <a:chExt cx="816" cy="436"/>
            </a:xfrm>
          </p:grpSpPr>
          <p:pic>
            <p:nvPicPr>
              <p:cNvPr id="11" name="Picture 5" descr="image-6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368" y="979"/>
                <a:ext cx="788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6" descr="image-8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368" y="720"/>
                <a:ext cx="816" cy="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8" name="Picture 10" descr="image-12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24" y="3552"/>
              <a:ext cx="906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1" descr="image-12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32" y="3792"/>
              <a:ext cx="1105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2" descr="image-214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80" y="4032"/>
              <a:ext cx="1056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20"/>
          <p:cNvSpPr txBox="1">
            <a:spLocks noChangeArrowheads="1"/>
          </p:cNvSpPr>
          <p:nvPr/>
        </p:nvSpPr>
        <p:spPr bwMode="auto">
          <a:xfrm>
            <a:off x="304800" y="30480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2700" dir="16200000" algn="ctr" rotWithShape="0">
              <a:schemeClr val="tx1">
                <a:alpha val="74998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 smtClean="0">
                <a:solidFill>
                  <a:schemeClr val="tx1"/>
                </a:solidFill>
                <a:latin typeface="+mj-lt"/>
              </a:rPr>
              <a:t>An ensemble of 12 simulations: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 smtClean="0">
                <a:solidFill>
                  <a:schemeClr val="tx1"/>
                </a:solidFill>
                <a:latin typeface="+mj-lt"/>
              </a:rPr>
              <a:t>Initial conditions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0" y="6172200"/>
            <a:ext cx="59045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kern="0" dirty="0" smtClean="0">
                <a:solidFill>
                  <a:schemeClr val="tx1"/>
                </a:solidFill>
              </a:rPr>
              <a:t>**only 1 set of star/disc initial conditions **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4"/>
          <p:cNvSpPr txBox="1">
            <a:spLocks noChangeArrowheads="1"/>
          </p:cNvSpPr>
          <p:nvPr/>
        </p:nvSpPr>
        <p:spPr bwMode="auto">
          <a:xfrm>
            <a:off x="6026150" y="6400800"/>
            <a:ext cx="27114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1" lang="en-US" b="0" dirty="0" err="1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Stamatellos</a:t>
            </a:r>
            <a:r>
              <a:rPr kumimoji="1" lang="en-US" b="0" dirty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 &amp; Whitworth 2009, MNRAS</a:t>
            </a:r>
          </a:p>
        </p:txBody>
      </p:sp>
      <p:sp>
        <p:nvSpPr>
          <p:cNvPr id="1262610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500" dirty="0" smtClean="0">
                <a:solidFill>
                  <a:srgbClr val="FFFF00"/>
                </a:solidFill>
              </a:rPr>
              <a:t>Disc fragmentation</a:t>
            </a:r>
            <a:endParaRPr lang="en-US" dirty="0"/>
          </a:p>
        </p:txBody>
      </p:sp>
      <p:sp>
        <p:nvSpPr>
          <p:cNvPr id="33795" name="Text Box 21"/>
          <p:cNvSpPr txBox="1">
            <a:spLocks noChangeArrowheads="1"/>
          </p:cNvSpPr>
          <p:nvPr/>
        </p:nvSpPr>
        <p:spPr bwMode="auto">
          <a:xfrm>
            <a:off x="152400" y="1600200"/>
            <a:ext cx="3581400" cy="36576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just" eaLnBrk="0" hangingPunct="0">
              <a:buFont typeface="Wingdings" pitchFamily="-106" charset="2"/>
              <a:buChar char="ü"/>
            </a:pPr>
            <a:r>
              <a:rPr lang="en-US" sz="1900" dirty="0" smtClean="0">
                <a:solidFill>
                  <a:schemeClr val="tx1"/>
                </a:solidFill>
              </a:rPr>
              <a:t> There are hints that massive, extended discs do </a:t>
            </a:r>
            <a:r>
              <a:rPr lang="en-US" sz="1900" dirty="0">
                <a:solidFill>
                  <a:schemeClr val="tx1"/>
                </a:solidFill>
              </a:rPr>
              <a:t>exist (e.g. Eisner et al. 2005; Eisner &amp; Carpenter 2006; Rodriguez et al. 2005; Greaves et al. </a:t>
            </a:r>
            <a:r>
              <a:rPr lang="en-US" sz="1900" dirty="0" smtClean="0">
                <a:solidFill>
                  <a:schemeClr val="tx1"/>
                </a:solidFill>
              </a:rPr>
              <a:t>2008; Andrews et al. 2009)</a:t>
            </a:r>
            <a:r>
              <a:rPr lang="en-US" sz="1900" dirty="0">
                <a:solidFill>
                  <a:schemeClr val="tx1"/>
                </a:solidFill>
              </a:rPr>
              <a:t>.</a:t>
            </a:r>
          </a:p>
          <a:p>
            <a:pPr algn="just" eaLnBrk="0" hangingPunct="0">
              <a:buFont typeface="Wingdings" pitchFamily="-106" charset="2"/>
              <a:buChar char="ü"/>
            </a:pPr>
            <a:endParaRPr lang="en-US" sz="1900" dirty="0">
              <a:solidFill>
                <a:schemeClr val="tx1"/>
              </a:solidFill>
            </a:endParaRPr>
          </a:p>
          <a:p>
            <a:pPr algn="just" eaLnBrk="0" hangingPunct="0">
              <a:buFont typeface="Wingdings" pitchFamily="-106" charset="2"/>
              <a:buChar char="ü"/>
            </a:pPr>
            <a:r>
              <a:rPr lang="en-US" sz="1900" dirty="0">
                <a:solidFill>
                  <a:schemeClr val="tx1"/>
                </a:solidFill>
              </a:rPr>
              <a:t> We argue that they could be more common but they quickly fragment (within a few thousand years).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4" name="ELMS.mpg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903785" y="1600200"/>
            <a:ext cx="4990681" cy="4572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08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4" descr="fin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1676400"/>
            <a:ext cx="4733925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07672" name="Group 24"/>
          <p:cNvGrpSpPr>
            <a:grpSpLocks/>
          </p:cNvGrpSpPr>
          <p:nvPr/>
        </p:nvGrpSpPr>
        <p:grpSpPr bwMode="auto">
          <a:xfrm>
            <a:off x="5867400" y="3200400"/>
            <a:ext cx="1643063" cy="1358900"/>
            <a:chOff x="3168" y="1708"/>
            <a:chExt cx="1237" cy="1003"/>
          </a:xfrm>
        </p:grpSpPr>
        <p:sp>
          <p:nvSpPr>
            <p:cNvPr id="35847" name="Oval 15"/>
            <p:cNvSpPr>
              <a:spLocks noChangeArrowheads="1"/>
            </p:cNvSpPr>
            <p:nvPr/>
          </p:nvSpPr>
          <p:spPr bwMode="auto">
            <a:xfrm>
              <a:off x="3168" y="1872"/>
              <a:ext cx="839" cy="839"/>
            </a:xfrm>
            <a:prstGeom prst="ellipse">
              <a:avLst/>
            </a:prstGeom>
            <a:solidFill>
              <a:srgbClr val="FFCC00">
                <a:alpha val="9019"/>
              </a:srgbClr>
            </a:solidFill>
            <a:ln w="57150">
              <a:solidFill>
                <a:srgbClr val="F6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1307670" name="Rectangle 22"/>
            <p:cNvSpPr>
              <a:spLocks noChangeArrowheads="1"/>
            </p:cNvSpPr>
            <p:nvPr/>
          </p:nvSpPr>
          <p:spPr bwMode="auto">
            <a:xfrm>
              <a:off x="3686" y="1708"/>
              <a:ext cx="719" cy="281"/>
            </a:xfrm>
            <a:prstGeom prst="rect">
              <a:avLst/>
            </a:prstGeom>
            <a:solidFill>
              <a:srgbClr val="F3F4C1">
                <a:alpha val="39999"/>
              </a:srgbClr>
            </a:solidFill>
            <a:ln w="5715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kumimoji="1" lang="en-US" sz="190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-106" charset="0"/>
                  <a:ea typeface="Beijing" charset="0"/>
                  <a:cs typeface="Beijing" charset="0"/>
                </a:rPr>
                <a:t>100 AU</a:t>
              </a:r>
            </a:p>
          </p:txBody>
        </p:sp>
      </p:grpSp>
      <p:grpSp>
        <p:nvGrpSpPr>
          <p:cNvPr id="1307673" name="Group 25"/>
          <p:cNvGrpSpPr>
            <a:grpSpLocks/>
          </p:cNvGrpSpPr>
          <p:nvPr/>
        </p:nvGrpSpPr>
        <p:grpSpPr bwMode="auto">
          <a:xfrm>
            <a:off x="4572000" y="1752600"/>
            <a:ext cx="3886200" cy="4200525"/>
            <a:chOff x="2352" y="810"/>
            <a:chExt cx="2592" cy="2790"/>
          </a:xfrm>
        </p:grpSpPr>
        <p:sp>
          <p:nvSpPr>
            <p:cNvPr id="35845" name="Oval 16"/>
            <p:cNvSpPr>
              <a:spLocks noChangeArrowheads="1"/>
            </p:cNvSpPr>
            <p:nvPr/>
          </p:nvSpPr>
          <p:spPr bwMode="auto">
            <a:xfrm>
              <a:off x="2352" y="1008"/>
              <a:ext cx="2592" cy="2592"/>
            </a:xfrm>
            <a:prstGeom prst="ellips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35846" name="Rectangle 23"/>
            <p:cNvSpPr>
              <a:spLocks noChangeArrowheads="1"/>
            </p:cNvSpPr>
            <p:nvPr/>
          </p:nvSpPr>
          <p:spPr bwMode="auto">
            <a:xfrm>
              <a:off x="3919" y="810"/>
              <a:ext cx="637" cy="253"/>
            </a:xfrm>
            <a:prstGeom prst="rect">
              <a:avLst/>
            </a:prstGeom>
            <a:solidFill>
              <a:srgbClr val="F3F4C1">
                <a:alpha val="38039"/>
              </a:srgbClr>
            </a:solidFill>
            <a:ln w="5715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kumimoji="1" lang="en-US" sz="1900">
                  <a:solidFill>
                    <a:srgbClr val="FFFF00"/>
                  </a:solidFill>
                  <a:latin typeface="Times" pitchFamily="-106" charset="0"/>
                  <a:ea typeface="Beijing" charset="0"/>
                  <a:cs typeface="Beijing" charset="0"/>
                </a:rPr>
                <a:t>300 AU</a:t>
              </a:r>
            </a:p>
          </p:txBody>
        </p:sp>
      </p:grpSp>
      <p:sp>
        <p:nvSpPr>
          <p:cNvPr id="1307674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500" dirty="0">
                <a:solidFill>
                  <a:srgbClr val="FFFF00"/>
                </a:solidFill>
              </a:rPr>
              <a:t>Simulations of disc evolution</a:t>
            </a:r>
            <a:r>
              <a:rPr lang="en-US" sz="3500" dirty="0" smtClean="0">
                <a:solidFill>
                  <a:srgbClr val="FFFF00"/>
                </a:solidFill>
              </a:rPr>
              <a:t/>
            </a:r>
            <a:br>
              <a:rPr lang="en-US" sz="3500" dirty="0" smtClean="0">
                <a:solidFill>
                  <a:srgbClr val="FFFF00"/>
                </a:solidFill>
              </a:rPr>
            </a:br>
            <a:r>
              <a:rPr lang="en-US" sz="3500" dirty="0" smtClean="0">
                <a:solidFill>
                  <a:srgbClr val="FFFF00"/>
                </a:solidFill>
              </a:rPr>
              <a:t>(outer disc, with </a:t>
            </a:r>
            <a:r>
              <a:rPr lang="en-US" sz="3500" dirty="0">
                <a:solidFill>
                  <a:srgbClr val="FFFF00"/>
                </a:solidFill>
              </a:rPr>
              <a:t>stellar </a:t>
            </a:r>
            <a:r>
              <a:rPr lang="en-US" sz="3500" dirty="0" smtClean="0">
                <a:solidFill>
                  <a:srgbClr val="FFFF00"/>
                </a:solidFill>
              </a:rPr>
              <a:t>irradiation)</a:t>
            </a:r>
            <a:endParaRPr lang="en-US" sz="3500" dirty="0">
              <a:solidFill>
                <a:srgbClr val="FFFF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57200" y="1676400"/>
            <a:ext cx="3622183" cy="4800600"/>
            <a:chOff x="457200" y="1676400"/>
            <a:chExt cx="3622183" cy="48006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200" y="1676400"/>
              <a:ext cx="3622183" cy="48006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 bwMode="auto">
            <a:xfrm>
              <a:off x="914400" y="3456000"/>
              <a:ext cx="2971800" cy="304800"/>
            </a:xfrm>
            <a:prstGeom prst="rect">
              <a:avLst/>
            </a:prstGeom>
            <a:solidFill>
              <a:srgbClr val="FF6600">
                <a:alpha val="23000"/>
              </a:srgb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914400" y="5544000"/>
              <a:ext cx="2971800" cy="457200"/>
            </a:xfrm>
            <a:prstGeom prst="rect">
              <a:avLst/>
            </a:prstGeom>
            <a:solidFill>
              <a:srgbClr val="FF6600">
                <a:alpha val="23000"/>
              </a:srgb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dirty="0">
                <a:solidFill>
                  <a:srgbClr val="FFFF00"/>
                </a:solidFill>
              </a:rPr>
              <a:t>Disc </a:t>
            </a:r>
            <a:r>
              <a:rPr lang="en-US" sz="3400" dirty="0" smtClean="0">
                <a:solidFill>
                  <a:srgbClr val="FFFF00"/>
                </a:solidFill>
              </a:rPr>
              <a:t>fragmentation: </a:t>
            </a:r>
            <a:br>
              <a:rPr lang="en-US" sz="3400" dirty="0" smtClean="0">
                <a:solidFill>
                  <a:srgbClr val="FFFF00"/>
                </a:solidFill>
              </a:rPr>
            </a:br>
            <a:r>
              <a:rPr lang="en-US" sz="3400" dirty="0" smtClean="0">
                <a:solidFill>
                  <a:srgbClr val="FFFF00"/>
                </a:solidFill>
              </a:rPr>
              <a:t>an </a:t>
            </a:r>
            <a:r>
              <a:rPr lang="en-US" sz="3400" dirty="0">
                <a:solidFill>
                  <a:srgbClr val="FFFF00"/>
                </a:solidFill>
              </a:rPr>
              <a:t>ensemble of 12 simulations</a:t>
            </a:r>
            <a:endParaRPr lang="en-US" dirty="0"/>
          </a:p>
        </p:txBody>
      </p:sp>
      <p:pic>
        <p:nvPicPr>
          <p:cNvPr id="37890" name="Picture 3" descr="bdcompar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3581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20996" name="Group 4"/>
          <p:cNvGrpSpPr>
            <a:grpSpLocks/>
          </p:cNvGrpSpPr>
          <p:nvPr/>
        </p:nvGrpSpPr>
        <p:grpSpPr bwMode="auto">
          <a:xfrm>
            <a:off x="1752600" y="5486400"/>
            <a:ext cx="762000" cy="609600"/>
            <a:chOff x="1104" y="3456"/>
            <a:chExt cx="480" cy="384"/>
          </a:xfrm>
        </p:grpSpPr>
        <p:sp>
          <p:nvSpPr>
            <p:cNvPr id="37911" name="Line 5"/>
            <p:cNvSpPr>
              <a:spLocks noChangeShapeType="1"/>
            </p:cNvSpPr>
            <p:nvPr/>
          </p:nvSpPr>
          <p:spPr bwMode="auto">
            <a:xfrm flipH="1">
              <a:off x="1104" y="3552"/>
              <a:ext cx="384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7912" name="Picture 6" descr="bdcompare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40" y="3456"/>
              <a:ext cx="14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20999" name="Group 7"/>
          <p:cNvGrpSpPr>
            <a:grpSpLocks/>
          </p:cNvGrpSpPr>
          <p:nvPr/>
        </p:nvGrpSpPr>
        <p:grpSpPr bwMode="auto">
          <a:xfrm>
            <a:off x="7543800" y="5257800"/>
            <a:ext cx="685800" cy="609600"/>
            <a:chOff x="4752" y="3312"/>
            <a:chExt cx="432" cy="384"/>
          </a:xfrm>
        </p:grpSpPr>
        <p:sp>
          <p:nvSpPr>
            <p:cNvPr id="37909" name="Line 8"/>
            <p:cNvSpPr>
              <a:spLocks noChangeShapeType="1"/>
            </p:cNvSpPr>
            <p:nvPr/>
          </p:nvSpPr>
          <p:spPr bwMode="auto">
            <a:xfrm rot="13985266" flipH="1">
              <a:off x="4848" y="3360"/>
              <a:ext cx="384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7910" name="Picture 9" descr="bdcompare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52" y="3360"/>
              <a:ext cx="133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21002" name="Picture 10" descr="bdcompar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5257800"/>
            <a:ext cx="211138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21003" name="Group 11"/>
          <p:cNvGrpSpPr>
            <a:grpSpLocks/>
          </p:cNvGrpSpPr>
          <p:nvPr/>
        </p:nvGrpSpPr>
        <p:grpSpPr bwMode="auto">
          <a:xfrm>
            <a:off x="3810000" y="2667000"/>
            <a:ext cx="2284413" cy="3094038"/>
            <a:chOff x="2688" y="1872"/>
            <a:chExt cx="1439" cy="1949"/>
          </a:xfrm>
        </p:grpSpPr>
        <p:grpSp>
          <p:nvGrpSpPr>
            <p:cNvPr id="37905" name="Group 12"/>
            <p:cNvGrpSpPr>
              <a:grpSpLocks/>
            </p:cNvGrpSpPr>
            <p:nvPr/>
          </p:nvGrpSpPr>
          <p:grpSpPr bwMode="auto">
            <a:xfrm>
              <a:off x="2688" y="1872"/>
              <a:ext cx="1248" cy="1824"/>
              <a:chOff x="2688" y="1872"/>
              <a:chExt cx="1248" cy="1824"/>
            </a:xfrm>
          </p:grpSpPr>
          <p:sp>
            <p:nvSpPr>
              <p:cNvPr id="37907" name="Oval 13"/>
              <p:cNvSpPr>
                <a:spLocks noChangeArrowheads="1"/>
              </p:cNvSpPr>
              <p:nvPr/>
            </p:nvSpPr>
            <p:spPr bwMode="auto">
              <a:xfrm rot="-2558436">
                <a:off x="2688" y="1872"/>
                <a:ext cx="1248" cy="1824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  <p:pic>
            <p:nvPicPr>
              <p:cNvPr id="37908" name="Picture 14" descr="bdcompare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E"/>
                  </a:clrFrom>
                  <a:clrTo>
                    <a:srgbClr val="FFFF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744" y="3456"/>
                <a:ext cx="133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7906" name="Text Box 15"/>
            <p:cNvSpPr txBox="1">
              <a:spLocks noChangeArrowheads="1"/>
            </p:cNvSpPr>
            <p:nvPr/>
          </p:nvSpPr>
          <p:spPr bwMode="auto">
            <a:xfrm>
              <a:off x="3504" y="3648"/>
              <a:ext cx="623" cy="173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>
                  <a:solidFill>
                    <a:srgbClr val="FFFF00"/>
                  </a:solidFill>
                </a:rPr>
                <a:t>200-2000AU</a:t>
              </a:r>
            </a:p>
          </p:txBody>
        </p:sp>
      </p:grpSp>
      <p:grpSp>
        <p:nvGrpSpPr>
          <p:cNvPr id="1621008" name="Group 16"/>
          <p:cNvGrpSpPr>
            <a:grpSpLocks/>
          </p:cNvGrpSpPr>
          <p:nvPr/>
        </p:nvGrpSpPr>
        <p:grpSpPr bwMode="auto">
          <a:xfrm>
            <a:off x="4267200" y="3581400"/>
            <a:ext cx="1255713" cy="503238"/>
            <a:chOff x="2688" y="2256"/>
            <a:chExt cx="791" cy="317"/>
          </a:xfrm>
        </p:grpSpPr>
        <p:grpSp>
          <p:nvGrpSpPr>
            <p:cNvPr id="37901" name="Group 17"/>
            <p:cNvGrpSpPr>
              <a:grpSpLocks/>
            </p:cNvGrpSpPr>
            <p:nvPr/>
          </p:nvGrpSpPr>
          <p:grpSpPr bwMode="auto">
            <a:xfrm>
              <a:off x="2688" y="2256"/>
              <a:ext cx="516" cy="192"/>
              <a:chOff x="2688" y="2256"/>
              <a:chExt cx="516" cy="192"/>
            </a:xfrm>
          </p:grpSpPr>
          <p:sp>
            <p:nvSpPr>
              <p:cNvPr id="37903" name="Oval 18"/>
              <p:cNvSpPr>
                <a:spLocks noChangeArrowheads="1"/>
              </p:cNvSpPr>
              <p:nvPr/>
            </p:nvSpPr>
            <p:spPr bwMode="auto">
              <a:xfrm>
                <a:off x="2688" y="2256"/>
                <a:ext cx="480" cy="19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  <p:pic>
            <p:nvPicPr>
              <p:cNvPr id="37904" name="Picture 19" descr="bdcompare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E"/>
                  </a:clrFrom>
                  <a:clrTo>
                    <a:srgbClr val="FFFF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072" y="2256"/>
                <a:ext cx="132" cy="1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7902" name="Rectangle 20"/>
            <p:cNvSpPr>
              <a:spLocks noChangeArrowheads="1"/>
            </p:cNvSpPr>
            <p:nvPr/>
          </p:nvSpPr>
          <p:spPr bwMode="auto">
            <a:xfrm>
              <a:off x="3024" y="2400"/>
              <a:ext cx="455" cy="173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>
                  <a:solidFill>
                    <a:srgbClr val="FFFF00"/>
                  </a:solidFill>
                </a:rPr>
                <a:t>1-20 AU</a:t>
              </a:r>
            </a:p>
          </p:txBody>
        </p:sp>
      </p:grpSp>
      <p:grpSp>
        <p:nvGrpSpPr>
          <p:cNvPr id="1621013" name="Group 21"/>
          <p:cNvGrpSpPr>
            <a:grpSpLocks/>
          </p:cNvGrpSpPr>
          <p:nvPr/>
        </p:nvGrpSpPr>
        <p:grpSpPr bwMode="auto">
          <a:xfrm>
            <a:off x="3276600" y="2286000"/>
            <a:ext cx="3429000" cy="2590800"/>
            <a:chOff x="2352" y="1440"/>
            <a:chExt cx="2160" cy="1632"/>
          </a:xfrm>
        </p:grpSpPr>
        <p:grpSp>
          <p:nvGrpSpPr>
            <p:cNvPr id="37897" name="Group 22"/>
            <p:cNvGrpSpPr>
              <a:grpSpLocks/>
            </p:cNvGrpSpPr>
            <p:nvPr/>
          </p:nvGrpSpPr>
          <p:grpSpPr bwMode="auto">
            <a:xfrm>
              <a:off x="2352" y="1632"/>
              <a:ext cx="2160" cy="1440"/>
              <a:chOff x="2352" y="1632"/>
              <a:chExt cx="2160" cy="1440"/>
            </a:xfrm>
          </p:grpSpPr>
          <p:sp>
            <p:nvSpPr>
              <p:cNvPr id="37899" name="Oval 23"/>
              <p:cNvSpPr>
                <a:spLocks noChangeArrowheads="1"/>
              </p:cNvSpPr>
              <p:nvPr/>
            </p:nvSpPr>
            <p:spPr bwMode="auto">
              <a:xfrm>
                <a:off x="2352" y="1680"/>
                <a:ext cx="2160" cy="139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  <p:pic>
            <p:nvPicPr>
              <p:cNvPr id="37900" name="Picture 24" descr="bdcompare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E"/>
                  </a:clrFrom>
                  <a:clrTo>
                    <a:srgbClr val="FFFF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744" y="1632"/>
                <a:ext cx="132" cy="1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7898" name="Rectangle 25"/>
            <p:cNvSpPr>
              <a:spLocks noChangeArrowheads="1"/>
            </p:cNvSpPr>
            <p:nvPr/>
          </p:nvSpPr>
          <p:spPr bwMode="auto">
            <a:xfrm>
              <a:off x="3480" y="1440"/>
              <a:ext cx="599" cy="173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>
                  <a:solidFill>
                    <a:srgbClr val="FFFF00"/>
                  </a:solidFill>
                </a:rPr>
                <a:t>20-1000 AU</a:t>
              </a:r>
            </a:p>
          </p:txBody>
        </p:sp>
      </p:grpSp>
      <p:sp>
        <p:nvSpPr>
          <p:cNvPr id="26" name="Rectangle 25"/>
          <p:cNvSpPr/>
          <p:nvPr/>
        </p:nvSpPr>
        <p:spPr>
          <a:xfrm>
            <a:off x="1447800" y="1752600"/>
            <a:ext cx="28771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a typical outcome </a:t>
            </a:r>
            <a:endParaRPr lang="en-US" sz="2800" dirty="0"/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6432550" y="6583363"/>
            <a:ext cx="27114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1" lang="en-US" b="0" dirty="0" err="1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Stamatellos</a:t>
            </a:r>
            <a:r>
              <a:rPr kumimoji="1" lang="en-US" b="0" dirty="0">
                <a:solidFill>
                  <a:schemeClr val="tx1"/>
                </a:solidFill>
                <a:latin typeface="Times" pitchFamily="-106" charset="0"/>
                <a:ea typeface="Beijing" charset="0"/>
                <a:cs typeface="Beijing" charset="0"/>
              </a:rPr>
              <a:t> &amp; Whitworth 2009, MNRAS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himmer">
  <a:themeElements>
    <a:clrScheme name="Shimmer 1">
      <a:dk1>
        <a:srgbClr val="808080"/>
      </a:dk1>
      <a:lt1>
        <a:srgbClr val="FFFFFF"/>
      </a:lt1>
      <a:dk2>
        <a:srgbClr val="0A0E5B"/>
      </a:dk2>
      <a:lt2>
        <a:srgbClr val="4460EE"/>
      </a:lt2>
      <a:accent1>
        <a:srgbClr val="1822CD"/>
      </a:accent1>
      <a:accent2>
        <a:srgbClr val="5DBACA"/>
      </a:accent2>
      <a:accent3>
        <a:srgbClr val="AAAAB5"/>
      </a:accent3>
      <a:accent4>
        <a:srgbClr val="DADADA"/>
      </a:accent4>
      <a:accent5>
        <a:srgbClr val="ABABE3"/>
      </a:accent5>
      <a:accent6>
        <a:srgbClr val="53A8B7"/>
      </a:accent6>
      <a:hlink>
        <a:srgbClr val="F63F1B"/>
      </a:hlink>
      <a:folHlink>
        <a:srgbClr val="FFBF56"/>
      </a:folHlink>
    </a:clrScheme>
    <a:fontScheme name="Shimmer">
      <a:majorFont>
        <a:latin typeface="Arial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solidFill>
            <a:srgbClr val="F6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en-US" sz="1200" b="1" i="0" u="none" strike="noStrike" cap="none" normalizeH="0" baseline="0">
            <a:ln>
              <a:noFill/>
            </a:ln>
            <a:solidFill>
              <a:srgbClr val="FF0000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solidFill>
            <a:srgbClr val="F6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en-US" sz="1200" b="1" i="0" u="none" strike="noStrike" cap="none" normalizeH="0" baseline="0">
            <a:ln>
              <a:noFill/>
            </a:ln>
            <a:solidFill>
              <a:srgbClr val="FF0000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Shimmer 1">
        <a:dk1>
          <a:srgbClr val="808080"/>
        </a:dk1>
        <a:lt1>
          <a:srgbClr val="FFFFFF"/>
        </a:lt1>
        <a:dk2>
          <a:srgbClr val="0A0E5B"/>
        </a:dk2>
        <a:lt2>
          <a:srgbClr val="4460EE"/>
        </a:lt2>
        <a:accent1>
          <a:srgbClr val="1822CD"/>
        </a:accent1>
        <a:accent2>
          <a:srgbClr val="5DBACA"/>
        </a:accent2>
        <a:accent3>
          <a:srgbClr val="AAAAB5"/>
        </a:accent3>
        <a:accent4>
          <a:srgbClr val="DADADA"/>
        </a:accent4>
        <a:accent5>
          <a:srgbClr val="ABABE3"/>
        </a:accent5>
        <a:accent6>
          <a:srgbClr val="53A8B7"/>
        </a:accent6>
        <a:hlink>
          <a:srgbClr val="F63F1B"/>
        </a:hlink>
        <a:folHlink>
          <a:srgbClr val="FFBF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808080"/>
        </a:dk1>
        <a:lt1>
          <a:srgbClr val="FFFFFF"/>
        </a:lt1>
        <a:dk2>
          <a:srgbClr val="810A08"/>
        </a:dk2>
        <a:lt2>
          <a:srgbClr val="F9AAAC"/>
        </a:lt2>
        <a:accent1>
          <a:srgbClr val="EF1F1D"/>
        </a:accent1>
        <a:accent2>
          <a:srgbClr val="F87B57"/>
        </a:accent2>
        <a:accent3>
          <a:srgbClr val="C1AAAA"/>
        </a:accent3>
        <a:accent4>
          <a:srgbClr val="DADADA"/>
        </a:accent4>
        <a:accent5>
          <a:srgbClr val="F6ABAB"/>
        </a:accent5>
        <a:accent6>
          <a:srgbClr val="E16F4E"/>
        </a:accent6>
        <a:hlink>
          <a:srgbClr val="F63F1B"/>
        </a:hlink>
        <a:folHlink>
          <a:srgbClr val="FFBF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808080"/>
        </a:dk1>
        <a:lt1>
          <a:srgbClr val="FFFFFF"/>
        </a:lt1>
        <a:dk2>
          <a:srgbClr val="133A0D"/>
        </a:dk2>
        <a:lt2>
          <a:srgbClr val="BAD41A"/>
        </a:lt2>
        <a:accent1>
          <a:srgbClr val="5DA31E"/>
        </a:accent1>
        <a:accent2>
          <a:srgbClr val="BAD41A"/>
        </a:accent2>
        <a:accent3>
          <a:srgbClr val="AAAEAA"/>
        </a:accent3>
        <a:accent4>
          <a:srgbClr val="DADADA"/>
        </a:accent4>
        <a:accent5>
          <a:srgbClr val="B6CEAB"/>
        </a:accent5>
        <a:accent6>
          <a:srgbClr val="A8C016"/>
        </a:accent6>
        <a:hlink>
          <a:srgbClr val="F63F1B"/>
        </a:hlink>
        <a:folHlink>
          <a:srgbClr val="FFBF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808080"/>
        </a:dk1>
        <a:lt1>
          <a:srgbClr val="FFFFFF"/>
        </a:lt1>
        <a:dk2>
          <a:srgbClr val="555555"/>
        </a:dk2>
        <a:lt2>
          <a:srgbClr val="CCCCCC"/>
        </a:lt2>
        <a:accent1>
          <a:srgbClr val="AAAAAA"/>
        </a:accent1>
        <a:accent2>
          <a:srgbClr val="EEEEEE"/>
        </a:accent2>
        <a:accent3>
          <a:srgbClr val="B4B4B4"/>
        </a:accent3>
        <a:accent4>
          <a:srgbClr val="DADADA"/>
        </a:accent4>
        <a:accent5>
          <a:srgbClr val="D2D2D2"/>
        </a:accent5>
        <a:accent6>
          <a:srgbClr val="D8D8D8"/>
        </a:accent6>
        <a:hlink>
          <a:srgbClr val="CCCCCC"/>
        </a:hlink>
        <a:folHlink>
          <a:srgbClr val="CC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808080"/>
        </a:dk1>
        <a:lt1>
          <a:srgbClr val="FFFFFF"/>
        </a:lt1>
        <a:dk2>
          <a:srgbClr val="370C5A"/>
        </a:dk2>
        <a:lt2>
          <a:srgbClr val="BAD41A"/>
        </a:lt2>
        <a:accent1>
          <a:srgbClr val="6C18B0"/>
        </a:accent1>
        <a:accent2>
          <a:srgbClr val="BAD41A"/>
        </a:accent2>
        <a:accent3>
          <a:srgbClr val="AEAAB5"/>
        </a:accent3>
        <a:accent4>
          <a:srgbClr val="DADADA"/>
        </a:accent4>
        <a:accent5>
          <a:srgbClr val="BAABD4"/>
        </a:accent5>
        <a:accent6>
          <a:srgbClr val="A8C016"/>
        </a:accent6>
        <a:hlink>
          <a:srgbClr val="F63F1B"/>
        </a:hlink>
        <a:folHlink>
          <a:srgbClr val="FFBF5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apple:Applications:Microsoft Office 2004:Templates:Presentations:Designs:Shimmer</Template>
  <TotalTime>34951</TotalTime>
  <Words>2124</Words>
  <Application>Microsoft Macintosh PowerPoint</Application>
  <PresentationFormat>On-screen Show (4:3)</PresentationFormat>
  <Paragraphs>246</Paragraphs>
  <Slides>31</Slides>
  <Notes>31</Notes>
  <HiddenSlides>0</HiddenSlides>
  <MMClips>1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Shimmer</vt:lpstr>
      <vt:lpstr>Slide 1</vt:lpstr>
      <vt:lpstr>Brown dwarf formation mechanisms</vt:lpstr>
      <vt:lpstr>Brown dwarfs form like stars</vt:lpstr>
      <vt:lpstr>Open questions</vt:lpstr>
      <vt:lpstr>Criteria for disc fragmentation</vt:lpstr>
      <vt:lpstr>Open questions</vt:lpstr>
      <vt:lpstr>Disc fragmentation</vt:lpstr>
      <vt:lpstr>Simulations of disc evolution (outer disc, with stellar irradiation)</vt:lpstr>
      <vt:lpstr>Disc fragmentation:  an ensemble of 12 simulations</vt:lpstr>
      <vt:lpstr>Properties of ELM stars formed by disc fragmentation: Mass distribution</vt:lpstr>
      <vt:lpstr>Properties of ELM stars formed by disc fragmentation: Ejection velocities</vt:lpstr>
      <vt:lpstr>Brown dwarf discs</vt:lpstr>
      <vt:lpstr>The formation of  “free-floating planets”</vt:lpstr>
      <vt:lpstr>The brown dwarf desert:  where did the brown dwarfs go?</vt:lpstr>
      <vt:lpstr>The brown dwarf desert:  where did the brown dwarfs go?</vt:lpstr>
      <vt:lpstr>The brown dwarf desert:  where did the brown dwarfs go?</vt:lpstr>
      <vt:lpstr>The brown dwarf desert:  where did the brown dwarfs go?</vt:lpstr>
      <vt:lpstr>The brown dwarf desert:  where did the brown dwarfs go?</vt:lpstr>
      <vt:lpstr>The binary properties  of low-mass objects</vt:lpstr>
      <vt:lpstr>The binary properties  of low-mass objects</vt:lpstr>
      <vt:lpstr>How big (mass, size) does the disc  needs to be in order to fragment?</vt:lpstr>
      <vt:lpstr>Observing the early stage  of fragmenting discs</vt:lpstr>
      <vt:lpstr>Limitations</vt:lpstr>
      <vt:lpstr>Conclusions</vt:lpstr>
      <vt:lpstr>Computational method: Smoothed Particle Hydrodynamics with radiative transfer</vt:lpstr>
      <vt:lpstr>The density and temperature evolution  of proto-fragments forming in the disc</vt:lpstr>
      <vt:lpstr>Resolving the Jeans mass</vt:lpstr>
      <vt:lpstr>Resolving the Toomre mass</vt:lpstr>
      <vt:lpstr>Resolving the disc vertical structure</vt:lpstr>
      <vt:lpstr>Properties of ELM stars formed by disc fragmentation: Eccentricities</vt:lpstr>
      <vt:lpstr>2. The brown dwarf desert:  where did the brown dwarfs go?</vt:lpstr>
    </vt:vector>
  </TitlesOfParts>
  <Company>dimitris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cp:lastModifiedBy>dimitris</cp:lastModifiedBy>
  <cp:revision>881</cp:revision>
  <cp:lastPrinted>2009-09-07T09:50:50Z</cp:lastPrinted>
  <dcterms:created xsi:type="dcterms:W3CDTF">2009-09-10T07:27:27Z</dcterms:created>
  <dcterms:modified xsi:type="dcterms:W3CDTF">2009-09-11T07:24:53Z</dcterms:modified>
</cp:coreProperties>
</file>