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E18D-9685-8244-8C4E-9C281B1D8C12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487DC-C485-7745-B36B-9C7806673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487DC-C485-7745-B36B-9C78066732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C2C1D7-6059-4740-8297-65D1880E4E9F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DC2C1D7-6059-4740-8297-65D1880E4E9F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CDC2C1D7-6059-4740-8297-65D1880E4E9F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A6DB27C-A513-4C42-B94B-53B99CD8A008}" type="datetime1">
              <a:rPr lang="en-US" smtClean="0"/>
              <a:pPr/>
              <a:t>6/23/12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2DD1C59-B8FB-4BC6-84FE-FD700C7CF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0900" y="1589566"/>
            <a:ext cx="4264900" cy="5019511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116905" cy="501951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4495800" cy="395607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343400" cy="395607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0" y="1752600"/>
            <a:ext cx="4495800" cy="64008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dirty="0" err="1" smtClean="0"/>
              <a:t>Click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to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edit</a:t>
            </a:r>
            <a:r>
              <a:rPr kumimoji="0" lang="es-ES_tradnl" dirty="0" smtClean="0"/>
              <a:t> Master </a:t>
            </a:r>
            <a:r>
              <a:rPr kumimoji="0" lang="es-ES_tradnl" dirty="0" err="1" smtClean="0"/>
              <a:t>text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styles</a:t>
            </a:r>
            <a:endParaRPr kumimoji="0" lang="es-ES_tradnl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343400" cy="640080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DC2C1D7-6059-4740-8297-65D1880E4E9F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DC2C1D7-6059-4740-8297-65D1880E4E9F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CDC2C1D7-6059-4740-8297-65D1880E4E9F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gif"/><Relationship Id="rId1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A5EDF6-C197-904F-A197-C747A63A27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ESA_logo_blue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12213" y="0"/>
            <a:ext cx="531787" cy="540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036838" y="-50800"/>
            <a:ext cx="48160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M.Guainazzi</a:t>
            </a:r>
            <a:r>
              <a:rPr lang="en-US" sz="800" dirty="0" smtClean="0"/>
              <a:t>, “Metering AGN in X-rays”, Tidal Disruption Event and AGN outburst Workshop, ESAC, 27/6/2012</a:t>
            </a:r>
            <a:endParaRPr lang="en-US" sz="800" dirty="0"/>
          </a:p>
        </p:txBody>
      </p:sp>
      <p:pic>
        <p:nvPicPr>
          <p:cNvPr id="12" name="Picture 11" descr="xmm_newton_RGB_transparent_BB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45" y="-14070"/>
            <a:ext cx="900000" cy="369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069" y="4110492"/>
            <a:ext cx="7196248" cy="1828800"/>
          </a:xfrm>
        </p:spPr>
        <p:txBody>
          <a:bodyPr/>
          <a:lstStyle/>
          <a:p>
            <a:r>
              <a:rPr lang="en-US" dirty="0" smtClean="0"/>
              <a:t>A RULER FOR AGN in X-rays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Matteo</a:t>
            </a:r>
            <a:r>
              <a:rPr lang="en-US" dirty="0" smtClean="0"/>
              <a:t> </a:t>
            </a:r>
            <a:r>
              <a:rPr lang="en-US" dirty="0" err="1" smtClean="0"/>
              <a:t>Guainazzi</a:t>
            </a:r>
            <a:r>
              <a:rPr lang="en-US" dirty="0" smtClean="0"/>
              <a:t> (ESAC-ESA)</a:t>
            </a:r>
            <a:endParaRPr lang="en-US" dirty="0"/>
          </a:p>
        </p:txBody>
      </p:sp>
      <p:pic>
        <p:nvPicPr>
          <p:cNvPr id="5" name="Picture 4" descr="AGN_Hea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610"/>
            <a:ext cx="3934387" cy="2950790"/>
          </a:xfrm>
          <a:prstGeom prst="rect">
            <a:avLst/>
          </a:prstGeom>
        </p:spPr>
      </p:pic>
      <p:pic>
        <p:nvPicPr>
          <p:cNvPr id="6" name="Picture 5" descr="Folding_Meter_S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529"/>
            <a:ext cx="3934388" cy="193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</a:t>
            </a:r>
            <a:r>
              <a:rPr lang="en-US" dirty="0" err="1" smtClean="0"/>
              <a:t>Keplerian</a:t>
            </a:r>
            <a:r>
              <a:rPr lang="en-US" dirty="0" smtClean="0"/>
              <a:t> hypothesis tenable?</a:t>
            </a:r>
            <a:endParaRPr lang="en-US" dirty="0"/>
          </a:p>
        </p:txBody>
      </p:sp>
      <p:pic>
        <p:nvPicPr>
          <p:cNvPr id="6" name="Content Placeholder 5" descr="Fig.2a_Maiolino_201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80405" b="-80405"/>
          <a:stretch>
            <a:fillRect/>
          </a:stretch>
        </p:blipFill>
        <p:spPr>
          <a:xfrm>
            <a:off x="0" y="1589566"/>
            <a:ext cx="4495800" cy="5291265"/>
          </a:xfrm>
        </p:spPr>
      </p:pic>
      <p:pic>
        <p:nvPicPr>
          <p:cNvPr id="7" name="Content Placeholder 6" descr="Fig.2c_Maiolino_2010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889592" b="-889592"/>
          <a:stretch>
            <a:fillRect/>
          </a:stretch>
        </p:blipFill>
        <p:spPr>
          <a:xfrm>
            <a:off x="351285" y="2928724"/>
            <a:ext cx="4116905" cy="5019510"/>
          </a:xfrm>
        </p:spPr>
      </p:pic>
      <p:sp>
        <p:nvSpPr>
          <p:cNvPr id="8" name="TextBox 7"/>
          <p:cNvSpPr txBox="1"/>
          <p:nvPr/>
        </p:nvSpPr>
        <p:spPr>
          <a:xfrm>
            <a:off x="651015" y="2097837"/>
            <a:ext cx="340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Long-look (300 </a:t>
            </a:r>
            <a:r>
              <a:rPr lang="en-US" dirty="0" err="1" smtClean="0"/>
              <a:t>ks</a:t>
            </a:r>
            <a:r>
              <a:rPr lang="en-US" dirty="0" smtClean="0"/>
              <a:t>) NGC1365 observation with </a:t>
            </a:r>
            <a:r>
              <a:rPr lang="en-US" dirty="0" err="1" smtClean="0"/>
              <a:t>Suzaku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9511" y="5760415"/>
            <a:ext cx="19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2-5 flux light curve</a:t>
            </a:r>
            <a:endParaRPr lang="en-US" dirty="0"/>
          </a:p>
        </p:txBody>
      </p:sp>
      <p:pic>
        <p:nvPicPr>
          <p:cNvPr id="10" name="Picture 9" descr="Fig.2b_Maiolino_20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20" y="1567071"/>
            <a:ext cx="4590000" cy="44798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06505" y="3202931"/>
            <a:ext cx="4061685" cy="27612"/>
          </a:xfrm>
          <a:prstGeom prst="line">
            <a:avLst/>
          </a:prstGeom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10119" y="6304032"/>
            <a:ext cx="465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density and covering fraction light curves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1976" y="1062696"/>
            <a:ext cx="2120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Maiolino</a:t>
            </a:r>
            <a:r>
              <a:rPr lang="en-US" sz="1000" dirty="0" smtClean="0"/>
              <a:t> et al., 2010, A&amp;A, 517, 47)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33069" y="1728944"/>
            <a:ext cx="39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66587" y="1728944"/>
            <a:ext cx="347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.8_Maiolino_201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54549" b="-54549"/>
          <a:stretch>
            <a:fillRect/>
          </a:stretch>
        </p:blipFill>
        <p:spPr>
          <a:xfrm>
            <a:off x="69023" y="578555"/>
            <a:ext cx="8936927" cy="4927838"/>
          </a:xfrm>
        </p:spPr>
      </p:pic>
      <p:pic>
        <p:nvPicPr>
          <p:cNvPr id="8" name="Picture 7" descr="Maiolino_Comets_orbiting_B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21" y="193280"/>
            <a:ext cx="6022447" cy="1054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9689" y="1083289"/>
            <a:ext cx="1321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(2010, A&amp;A, 517, 47)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707468" y="4426393"/>
            <a:ext cx="1298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Similarly: Mkn766 (“head-on” comets)</a:t>
            </a:r>
            <a:endParaRPr lang="en-US" sz="1400" dirty="0"/>
          </a:p>
        </p:txBody>
      </p:sp>
      <p:pic>
        <p:nvPicPr>
          <p:cNvPr id="11" name="Picture 10" descr="Fig.6_Risaliti_2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425" y="4426393"/>
            <a:ext cx="2113043" cy="21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8508" y="6611779"/>
            <a:ext cx="2294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Risaliti</a:t>
            </a:r>
            <a:r>
              <a:rPr lang="en-US" sz="1000" dirty="0" smtClean="0"/>
              <a:t> et al., 2011. MNRAS, 410, 1027)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85021" y="4426393"/>
            <a:ext cx="3140328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sz="2000" dirty="0" smtClean="0">
                <a:ea typeface="Wingdings"/>
                <a:cs typeface="Wingdings"/>
              </a:rPr>
              <a:t>M</a:t>
            </a:r>
            <a:r>
              <a:rPr lang="en-US" sz="2000" baseline="-25000" dirty="0" smtClean="0">
                <a:ea typeface="Wingdings"/>
                <a:cs typeface="Wingdings"/>
              </a:rPr>
              <a:t>cloud</a:t>
            </a:r>
            <a:r>
              <a:rPr lang="en-US" sz="2000" dirty="0" smtClean="0">
                <a:ea typeface="Wingdings"/>
                <a:cs typeface="Wingdings"/>
              </a:rPr>
              <a:t>≈10</a:t>
            </a:r>
            <a:r>
              <a:rPr lang="en-US" sz="2000" baseline="30000" dirty="0" smtClean="0">
                <a:ea typeface="Wingdings"/>
                <a:cs typeface="Wingdings"/>
              </a:rPr>
              <a:t>-10 </a:t>
            </a:r>
            <a:r>
              <a:rPr lang="en-US" sz="2000" dirty="0" smtClean="0">
                <a:ea typeface="Wingdings"/>
                <a:cs typeface="Wingdings"/>
              </a:rPr>
              <a:t>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sz="2000" dirty="0" smtClean="0"/>
              <a:t>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M</a:t>
            </a:r>
            <a:r>
              <a:rPr lang="en-US" sz="2000" baseline="-25000" dirty="0" smtClean="0"/>
              <a:t>loss,head</a:t>
            </a:r>
            <a:r>
              <a:rPr lang="en-US" sz="2000" dirty="0" smtClean="0"/>
              <a:t>≈3×10</a:t>
            </a:r>
            <a:r>
              <a:rPr lang="en-US" sz="2000" baseline="30000" dirty="0" smtClean="0"/>
              <a:t>-10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ea typeface="Wingdings"/>
                <a:cs typeface="Wingdings"/>
              </a:rPr>
              <a:t> </a:t>
            </a:r>
            <a:r>
              <a:rPr lang="en-US" sz="2000" dirty="0" err="1" smtClean="0">
                <a:ea typeface="Wingdings"/>
                <a:cs typeface="Wingdings"/>
              </a:rPr>
              <a:t>t</a:t>
            </a:r>
            <a:r>
              <a:rPr lang="en-US" sz="2000" baseline="-25000" dirty="0" err="1" smtClean="0">
                <a:ea typeface="Wingdings"/>
                <a:cs typeface="Wingdings"/>
              </a:rPr>
              <a:t>life,cloud</a:t>
            </a:r>
            <a:r>
              <a:rPr lang="en-US" sz="2000" baseline="-25000" dirty="0" smtClean="0">
                <a:ea typeface="Wingdings"/>
                <a:cs typeface="Wingdings"/>
              </a:rPr>
              <a:t> </a:t>
            </a:r>
            <a:r>
              <a:rPr lang="en-US" sz="2000" dirty="0" smtClean="0">
                <a:ea typeface="Wingdings"/>
                <a:cs typeface="Wingdings"/>
              </a:rPr>
              <a:t>≈ 2 month</a:t>
            </a:r>
          </a:p>
          <a:p>
            <a:r>
              <a:rPr lang="en-US" sz="2000" dirty="0" smtClean="0">
                <a:latin typeface="LucidaSansUnicode"/>
                <a:ea typeface="Wingdings"/>
                <a:cs typeface="Wingdings"/>
              </a:rPr>
              <a:t>                </a:t>
            </a:r>
            <a:r>
              <a:rPr lang="en-US" sz="2000" dirty="0" smtClean="0">
                <a:latin typeface="LucidaSansUnicode"/>
              </a:rPr>
              <a:t>⇓</a:t>
            </a:r>
          </a:p>
          <a:p>
            <a:pPr algn="ctr"/>
            <a:r>
              <a:rPr lang="en-US" sz="2000" dirty="0" smtClean="0">
                <a:ea typeface="Wingdings"/>
                <a:cs typeface="Wingdings"/>
              </a:rPr>
              <a:t>Continuous BLR replenishment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pc-scale reflectors: spectral variability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7" y="1869136"/>
            <a:ext cx="9017643" cy="4371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2796" y="1458386"/>
            <a:ext cx="640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to the inner side of the torus ≥2.5 pc (BLR ~ 10 light-days)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869136"/>
            <a:ext cx="9080940" cy="3832634"/>
            <a:chOff x="0" y="1869136"/>
            <a:chExt cx="9080940" cy="3832634"/>
          </a:xfrm>
        </p:grpSpPr>
        <p:sp>
          <p:nvSpPr>
            <p:cNvPr id="7" name="Rectangle 6"/>
            <p:cNvSpPr/>
            <p:nvPr/>
          </p:nvSpPr>
          <p:spPr>
            <a:xfrm>
              <a:off x="63297" y="1869136"/>
              <a:ext cx="9017643" cy="127857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9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3788134"/>
              <a:ext cx="9017643" cy="191363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9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643" y="6447278"/>
            <a:ext cx="904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cases: NGC2992, d≈3.2 pc </a:t>
            </a:r>
            <a:r>
              <a:rPr lang="en-US" sz="1400" dirty="0" smtClean="0"/>
              <a:t>(Weaver et al. 1996)</a:t>
            </a:r>
            <a:r>
              <a:rPr lang="en-US" dirty="0" smtClean="0"/>
              <a:t>; NGC4945 d≥30-50 pc </a:t>
            </a:r>
            <a:r>
              <a:rPr lang="en-US" sz="1400" dirty="0" smtClean="0"/>
              <a:t>(</a:t>
            </a:r>
            <a:r>
              <a:rPr lang="en-US" sz="1400" dirty="0" err="1" smtClean="0"/>
              <a:t>Marinucci</a:t>
            </a:r>
            <a:r>
              <a:rPr lang="en-US" sz="1400" dirty="0" smtClean="0"/>
              <a:t> et al. 2012)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64461" y="1062696"/>
            <a:ext cx="24906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Guainazzi</a:t>
            </a:r>
            <a:r>
              <a:rPr lang="en-US" sz="1000" dirty="0" smtClean="0"/>
              <a:t> et al., 2010, MNRAS, 406, 2013)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pc-scale reflectors: imaging</a:t>
            </a:r>
            <a:endParaRPr lang="en-US" dirty="0"/>
          </a:p>
        </p:txBody>
      </p:sp>
      <p:pic>
        <p:nvPicPr>
          <p:cNvPr id="11" name="Content Placeholder 10" descr="Fig.6_Young_2001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2110" r="-2110"/>
          <a:stretch>
            <a:fillRect/>
          </a:stretch>
        </p:blipFill>
        <p:spPr/>
      </p:pic>
      <p:pic>
        <p:nvPicPr>
          <p:cNvPr id="8" name="Content Placeholder 7" descr="Fig.4_Marinucci_2012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721" r="-7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NGC1068: ≈2-5 </a:t>
            </a:r>
            <a:r>
              <a:rPr lang="en-US" dirty="0" err="1" smtClean="0"/>
              <a:t>kpc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NGC4945: ≈150 pc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7009" y="271454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6.2-6.7 </a:t>
            </a:r>
            <a:r>
              <a:rPr lang="en-US" dirty="0" err="1" smtClean="0">
                <a:solidFill>
                  <a:srgbClr val="FFFF00"/>
                </a:solidFill>
              </a:rPr>
              <a:t>keV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316" y="1062696"/>
            <a:ext cx="22860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Marinucci</a:t>
            </a:r>
            <a:r>
              <a:rPr lang="en-US" sz="1000" dirty="0" smtClean="0"/>
              <a:t> et al., 2012, MNRAS, 423, L6)</a:t>
            </a:r>
            <a:endParaRPr lang="en-US" sz="1000" dirty="0"/>
          </a:p>
        </p:txBody>
      </p:sp>
      <p:sp>
        <p:nvSpPr>
          <p:cNvPr id="12" name="Rounded Rectangle 11"/>
          <p:cNvSpPr/>
          <p:nvPr/>
        </p:nvSpPr>
        <p:spPr>
          <a:xfrm>
            <a:off x="2871413" y="2392680"/>
            <a:ext cx="1283853" cy="400179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270" y="6474862"/>
            <a:ext cx="415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Rectangle: torus reflection-dominated band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9025" y="1061307"/>
            <a:ext cx="2114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(Young et al., 2011, </a:t>
            </a:r>
            <a:r>
              <a:rPr lang="en-US" sz="1000" dirty="0" err="1" smtClean="0"/>
              <a:t>ApJ</a:t>
            </a:r>
            <a:r>
              <a:rPr lang="en-US" sz="1000" dirty="0" smtClean="0"/>
              <a:t>, 556, 6)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Small-scale reflectors</a:t>
            </a:r>
            <a:endParaRPr lang="en-US" dirty="0"/>
          </a:p>
        </p:txBody>
      </p:sp>
      <p:pic>
        <p:nvPicPr>
          <p:cNvPr id="12" name="Content Placeholder 11" descr="Mkn3_monitoring_norm_batlcbin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414" r="-10414"/>
          <a:stretch>
            <a:fillRect/>
          </a:stretch>
        </p:blipFill>
        <p:spPr>
          <a:xfrm>
            <a:off x="-391335" y="1462139"/>
            <a:ext cx="9535335" cy="5257801"/>
          </a:xfrm>
        </p:spPr>
      </p:pic>
      <p:sp>
        <p:nvSpPr>
          <p:cNvPr id="13" name="TextBox 12"/>
          <p:cNvSpPr txBox="1"/>
          <p:nvPr/>
        </p:nvSpPr>
        <p:spPr>
          <a:xfrm>
            <a:off x="2263998" y="1877133"/>
            <a:ext cx="2007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= AGN primary (BAT/Swift)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3998" y="2098908"/>
            <a:ext cx="1326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Helvetica"/>
                <a:cs typeface="Helvetica"/>
              </a:rPr>
              <a:t>= torus reflection</a:t>
            </a:r>
            <a:endParaRPr lang="en-US" sz="1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9051" y="1062696"/>
            <a:ext cx="1927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Guainazzi</a:t>
            </a:r>
            <a:r>
              <a:rPr lang="en-US" sz="1000" dirty="0" smtClean="0"/>
              <a:t> et al., A&amp;A, submitted)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1363" y="2664504"/>
            <a:ext cx="2357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Torus distance ≥ 0.4 pc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Torus linear size ≤ 0.05 pc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Opening angle ≥ 62º</a:t>
            </a:r>
          </a:p>
          <a:p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81" y="6531475"/>
            <a:ext cx="782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Similarly: NGC4151 d≈0.03 pc </a:t>
            </a:r>
            <a:r>
              <a:rPr lang="en-US" sz="1400" dirty="0" smtClean="0"/>
              <a:t>(</a:t>
            </a:r>
            <a:r>
              <a:rPr lang="en-US" sz="1400" dirty="0" err="1" smtClean="0"/>
              <a:t>Perola</a:t>
            </a:r>
            <a:r>
              <a:rPr lang="en-US" sz="1400" dirty="0" smtClean="0"/>
              <a:t> et al. 1986, Takahashi et al.  2002, </a:t>
            </a:r>
            <a:r>
              <a:rPr lang="en-US" sz="1400" dirty="0" err="1" smtClean="0"/>
              <a:t>Puccetti</a:t>
            </a:r>
            <a:r>
              <a:rPr lang="en-US" sz="1400" dirty="0" smtClean="0"/>
              <a:t> et al. 2007)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Spectral-spatial complexity</a:t>
            </a:r>
            <a:endParaRPr lang="en-US" dirty="0"/>
          </a:p>
        </p:txBody>
      </p:sp>
      <p:pic>
        <p:nvPicPr>
          <p:cNvPr id="4" name="Content Placeholder 3" descr="reflflux_vs_felineint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420" r="-10420"/>
          <a:stretch>
            <a:fillRect/>
          </a:stretch>
        </p:blipFill>
        <p:spPr>
          <a:xfrm>
            <a:off x="0" y="1600200"/>
            <a:ext cx="9185426" cy="5257800"/>
          </a:xfrm>
        </p:spPr>
      </p:pic>
      <p:sp>
        <p:nvSpPr>
          <p:cNvPr id="5" name="TextBox 4"/>
          <p:cNvSpPr txBox="1"/>
          <p:nvPr/>
        </p:nvSpPr>
        <p:spPr>
          <a:xfrm>
            <a:off x="1891267" y="2027416"/>
            <a:ext cx="43845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[Dotted line: locus of constant EW]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Correlation probability &lt;10</a:t>
            </a:r>
            <a:r>
              <a:rPr lang="en-US" baseline="30000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FF0000"/>
                </a:solidFill>
              </a:rPr>
              <a:t>(MC simulations)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7462" y="5484301"/>
            <a:ext cx="6307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 to that, from </a:t>
            </a:r>
            <a:r>
              <a:rPr lang="en-US" i="1" dirty="0" smtClean="0"/>
              <a:t>Chandra </a:t>
            </a:r>
            <a:r>
              <a:rPr lang="en-US" dirty="0" smtClean="0"/>
              <a:t>imaging: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Reflection feature </a:t>
            </a:r>
            <a:r>
              <a:rPr lang="en-US" dirty="0" smtClean="0"/>
              <a:t>extending to </a:t>
            </a:r>
            <a:r>
              <a:rPr lang="en-US" dirty="0" smtClean="0">
                <a:solidFill>
                  <a:srgbClr val="0000FF"/>
                </a:solidFill>
              </a:rPr>
              <a:t>≈300 pc</a:t>
            </a:r>
            <a:r>
              <a:rPr lang="en-US" dirty="0" smtClean="0"/>
              <a:t>, </a:t>
            </a:r>
            <a:r>
              <a:rPr lang="en-US" i="1" dirty="0" smtClean="0"/>
              <a:t>perpendicular to the NLR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89051" y="1062696"/>
            <a:ext cx="1927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Guainazzi</a:t>
            </a:r>
            <a:r>
              <a:rPr lang="en-US" sz="1000" dirty="0" smtClean="0"/>
              <a:t> et al., A&amp;A, submitted)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Implications for the AGN structure model</a:t>
            </a:r>
            <a:endParaRPr lang="en-US" sz="3600" dirty="0"/>
          </a:p>
        </p:txBody>
      </p:sp>
      <p:pic>
        <p:nvPicPr>
          <p:cNvPr id="6" name="Content Placeholder 5" descr="Fig.1_Matt_200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494" b="-4494"/>
          <a:stretch>
            <a:fillRect/>
          </a:stretch>
        </p:blipFill>
        <p:spPr/>
      </p:pic>
      <p:pic>
        <p:nvPicPr>
          <p:cNvPr id="18" name="Content Placeholder 17" descr="Fig.2_Eliztur_201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144348" b="-144348"/>
          <a:stretch>
            <a:fillRect/>
          </a:stretch>
        </p:blipFill>
        <p:spPr>
          <a:xfrm>
            <a:off x="4902850" y="559082"/>
            <a:ext cx="4116905" cy="5019511"/>
          </a:xfrm>
        </p:spPr>
      </p:pic>
      <p:sp>
        <p:nvSpPr>
          <p:cNvPr id="7" name="TextBox 6"/>
          <p:cNvSpPr txBox="1"/>
          <p:nvPr/>
        </p:nvSpPr>
        <p:spPr>
          <a:xfrm>
            <a:off x="-69025" y="1061307"/>
            <a:ext cx="1700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(Matt, 2000, A&amp;A, 355, L31</a:t>
            </a:r>
            <a:endParaRPr lang="en-US" sz="1000" dirty="0"/>
          </a:p>
        </p:txBody>
      </p:sp>
      <p:sp>
        <p:nvSpPr>
          <p:cNvPr id="8" name="Oval 7"/>
          <p:cNvSpPr/>
          <p:nvPr/>
        </p:nvSpPr>
        <p:spPr>
          <a:xfrm>
            <a:off x="1642779" y="5177151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95179" y="5426193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47579" y="5109189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47579" y="5578593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9539" y="5358231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10619" y="5137869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31699" y="5373105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73659" y="5539311"/>
            <a:ext cx="69025" cy="82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6424411"/>
            <a:ext cx="33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BLR-scale clumpy absorbing clouds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0488" y="1061307"/>
            <a:ext cx="2090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, Bianchi et al., 2009, </a:t>
            </a:r>
            <a:r>
              <a:rPr lang="en-US" sz="1000" dirty="0" err="1" smtClean="0">
                <a:solidFill>
                  <a:srgbClr val="FF0000"/>
                </a:solidFill>
              </a:rPr>
              <a:t>ApJ</a:t>
            </a:r>
            <a:r>
              <a:rPr lang="en-US" sz="1000" dirty="0" smtClean="0">
                <a:solidFill>
                  <a:srgbClr val="FF0000"/>
                </a:solidFill>
              </a:rPr>
              <a:t>, 695, 781)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9" name="Picture 18" descr="Elitzur_Unification_AG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000" y="4163055"/>
            <a:ext cx="4590000" cy="18922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09931" y="1061307"/>
            <a:ext cx="1678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Elitzur</a:t>
            </a:r>
            <a:r>
              <a:rPr lang="en-US" sz="1000" dirty="0" smtClean="0"/>
              <a:t>, 2012, </a:t>
            </a:r>
            <a:r>
              <a:rPr lang="en-US" sz="1000" dirty="0" err="1" smtClean="0"/>
              <a:t>ApJ</a:t>
            </a:r>
            <a:r>
              <a:rPr lang="en-US" sz="1000" dirty="0" smtClean="0"/>
              <a:t>, 747, L33)</a:t>
            </a:r>
            <a:endParaRPr lang="en-US" sz="1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797280" y="1504474"/>
            <a:ext cx="4327835" cy="923330"/>
            <a:chOff x="4797280" y="1504474"/>
            <a:chExt cx="4327835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4797280" y="1554855"/>
              <a:ext cx="2629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Standard Unified Scenario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9931" y="1504474"/>
              <a:ext cx="1615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Unified Scenario with clumpy “torus”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Content Placeholder 5" descr="Fig.15_Maiolino_20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5120" r="-35120"/>
          <a:stretch>
            <a:fillRect/>
          </a:stretch>
        </p:blipFill>
        <p:spPr>
          <a:xfrm>
            <a:off x="-46441" y="1552271"/>
            <a:ext cx="9535334" cy="5257801"/>
          </a:xfrm>
        </p:spPr>
      </p:pic>
      <p:sp>
        <p:nvSpPr>
          <p:cNvPr id="7" name="TextBox 6"/>
          <p:cNvSpPr txBox="1"/>
          <p:nvPr/>
        </p:nvSpPr>
        <p:spPr>
          <a:xfrm>
            <a:off x="4035656" y="1044324"/>
            <a:ext cx="5151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Maiolino</a:t>
            </a:r>
            <a:r>
              <a:rPr lang="en-US" sz="1000" dirty="0" smtClean="0"/>
              <a:t>, 2008, </a:t>
            </a:r>
            <a:r>
              <a:rPr lang="en-US" sz="1000" dirty="0" err="1" smtClean="0"/>
              <a:t>NewAR</a:t>
            </a:r>
            <a:r>
              <a:rPr lang="en-US" sz="1000" dirty="0" smtClean="0"/>
              <a:t>, 52, 339; based on a model by Wada &amp; </a:t>
            </a:r>
            <a:r>
              <a:rPr lang="en-US" sz="1000" dirty="0" err="1" smtClean="0"/>
              <a:t>Tomisaka</a:t>
            </a:r>
            <a:r>
              <a:rPr lang="en-US" sz="1000" dirty="0" smtClean="0"/>
              <a:t>, 2005, </a:t>
            </a:r>
            <a:r>
              <a:rPr lang="en-US" sz="1000" dirty="0" err="1" smtClean="0"/>
              <a:t>ApJ</a:t>
            </a:r>
            <a:r>
              <a:rPr lang="en-US" sz="1000" dirty="0" smtClean="0"/>
              <a:t>, 619, 92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92442" y="1598838"/>
            <a:ext cx="2120520" cy="5050981"/>
            <a:chOff x="3462322" y="1646766"/>
            <a:chExt cx="2120520" cy="505098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462322" y="3726292"/>
              <a:ext cx="2072600" cy="11982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45202" y="3678364"/>
              <a:ext cx="719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64 pc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22998" y="1646766"/>
              <a:ext cx="55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model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2322" y="6420748"/>
              <a:ext cx="1187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ALMA simulation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9" descr="A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85" y="1531377"/>
            <a:ext cx="8134657" cy="531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N-galaxy_fina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8573" r="-8573"/>
          <a:stretch>
            <a:fillRect/>
          </a:stretch>
        </p:blipFill>
        <p:spPr>
          <a:xfrm>
            <a:off x="-151936" y="1549400"/>
            <a:ext cx="9535334" cy="5257801"/>
          </a:xfrm>
        </p:spPr>
      </p:pic>
      <p:sp>
        <p:nvSpPr>
          <p:cNvPr id="12" name="TextBox 11"/>
          <p:cNvSpPr txBox="1"/>
          <p:nvPr/>
        </p:nvSpPr>
        <p:spPr>
          <a:xfrm>
            <a:off x="1524000" y="1794936"/>
            <a:ext cx="218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E0BE"/>
                </a:solidFill>
                <a:latin typeface="Helvetica"/>
                <a:cs typeface="Helvetica"/>
              </a:rPr>
              <a:t>r</a:t>
            </a:r>
            <a:r>
              <a:rPr lang="en-US" dirty="0" smtClean="0">
                <a:solidFill>
                  <a:srgbClr val="EFE0BE"/>
                </a:solidFill>
                <a:latin typeface="Helvetica"/>
                <a:cs typeface="Helvetica"/>
              </a:rPr>
              <a:t>adio jets and lobes</a:t>
            </a:r>
            <a:endParaRPr lang="en-US" dirty="0">
              <a:solidFill>
                <a:srgbClr val="EFE0BE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99" y="4995338"/>
            <a:ext cx="15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solidFill>
                  <a:srgbClr val="660066"/>
                </a:solidFill>
                <a:latin typeface="Helvetica"/>
                <a:cs typeface="Helvetica"/>
              </a:rPr>
              <a:t>ccretion disk</a:t>
            </a:r>
            <a:endParaRPr lang="en-US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51200" y="5012271"/>
            <a:ext cx="2827866" cy="931333"/>
          </a:xfrm>
          <a:prstGeom prst="roundRect">
            <a:avLst/>
          </a:prstGeom>
          <a:solidFill>
            <a:schemeClr val="accent6">
              <a:lumMod val="50000"/>
              <a:alpha val="6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13200" y="1879601"/>
            <a:ext cx="1320800" cy="4064003"/>
          </a:xfrm>
          <a:prstGeom prst="roundRect">
            <a:avLst/>
          </a:prstGeom>
          <a:solidFill>
            <a:srgbClr val="4C4545">
              <a:alpha val="65000"/>
            </a:srgbClr>
          </a:solidFill>
          <a:ln>
            <a:solidFill>
              <a:srgbClr val="4C45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19909" y="1794936"/>
            <a:ext cx="6536267" cy="1473200"/>
          </a:xfrm>
          <a:prstGeom prst="roundRect">
            <a:avLst/>
          </a:prstGeom>
          <a:solidFill>
            <a:srgbClr val="4C4545">
              <a:alpha val="68000"/>
            </a:srgbClr>
          </a:solidFill>
          <a:ln>
            <a:solidFill>
              <a:srgbClr val="4C45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71736" y="350680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+ NLR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4882" y="4626006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BLR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045" y="3540668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h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ost galaxy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405" y="5856647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no disk [talk by </a:t>
            </a:r>
            <a:r>
              <a:rPr lang="en-US" dirty="0" err="1" smtClean="0">
                <a:solidFill>
                  <a:srgbClr val="FFFF00"/>
                </a:solidFill>
              </a:rPr>
              <a:t>W.Yu</a:t>
            </a:r>
            <a:r>
              <a:rPr lang="en-US" dirty="0" smtClean="0">
                <a:solidFill>
                  <a:srgbClr val="FFFF00"/>
                </a:solidFill>
              </a:rPr>
              <a:t>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405" y="6124381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no outflows/jets [talk by </a:t>
            </a:r>
            <a:r>
              <a:rPr lang="en-US" dirty="0" err="1" smtClean="0">
                <a:solidFill>
                  <a:srgbClr val="FFFF00"/>
                </a:solidFill>
              </a:rPr>
              <a:t>N.Schartel</a:t>
            </a:r>
            <a:r>
              <a:rPr lang="en-US" dirty="0" smtClean="0">
                <a:solidFill>
                  <a:srgbClr val="FFFF00"/>
                </a:solidFill>
              </a:rPr>
              <a:t>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405" y="643077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no lobes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3726" y="1061307"/>
            <a:ext cx="177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(Courtesy </a:t>
            </a:r>
            <a:r>
              <a:rPr lang="en-US" sz="1000" dirty="0" err="1" smtClean="0"/>
              <a:t>A.Merloni</a:t>
            </a:r>
            <a:r>
              <a:rPr lang="en-US" sz="1000" dirty="0" smtClean="0"/>
              <a:t> &amp; </a:t>
            </a:r>
            <a:r>
              <a:rPr lang="en-US" sz="1000" dirty="0" err="1" smtClean="0"/>
              <a:t>S.Bonoli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multi-wavelength context</a:t>
            </a:r>
            <a:endParaRPr lang="en-US" dirty="0"/>
          </a:p>
        </p:txBody>
      </p:sp>
      <p:pic>
        <p:nvPicPr>
          <p:cNvPr id="8" name="Content Placeholder 7" descr="Fig.2_Watson_201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1608" b="-1608"/>
          <a:stretch>
            <a:fillRect/>
          </a:stretch>
        </p:blipFill>
        <p:spPr>
          <a:xfrm>
            <a:off x="69025" y="2424594"/>
            <a:ext cx="4495800" cy="4143188"/>
          </a:xfrm>
        </p:spPr>
      </p:pic>
      <p:pic>
        <p:nvPicPr>
          <p:cNvPr id="10" name="Content Placeholder 9" descr="Fig.2_Jaffe_200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4804" r="-48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" y="1752600"/>
            <a:ext cx="4495800" cy="64008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Opt.</a:t>
            </a:r>
            <a:r>
              <a:rPr lang="en-US" baseline="30000" dirty="0" err="1" smtClean="0"/>
              <a:t>al</a:t>
            </a:r>
            <a:r>
              <a:rPr lang="en-US" dirty="0" smtClean="0"/>
              <a:t>-UV Reverberation mapping (BLR)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343400" cy="640080"/>
          </a:xfrm>
        </p:spPr>
        <p:txBody>
          <a:bodyPr/>
          <a:lstStyle/>
          <a:p>
            <a:pPr algn="ctr"/>
            <a:r>
              <a:rPr lang="en-US" dirty="0" smtClean="0"/>
              <a:t>IR </a:t>
            </a:r>
            <a:r>
              <a:rPr lang="en-US" dirty="0" err="1" smtClean="0"/>
              <a:t>interferometry</a:t>
            </a:r>
            <a:r>
              <a:rPr lang="en-US" dirty="0" smtClean="0"/>
              <a:t> (torus)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41415" y="1061307"/>
            <a:ext cx="2125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(Watson et al., 2011, </a:t>
            </a:r>
            <a:r>
              <a:rPr lang="en-US" sz="1000" dirty="0" err="1" smtClean="0"/>
              <a:t>ApJL</a:t>
            </a:r>
            <a:r>
              <a:rPr lang="en-US" sz="1000" dirty="0" smtClean="0"/>
              <a:t>, 740, L49)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00600" y="2424594"/>
            <a:ext cx="4338828" cy="3969880"/>
            <a:chOff x="4800600" y="2424594"/>
            <a:chExt cx="4338828" cy="3969880"/>
          </a:xfrm>
        </p:grpSpPr>
        <p:pic>
          <p:nvPicPr>
            <p:cNvPr id="11" name="Picture 10" descr="Fig.1_Jaffe_200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2424594"/>
              <a:ext cx="4338828" cy="396988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7068093" y="3271960"/>
              <a:ext cx="1214828" cy="93879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767395" y="292681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T&gt;800 K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5894680" y="4776785"/>
              <a:ext cx="427951" cy="345144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79153" y="5080512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T=320 K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73950" y="6025142"/>
              <a:ext cx="1165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NGC1068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99201" y="2374289"/>
            <a:ext cx="4340227" cy="4455807"/>
            <a:chOff x="4799201" y="2374289"/>
            <a:chExt cx="4340227" cy="4455807"/>
          </a:xfrm>
        </p:grpSpPr>
        <p:pic>
          <p:nvPicPr>
            <p:cNvPr id="20" name="Picture 19" descr="Fig.9_Tristram_2007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9201" y="2374289"/>
              <a:ext cx="4340227" cy="41934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54274" y="6460764"/>
              <a:ext cx="1647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Circinus</a:t>
              </a:r>
              <a:r>
                <a:rPr lang="en-US" dirty="0" smtClean="0">
                  <a:solidFill>
                    <a:srgbClr val="FF0000"/>
                  </a:solidFill>
                </a:rPr>
                <a:t> Galaxy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234748" y="1062696"/>
            <a:ext cx="4023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(Jaffe et al., 2004, Nature, 429, 47; </a:t>
            </a:r>
            <a:r>
              <a:rPr lang="en-US" sz="1000" dirty="0" err="1" smtClean="0"/>
              <a:t>Tristram</a:t>
            </a:r>
            <a:r>
              <a:rPr lang="en-US" sz="1000" dirty="0" smtClean="0"/>
              <a:t> et al., 2007, A&amp;A, 474, 837)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popx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2542" r="-22542"/>
          <a:stretch>
            <a:fillRect/>
          </a:stretch>
        </p:blipFill>
        <p:spPr>
          <a:xfrm>
            <a:off x="-24417" y="1600199"/>
            <a:ext cx="9535334" cy="52578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this Workshop: variability (I)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6780" y="1572588"/>
            <a:ext cx="770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Delayed response of optically thick reprocessing (torus) to changes of the primary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c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3" y="1512226"/>
            <a:ext cx="6682216" cy="534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this Workshop: variability (II)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8601" y="1572588"/>
            <a:ext cx="486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Variability of the (partial-covering) AGN absorber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N</a:t>
            </a:r>
            <a:r>
              <a:rPr lang="en-US" baseline="-25000" dirty="0" smtClean="0"/>
              <a:t>H </a:t>
            </a:r>
            <a:r>
              <a:rPr lang="en-US" dirty="0" smtClean="0"/>
              <a:t>variations</a:t>
            </a:r>
            <a:endParaRPr lang="en-US" dirty="0"/>
          </a:p>
        </p:txBody>
      </p:sp>
      <p:pic>
        <p:nvPicPr>
          <p:cNvPr id="9" name="Content Placeholder 8" descr="Fig.1_Risaliti_200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6636" r="-6636"/>
          <a:stretch>
            <a:fillRect/>
          </a:stretch>
        </p:blipFill>
        <p:spPr/>
      </p:pic>
      <p:pic>
        <p:nvPicPr>
          <p:cNvPr id="14" name="Content Placeholder 13" descr="Fig.1_Bianchi_200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0870" b="-1087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0" y="1752600"/>
            <a:ext cx="4495800" cy="640080"/>
          </a:xfrm>
        </p:spPr>
        <p:txBody>
          <a:bodyPr/>
          <a:lstStyle/>
          <a:p>
            <a:r>
              <a:rPr lang="en-US" dirty="0" smtClean="0"/>
              <a:t>NGC1365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NGC7582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5169" y="4899010"/>
            <a:ext cx="108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14 April 2006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169" y="5231421"/>
            <a:ext cx="108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16 April 2006</a:t>
            </a:r>
            <a:endParaRPr lang="en-US" sz="12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5169" y="5508420"/>
            <a:ext cx="108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Helvetica"/>
                <a:cs typeface="Helvetica"/>
              </a:rPr>
              <a:t>18 April 2006</a:t>
            </a:r>
            <a:endParaRPr lang="en-US" sz="1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1415" y="1061307"/>
            <a:ext cx="2133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Risaliti</a:t>
            </a:r>
            <a:r>
              <a:rPr lang="en-US" sz="1000" dirty="0" smtClean="0"/>
              <a:t> et al., 2007, </a:t>
            </a:r>
            <a:r>
              <a:rPr lang="en-US" sz="1000" dirty="0" err="1" smtClean="0"/>
              <a:t>ApJL</a:t>
            </a:r>
            <a:r>
              <a:rPr lang="en-US" sz="1000" dirty="0" smtClean="0"/>
              <a:t>, 659, L111)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2825" y="4748287"/>
            <a:ext cx="7877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Helvetica"/>
                <a:cs typeface="Helvetica"/>
              </a:rPr>
              <a:t>1 May 2007</a:t>
            </a:r>
            <a:endParaRPr lang="en-US" sz="900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8636" y="4849897"/>
            <a:ext cx="8519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Helvetica"/>
                <a:cs typeface="Helvetica"/>
              </a:rPr>
              <a:t>28 May 2007</a:t>
            </a:r>
            <a:endParaRPr lang="en-US" sz="9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5617" y="4945177"/>
            <a:ext cx="774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8000"/>
                </a:solidFill>
                <a:latin typeface="Helvetica"/>
                <a:cs typeface="Helvetica"/>
              </a:rPr>
              <a:t>9 Nov 2007</a:t>
            </a:r>
            <a:endParaRPr lang="en-US" sz="9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1428" y="5032981"/>
            <a:ext cx="839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3366FF"/>
                </a:solidFill>
                <a:latin typeface="Helvetica"/>
                <a:cs typeface="Helvetica"/>
              </a:rPr>
              <a:t>16 Nov 2007</a:t>
            </a:r>
            <a:endParaRPr lang="en-US" sz="9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4866" y="1061307"/>
            <a:ext cx="2117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(Bianchi et al., 2009, </a:t>
            </a:r>
            <a:r>
              <a:rPr lang="en-US" sz="1000" dirty="0" err="1" smtClean="0"/>
              <a:t>ApJ</a:t>
            </a:r>
            <a:r>
              <a:rPr lang="en-US" sz="1000" dirty="0" smtClean="0"/>
              <a:t>, 695, 781)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8327" y="6561511"/>
            <a:ext cx="8353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Similarly: Mkn348 (Smith et al. 2003), NGC3227 (Lamer et al. 2003), NGC4388 (Elvis et al. 2004), NGC4151 (</a:t>
            </a:r>
            <a:r>
              <a:rPr lang="en-US" sz="1200" dirty="0" err="1" smtClean="0"/>
              <a:t>Puccetti</a:t>
            </a:r>
            <a:r>
              <a:rPr lang="en-US" sz="1200" dirty="0" smtClean="0"/>
              <a:t> et al. 2007)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absorber location</a:t>
            </a:r>
            <a:endParaRPr lang="en-US" dirty="0"/>
          </a:p>
        </p:txBody>
      </p:sp>
      <p:pic>
        <p:nvPicPr>
          <p:cNvPr id="16" name="Content Placeholder 15" descr="Fig.2_Risaliti_200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29614" r="-29614"/>
          <a:stretch>
            <a:fillRect/>
          </a:stretch>
        </p:blipFill>
        <p:spPr>
          <a:xfrm>
            <a:off x="-1233940" y="1789780"/>
            <a:ext cx="6542950" cy="2972668"/>
          </a:xfrm>
        </p:spPr>
      </p:pic>
      <p:sp>
        <p:nvSpPr>
          <p:cNvPr id="11" name="TextBox 10"/>
          <p:cNvSpPr txBox="1"/>
          <p:nvPr/>
        </p:nvSpPr>
        <p:spPr>
          <a:xfrm>
            <a:off x="7166789" y="1038732"/>
            <a:ext cx="1977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(Elvis et al., 2004, </a:t>
            </a:r>
            <a:r>
              <a:rPr lang="en-US" sz="1000" dirty="0" err="1" smtClean="0"/>
              <a:t>ApJL</a:t>
            </a:r>
            <a:r>
              <a:rPr lang="en-US" sz="1000" dirty="0" smtClean="0"/>
              <a:t>, 615, L25)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-23960" y="1038732"/>
            <a:ext cx="2133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Risaliti</a:t>
            </a:r>
            <a:r>
              <a:rPr lang="en-US" sz="1000" dirty="0" smtClean="0"/>
              <a:t> et al., 2007, </a:t>
            </a:r>
            <a:r>
              <a:rPr lang="en-US" sz="1000" dirty="0" err="1" smtClean="0"/>
              <a:t>ApJL</a:t>
            </a:r>
            <a:r>
              <a:rPr lang="en-US" sz="1000" dirty="0" smtClean="0"/>
              <a:t>, 659, L111)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514194"/>
            <a:ext cx="1083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X-ray source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3960" y="1726115"/>
            <a:ext cx="133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Obscuring cloud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26675"/>
            <a:ext cx="4390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Keplerian</a:t>
            </a:r>
            <a:r>
              <a:rPr lang="en-US" dirty="0" smtClean="0"/>
              <a:t> motion: d≈600 t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100 </a:t>
            </a: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10 </a:t>
            </a:r>
            <a:r>
              <a:rPr lang="en-US" dirty="0" smtClean="0"/>
              <a:t>N</a:t>
            </a:r>
            <a:r>
              <a:rPr lang="en-US" baseline="30000" dirty="0" smtClean="0"/>
              <a:t>-2</a:t>
            </a:r>
            <a:r>
              <a:rPr lang="en-US" baseline="-25000" dirty="0" smtClean="0"/>
              <a:t>H.24</a:t>
            </a:r>
            <a:r>
              <a:rPr lang="en-US" dirty="0" smtClean="0"/>
              <a:t> R</a:t>
            </a:r>
            <a:r>
              <a:rPr lang="en-US" baseline="-25000" dirty="0" smtClean="0"/>
              <a:t>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occulting cloud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physical width of the K</a:t>
            </a:r>
            <a:r>
              <a:rPr lang="en-US" baseline="-25000" dirty="0" smtClean="0"/>
              <a:t>α</a:t>
            </a:r>
            <a:r>
              <a:rPr lang="en-US" dirty="0" smtClean="0"/>
              <a:t> Fe line</a:t>
            </a:r>
          </a:p>
          <a:p>
            <a:pPr>
              <a:buFont typeface="Arial"/>
              <a:buChar char="•"/>
            </a:pPr>
            <a:r>
              <a:rPr lang="en-US" dirty="0" smtClean="0"/>
              <a:t> Ionization parameter: </a:t>
            </a:r>
            <a:r>
              <a:rPr lang="en-US" dirty="0" err="1" smtClean="0"/>
              <a:t>ξ</a:t>
            </a:r>
            <a:r>
              <a:rPr lang="en-US" dirty="0" smtClean="0"/>
              <a:t>=L</a:t>
            </a:r>
            <a:r>
              <a:rPr lang="en-US" baseline="-25000" dirty="0" smtClean="0"/>
              <a:t>X</a:t>
            </a:r>
            <a:r>
              <a:rPr lang="en-US" dirty="0" smtClean="0"/>
              <a:t>/(nd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[</a:t>
            </a:r>
            <a:r>
              <a:rPr lang="en-US" i="1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is the distance X-ray source to cloud]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5" name="Content Placeholder 9" descr="Fig.4_Elvis_200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2469" b="-2469"/>
          <a:stretch>
            <a:fillRect/>
          </a:stretch>
        </p:blipFill>
        <p:spPr>
          <a:xfrm>
            <a:off x="4486786" y="2375969"/>
            <a:ext cx="4495800" cy="3956074"/>
          </a:xfrm>
        </p:spPr>
      </p:pic>
      <p:sp>
        <p:nvSpPr>
          <p:cNvPr id="21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486786" y="1690169"/>
            <a:ext cx="4495800" cy="640080"/>
          </a:xfrm>
        </p:spPr>
        <p:txBody>
          <a:bodyPr/>
          <a:lstStyle/>
          <a:p>
            <a:r>
              <a:rPr lang="en-US" dirty="0" smtClean="0"/>
              <a:t>NGC4388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099479" y="3778126"/>
            <a:ext cx="904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dirty="0" smtClean="0"/>
              <a:t>/R</a:t>
            </a:r>
            <a:r>
              <a:rPr lang="en-US" baseline="-25000" dirty="0" smtClean="0"/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absorbing clouds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Linear dimension ~10</a:t>
            </a:r>
            <a:r>
              <a:rPr lang="en-US" baseline="30000" dirty="0" smtClean="0"/>
              <a:t>13-14 </a:t>
            </a:r>
            <a:r>
              <a:rPr lang="en-US" dirty="0" smtClean="0"/>
              <a:t>cm</a:t>
            </a:r>
          </a:p>
          <a:p>
            <a:r>
              <a:rPr lang="en-US" dirty="0" smtClean="0"/>
              <a:t>Distance from the BH (10</a:t>
            </a:r>
            <a:r>
              <a:rPr lang="en-US" baseline="30000" dirty="0" smtClean="0"/>
              <a:t>6-7</a:t>
            </a:r>
            <a:r>
              <a:rPr lang="en-US" dirty="0" smtClean="0"/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) ~10</a:t>
            </a:r>
            <a:r>
              <a:rPr lang="en-US" baseline="30000" dirty="0" smtClean="0"/>
              <a:t>16-17</a:t>
            </a:r>
            <a:r>
              <a:rPr lang="en-US" dirty="0" smtClean="0"/>
              <a:t> cm (10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g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Velocities ≥ 10</a:t>
            </a:r>
            <a:r>
              <a:rPr lang="en-US" baseline="30000" dirty="0" smtClean="0"/>
              <a:t>3</a:t>
            </a:r>
            <a:r>
              <a:rPr lang="en-US" dirty="0" smtClean="0"/>
              <a:t> km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Densities ~10</a:t>
            </a:r>
            <a:r>
              <a:rPr lang="en-US" baseline="30000" dirty="0" smtClean="0"/>
              <a:t>10-11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endParaRPr lang="en-US" dirty="0" smtClean="0"/>
          </a:p>
          <a:p>
            <a:r>
              <a:rPr lang="en-US" dirty="0" smtClean="0"/>
              <a:t>Number of clouds along the line-of-sight ~10</a:t>
            </a:r>
          </a:p>
          <a:p>
            <a:r>
              <a:rPr lang="en-US" dirty="0" smtClean="0"/>
              <a:t>Total number of clouds (NGC1365) ~10</a:t>
            </a:r>
            <a:r>
              <a:rPr lang="en-US" baseline="30000" dirty="0" smtClean="0"/>
              <a:t>7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⇒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gas in the Broad </a:t>
            </a:r>
            <a:r>
              <a:rPr lang="en-US" sz="3200" smtClean="0">
                <a:solidFill>
                  <a:srgbClr val="0000FF"/>
                </a:solidFill>
              </a:rPr>
              <a:t>Line </a:t>
            </a:r>
            <a:r>
              <a:rPr lang="en-US" sz="3200" smtClean="0">
                <a:solidFill>
                  <a:srgbClr val="0000FF"/>
                </a:solidFill>
              </a:rPr>
              <a:t>Region</a:t>
            </a:r>
            <a:endParaRPr lang="en-US" sz="3200" dirty="0" smtClean="0"/>
          </a:p>
          <a:p>
            <a:pPr marL="0" indent="0">
              <a:buNone/>
            </a:pPr>
            <a:r>
              <a:rPr lang="en-US" sz="3027" dirty="0" smtClean="0"/>
              <a:t>Is this a general case?</a:t>
            </a:r>
          </a:p>
          <a:p>
            <a:pPr marL="0" indent="0"/>
            <a:r>
              <a:rPr lang="en-US" sz="3027" dirty="0" smtClean="0"/>
              <a:t> N</a:t>
            </a:r>
            <a:r>
              <a:rPr lang="en-US" sz="3027" baseline="-25000" dirty="0" smtClean="0"/>
              <a:t>H</a:t>
            </a:r>
            <a:r>
              <a:rPr lang="en-US" sz="3027" dirty="0" smtClean="0"/>
              <a:t> variability is </a:t>
            </a:r>
            <a:r>
              <a:rPr lang="en-US" sz="3027" i="1" dirty="0" smtClean="0"/>
              <a:t>ubiquitous</a:t>
            </a:r>
            <a:r>
              <a:rPr lang="en-US" sz="3027" dirty="0" smtClean="0"/>
              <a:t> </a:t>
            </a:r>
            <a:r>
              <a:rPr lang="en-US" sz="1730" dirty="0" smtClean="0"/>
              <a:t>(</a:t>
            </a:r>
            <a:r>
              <a:rPr lang="en-US" sz="1730" dirty="0" err="1" smtClean="0"/>
              <a:t>Risaliti</a:t>
            </a:r>
            <a:r>
              <a:rPr lang="en-US" sz="1730" dirty="0" smtClean="0"/>
              <a:t> et al. 2002)</a:t>
            </a:r>
            <a:r>
              <a:rPr lang="en-US" sz="3027" dirty="0" smtClean="0"/>
              <a:t>, but …</a:t>
            </a:r>
          </a:p>
          <a:p>
            <a:pPr marL="0" indent="0"/>
            <a:r>
              <a:rPr lang="en-US" sz="3027" dirty="0" smtClean="0"/>
              <a:t> … large N</a:t>
            </a:r>
            <a:r>
              <a:rPr lang="en-US" sz="3027" baseline="-25000" dirty="0" smtClean="0"/>
              <a:t>H</a:t>
            </a:r>
            <a:r>
              <a:rPr lang="en-US" sz="3027" dirty="0" smtClean="0"/>
              <a:t> changes are </a:t>
            </a:r>
            <a:r>
              <a:rPr lang="en-US" sz="3027" i="1" dirty="0" smtClean="0"/>
              <a:t>rare</a:t>
            </a:r>
            <a:r>
              <a:rPr lang="en-US" sz="3027" dirty="0" smtClean="0"/>
              <a:t> </a:t>
            </a:r>
            <a:r>
              <a:rPr lang="en-US" sz="1730" dirty="0" smtClean="0"/>
              <a:t>(Matt et al. 2003; </a:t>
            </a:r>
            <a:r>
              <a:rPr lang="en-US" sz="1730" dirty="0" err="1" smtClean="0"/>
              <a:t>Guainazzi</a:t>
            </a:r>
            <a:r>
              <a:rPr lang="en-US" sz="1730" dirty="0" smtClean="0"/>
              <a:t> et al. 2005)</a:t>
            </a:r>
          </a:p>
          <a:p>
            <a:pPr algn="ctr">
              <a:buNone/>
            </a:pPr>
            <a:endParaRPr lang="en-US" sz="4000" baseline="30000" dirty="0" smtClean="0"/>
          </a:p>
          <a:p>
            <a:pPr algn="ctr"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Configurations of the small-scale absorber </a:t>
            </a:r>
            <a:endParaRPr lang="en-US" sz="3600" dirty="0"/>
          </a:p>
        </p:txBody>
      </p:sp>
      <p:pic>
        <p:nvPicPr>
          <p:cNvPr id="4" name="Picture 3" descr="Fig.5_Elvis_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5" y="1564119"/>
            <a:ext cx="4590000" cy="3210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56081" y="1564119"/>
            <a:ext cx="1475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Elvis, 2000, </a:t>
            </a:r>
            <a:r>
              <a:rPr lang="en-US" sz="1000" dirty="0" err="1" smtClean="0"/>
              <a:t>ApJ</a:t>
            </a:r>
            <a:r>
              <a:rPr lang="en-US" sz="1000" dirty="0" smtClean="0"/>
              <a:t>, 545. 63</a:t>
            </a:r>
            <a:endParaRPr lang="en-US" sz="1000" dirty="0"/>
          </a:p>
        </p:txBody>
      </p:sp>
      <p:pic>
        <p:nvPicPr>
          <p:cNvPr id="6" name="Picture 5" descr="Fig.8_Risaliti_2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660" y="1627649"/>
            <a:ext cx="4320000" cy="29617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41855" y="4329419"/>
            <a:ext cx="1958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Risaliti</a:t>
            </a:r>
            <a:r>
              <a:rPr lang="en-US" sz="1000" dirty="0" smtClean="0"/>
              <a:t> et al., 2002, </a:t>
            </a:r>
            <a:r>
              <a:rPr lang="en-US" sz="1000" dirty="0" err="1" smtClean="0"/>
              <a:t>ApJ</a:t>
            </a:r>
            <a:r>
              <a:rPr lang="en-US" sz="1000" dirty="0" smtClean="0"/>
              <a:t>, 571, 234</a:t>
            </a:r>
            <a:endParaRPr lang="en-US" sz="1000" dirty="0"/>
          </a:p>
        </p:txBody>
      </p:sp>
      <p:pic>
        <p:nvPicPr>
          <p:cNvPr id="8" name="Picture 7" descr="Fig.2_Risaliti_2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27487" y="4306776"/>
            <a:ext cx="2112000" cy="28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 rot="16200000">
            <a:off x="7391962" y="5519083"/>
            <a:ext cx="1909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Risaliti</a:t>
            </a:r>
            <a:r>
              <a:rPr lang="en-US" sz="1000" dirty="0" smtClean="0"/>
              <a:t> et al., 2005, </a:t>
            </a:r>
            <a:r>
              <a:rPr lang="en-US" sz="1000" dirty="0" err="1" smtClean="0"/>
              <a:t>ApJ</a:t>
            </a:r>
            <a:r>
              <a:rPr lang="en-US" sz="1000" dirty="0" smtClean="0"/>
              <a:t>, 623 L93</a:t>
            </a:r>
            <a:endParaRPr lang="en-US" sz="1000" dirty="0"/>
          </a:p>
        </p:txBody>
      </p:sp>
      <p:pic>
        <p:nvPicPr>
          <p:cNvPr id="10" name="Picture 9" descr="Fig.3_Risaliti_200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61" y="4926412"/>
            <a:ext cx="3600000" cy="181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26228" y="6199886"/>
            <a:ext cx="2061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Risaliti</a:t>
            </a:r>
            <a:r>
              <a:rPr lang="en-US" sz="1000" dirty="0" smtClean="0"/>
              <a:t> et al., 2009, MNRAS, 393, L1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414</TotalTime>
  <Words>978</Words>
  <Application>Microsoft Macintosh PowerPoint</Application>
  <PresentationFormat>On-screen Show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A RULER FOR AGN in X-rays</vt:lpstr>
      <vt:lpstr>Motivation</vt:lpstr>
      <vt:lpstr>The multi-wavelength context</vt:lpstr>
      <vt:lpstr>Link to this Workshop: variability (I)</vt:lpstr>
      <vt:lpstr>Link to this Workshop: variability (II)</vt:lpstr>
      <vt:lpstr>Short-term NH variations</vt:lpstr>
      <vt:lpstr>Constraints on absorber location</vt:lpstr>
      <vt:lpstr>Properties of the absorbing clouds</vt:lpstr>
      <vt:lpstr>Configurations of the small-scale absorber </vt:lpstr>
      <vt:lpstr>Is the Keplerian hypothesis tenable?</vt:lpstr>
      <vt:lpstr>PowerPoint Presentation</vt:lpstr>
      <vt:lpstr>pc-scale reflectors: spectral variability</vt:lpstr>
      <vt:lpstr>pc-scale reflectors: imaging</vt:lpstr>
      <vt:lpstr>Small-scale reflectors</vt:lpstr>
      <vt:lpstr>Spectral-spatial complexity</vt:lpstr>
      <vt:lpstr>Implications for the AGN structure model</vt:lpstr>
      <vt:lpstr>Conclusions</vt:lpstr>
    </vt:vector>
  </TitlesOfParts>
  <Company>European Space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Metering AGN in X-rays</dc:title>
  <dc:creator>Matteo Guainazzi (ESA)</dc:creator>
  <cp:lastModifiedBy>user</cp:lastModifiedBy>
  <cp:revision>18</cp:revision>
  <dcterms:created xsi:type="dcterms:W3CDTF">2012-06-26T16:16:50Z</dcterms:created>
  <dcterms:modified xsi:type="dcterms:W3CDTF">2012-06-22T23:40:42Z</dcterms:modified>
</cp:coreProperties>
</file>