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73" r:id="rId3"/>
    <p:sldId id="270" r:id="rId4"/>
    <p:sldId id="272" r:id="rId5"/>
    <p:sldId id="276" r:id="rId6"/>
    <p:sldId id="277" r:id="rId7"/>
    <p:sldId id="262" r:id="rId8"/>
    <p:sldId id="263" r:id="rId9"/>
    <p:sldId id="265" r:id="rId10"/>
    <p:sldId id="278" r:id="rId11"/>
    <p:sldId id="264" r:id="rId12"/>
    <p:sldId id="281" r:id="rId13"/>
    <p:sldId id="269" r:id="rId14"/>
    <p:sldId id="279" r:id="rId15"/>
    <p:sldId id="268" r:id="rId16"/>
    <p:sldId id="274" r:id="rId17"/>
    <p:sldId id="271" r:id="rId18"/>
    <p:sldId id="275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ict"/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ict"/><Relationship Id="rId1" Type="http://schemas.openxmlformats.org/officeDocument/2006/relationships/image" Target="../media/image30.pict"/><Relationship Id="rId2" Type="http://schemas.openxmlformats.org/officeDocument/2006/relationships/image" Target="../media/image31.pict"/><Relationship Id="rId3" Type="http://schemas.openxmlformats.org/officeDocument/2006/relationships/image" Target="../media/image32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95B20B-82EA-6741-B317-1453B8816BAC}" type="datetimeFigureOut">
              <a:rPr lang="en-US" smtClean="0"/>
              <a:pPr/>
              <a:t>6/26/12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A140B8-66D7-7248-BB3F-B3C22EC33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6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7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df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6" Type="http://schemas.openxmlformats.org/officeDocument/2006/relationships/image" Target="../media/image10.pd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14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Nick Stone –</a:t>
            </a:r>
            <a:r>
              <a:rPr lang="en-US" dirty="0" smtClean="0"/>
              <a:t> </a:t>
            </a:r>
            <a:r>
              <a:rPr lang="en-US" dirty="0" smtClean="0"/>
              <a:t>6</a:t>
            </a:r>
            <a:r>
              <a:rPr lang="en-US" dirty="0" smtClean="0"/>
              <a:t>/27/12</a:t>
            </a:r>
          </a:p>
          <a:p>
            <a:pPr algn="l"/>
            <a:r>
              <a:rPr lang="en-US" dirty="0" smtClean="0"/>
              <a:t>In collaboration with </a:t>
            </a:r>
            <a:r>
              <a:rPr lang="en-US" dirty="0" err="1" smtClean="0"/>
              <a:t>Avi</a:t>
            </a:r>
            <a:r>
              <a:rPr lang="en-US" dirty="0" smtClean="0"/>
              <a:t> Loeb</a:t>
            </a:r>
          </a:p>
          <a:p>
            <a:pPr algn="l"/>
            <a:r>
              <a:rPr lang="en-US" dirty="0" smtClean="0"/>
              <a:t>Harvard University Astronomy Department</a:t>
            </a:r>
          </a:p>
          <a:p>
            <a:pPr algn="l"/>
            <a:r>
              <a:rPr lang="en-US" dirty="0" smtClean="0"/>
              <a:t>arXiv:</a:t>
            </a:r>
            <a:r>
              <a:rPr lang="en-US" dirty="0" smtClean="0"/>
              <a:t>1109.6660, PRL 108, 6, 061302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Observing </a:t>
            </a:r>
            <a:r>
              <a:rPr lang="en-US" dirty="0" err="1" smtClean="0"/>
              <a:t>Lense-Thirring</a:t>
            </a:r>
            <a:r>
              <a:rPr lang="en-US" dirty="0" smtClean="0"/>
              <a:t> Precession in Tidal Disruption Flares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1411" y="3206558"/>
            <a:ext cx="6549083" cy="346230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 J164449.3+573451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Discovered as long GRB by Swift on 3/28/11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BH</a:t>
            </a:r>
            <a:r>
              <a:rPr lang="en-US" dirty="0" smtClean="0"/>
              <a:t>~10</a:t>
            </a:r>
            <a:r>
              <a:rPr lang="en-US" baseline="30000" dirty="0" smtClean="0"/>
              <a:t>6</a:t>
            </a:r>
            <a:r>
              <a:rPr lang="en-US" dirty="0" smtClean="0"/>
              <a:t>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, but L</a:t>
            </a:r>
            <a:r>
              <a:rPr lang="en-US" baseline="-25000" dirty="0" smtClean="0"/>
              <a:t>X</a:t>
            </a:r>
            <a:r>
              <a:rPr lang="en-US" dirty="0" smtClean="0"/>
              <a:t>~10</a:t>
            </a:r>
            <a:r>
              <a:rPr lang="en-US" baseline="30000" dirty="0" smtClean="0"/>
              <a:t>47 </a:t>
            </a:r>
            <a:r>
              <a:rPr lang="en-US" dirty="0" smtClean="0"/>
              <a:t>erg/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err="1" smtClean="0"/>
              <a:t>Eddington</a:t>
            </a:r>
            <a:r>
              <a:rPr lang="en-US" dirty="0" smtClean="0"/>
              <a:t> &amp; rate arguments-&gt; θ</a:t>
            </a:r>
            <a:r>
              <a:rPr lang="en-US" baseline="-25000" dirty="0" smtClean="0"/>
              <a:t>jet</a:t>
            </a:r>
            <a:r>
              <a:rPr lang="en-US" dirty="0" smtClean="0"/>
              <a:t>~10</a:t>
            </a:r>
            <a:r>
              <a:rPr lang="en-US" baseline="30000" dirty="0" smtClean="0"/>
              <a:t>-1.5</a:t>
            </a:r>
          </a:p>
          <a:p>
            <a:endParaRPr lang="en-US" dirty="0"/>
          </a:p>
        </p:txBody>
      </p:sp>
      <p:pic>
        <p:nvPicPr>
          <p:cNvPr id="4" name="Picture 3" descr="Lev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98435" y="3395698"/>
            <a:ext cx="6549083" cy="319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45" y="4782530"/>
            <a:ext cx="1323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Levan</a:t>
            </a:r>
            <a:r>
              <a:rPr lang="en-US" sz="1400" dirty="0" smtClean="0"/>
              <a:t>+ 2011)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8816" y="2110199"/>
            <a:ext cx="4904724" cy="46667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SW1644+57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constrain a combination of {</a:t>
            </a:r>
            <a:r>
              <a:rPr lang="en-US" dirty="0" err="1" smtClean="0"/>
              <a:t>a</a:t>
            </a:r>
            <a:r>
              <a:rPr lang="en-US" baseline="-25000" dirty="0" err="1" smtClean="0"/>
              <a:t>BH</a:t>
            </a:r>
            <a:r>
              <a:rPr lang="en-US" dirty="0" smtClean="0"/>
              <a:t>, </a:t>
            </a:r>
            <a:r>
              <a:rPr lang="en-US" dirty="0" err="1" smtClean="0"/>
              <a:t>β</a:t>
            </a:r>
            <a:r>
              <a:rPr lang="en-US" dirty="0" smtClean="0"/>
              <a:t>, jet alignment hypotheses} </a:t>
            </a:r>
            <a:endParaRPr lang="en-US" dirty="0"/>
          </a:p>
        </p:txBody>
      </p:sp>
      <p:pic>
        <p:nvPicPr>
          <p:cNvPr id="4" name="Picture 3" descr="contou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75321" y="2137219"/>
            <a:ext cx="4933999" cy="4666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403" y="6224910"/>
            <a:ext cx="4118661" cy="148240"/>
          </a:xfrm>
          <a:prstGeom prst="rect">
            <a:avLst/>
          </a:prstGeom>
          <a:solidFill>
            <a:srgbClr val="008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8816" y="2110199"/>
            <a:ext cx="4904724" cy="46667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SW1644+</a:t>
            </a:r>
            <a:r>
              <a:rPr lang="en-US" dirty="0" smtClean="0"/>
              <a:t>57 (Updated)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constrain a combination of {</a:t>
            </a:r>
            <a:r>
              <a:rPr lang="en-US" dirty="0" err="1" smtClean="0"/>
              <a:t>a</a:t>
            </a:r>
            <a:r>
              <a:rPr lang="en-US" baseline="-25000" dirty="0" err="1" smtClean="0"/>
              <a:t>BH</a:t>
            </a:r>
            <a:r>
              <a:rPr lang="en-US" dirty="0" smtClean="0"/>
              <a:t>, </a:t>
            </a:r>
            <a:r>
              <a:rPr lang="en-US" dirty="0" err="1" smtClean="0"/>
              <a:t>β</a:t>
            </a:r>
            <a:r>
              <a:rPr lang="en-US" dirty="0" smtClean="0"/>
              <a:t>, jet alignment hypotheses} </a:t>
            </a:r>
            <a:endParaRPr lang="en-US" dirty="0"/>
          </a:p>
        </p:txBody>
      </p:sp>
      <p:pic>
        <p:nvPicPr>
          <p:cNvPr id="9" name="Picture 8" descr="tighter constrain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73971" y="2175280"/>
            <a:ext cx="4653679" cy="4479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2484" y="6099048"/>
            <a:ext cx="3986263" cy="203554"/>
          </a:xfrm>
          <a:prstGeom prst="rect">
            <a:avLst/>
          </a:prstGeom>
          <a:solidFill>
            <a:srgbClr val="008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SW1644+57, </a:t>
            </a:r>
            <a:r>
              <a:rPr lang="en-US" dirty="0" err="1" smtClean="0"/>
              <a:t>trichotomy</a:t>
            </a:r>
            <a:r>
              <a:rPr lang="en-US" dirty="0" smtClean="0"/>
              <a:t>: at least one of the following statements is true</a:t>
            </a:r>
          </a:p>
          <a:p>
            <a:pPr lvl="1"/>
            <a:r>
              <a:rPr lang="en-US" dirty="0" smtClean="0"/>
              <a:t>The SMBH is near-Schwarzschild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BH</a:t>
            </a:r>
            <a:r>
              <a:rPr lang="en-US" dirty="0" smtClean="0"/>
              <a:t>&lt;10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pre-disruption stellar orbit was in the SMBH equatorial plane to within </a:t>
            </a:r>
            <a:r>
              <a:rPr lang="en-US" dirty="0" err="1" smtClean="0"/>
              <a:t>Δθ~θ</a:t>
            </a:r>
            <a:r>
              <a:rPr lang="en-US" baseline="-25000" dirty="0" err="1" smtClean="0"/>
              <a:t>jet</a:t>
            </a:r>
            <a:endParaRPr lang="en-US" baseline="-25000" dirty="0" smtClean="0"/>
          </a:p>
          <a:p>
            <a:pPr lvl="1"/>
            <a:r>
              <a:rPr lang="en-US" dirty="0" smtClean="0"/>
              <a:t>In this event, the jet did not align with </a:t>
            </a:r>
            <a:r>
              <a:rPr lang="en-US" b="1" dirty="0" err="1" smtClean="0"/>
              <a:t>L</a:t>
            </a:r>
            <a:r>
              <a:rPr lang="en-US" baseline="-25000" dirty="0" err="1" smtClean="0"/>
              <a:t>disk</a:t>
            </a:r>
            <a:endParaRPr lang="en-US" baseline="-25000" dirty="0" smtClean="0"/>
          </a:p>
          <a:p>
            <a:r>
              <a:rPr lang="en-US" dirty="0" smtClean="0"/>
              <a:t>Observation of TDE jets offers unique laboratory for probing accretion physics</a:t>
            </a:r>
          </a:p>
          <a:p>
            <a:r>
              <a:rPr lang="en-US" dirty="0" smtClean="0"/>
              <a:t>Even absent jets, modulations in TDE </a:t>
            </a:r>
            <a:r>
              <a:rPr lang="en-US" dirty="0" err="1" smtClean="0"/>
              <a:t>lightcurve</a:t>
            </a:r>
            <a:r>
              <a:rPr lang="en-US" dirty="0" smtClean="0"/>
              <a:t> can constrain SMBH 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65846" y="1640160"/>
            <a:ext cx="3270305" cy="46757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Bonus: Possible Detection of Jet Precession?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081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Saxton+ 2012 claim detection of periodic signal in Swift 1644</a:t>
            </a:r>
          </a:p>
          <a:p>
            <a:pPr lvl="1"/>
            <a:r>
              <a:rPr lang="en-US" dirty="0" smtClean="0"/>
              <a:t>“Jet </a:t>
            </a:r>
            <a:r>
              <a:rPr lang="en-US" dirty="0" err="1" smtClean="0"/>
              <a:t>precession+nutation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Somewhat ambiguous signal</a:t>
            </a:r>
          </a:p>
          <a:p>
            <a:pPr lvl="1"/>
            <a:r>
              <a:rPr lang="en-US" dirty="0" smtClean="0"/>
              <a:t>Much variability unexplained</a:t>
            </a:r>
          </a:p>
          <a:p>
            <a:r>
              <a:rPr lang="en-US" dirty="0" smtClean="0"/>
              <a:t>Possible interpretation:</a:t>
            </a:r>
          </a:p>
          <a:p>
            <a:pPr lvl="1"/>
            <a:r>
              <a:rPr lang="en-US" dirty="0" err="1" smtClean="0"/>
              <a:t>Precessing</a:t>
            </a:r>
            <a:r>
              <a:rPr lang="en-US" dirty="0" smtClean="0"/>
              <a:t> jet from disk </a:t>
            </a:r>
            <a:r>
              <a:rPr lang="en-US" i="1" dirty="0" smtClean="0"/>
              <a:t>almost</a:t>
            </a:r>
            <a:r>
              <a:rPr lang="en-US" dirty="0" smtClean="0"/>
              <a:t> in BH equatorial plane</a:t>
            </a:r>
          </a:p>
          <a:p>
            <a:pPr lvl="1"/>
            <a:r>
              <a:rPr lang="en-US" dirty="0" smtClean="0"/>
              <a:t>Unlikely, unless jet formation inhibited for significantly inclined disks</a:t>
            </a:r>
            <a:endParaRPr lang="en-US" dirty="0"/>
          </a:p>
        </p:txBody>
      </p:sp>
      <p:pic>
        <p:nvPicPr>
          <p:cNvPr id="5" name="Picture 4" descr="Saxton F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65847" y="1640160"/>
            <a:ext cx="3213100" cy="2273300"/>
          </a:xfrm>
          <a:prstGeom prst="rect">
            <a:avLst/>
          </a:prstGeom>
        </p:spPr>
      </p:pic>
      <p:pic>
        <p:nvPicPr>
          <p:cNvPr id="6" name="Picture 5" descr="Saxton XR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77288" y="3813048"/>
            <a:ext cx="31623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6299" y="6350264"/>
            <a:ext cx="141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/>
              <a:t>Saxton</a:t>
            </a:r>
            <a:r>
              <a:rPr lang="en-US" sz="1400" dirty="0" smtClean="0"/>
              <a:t>+ 2012)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2144" y="1759696"/>
            <a:ext cx="2889176" cy="360099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5269881" cy="4572000"/>
          </a:xfrm>
        </p:spPr>
        <p:txBody>
          <a:bodyPr/>
          <a:lstStyle/>
          <a:p>
            <a:r>
              <a:rPr lang="en-US" dirty="0" smtClean="0"/>
              <a:t>About ~10 strong candidates</a:t>
            </a:r>
          </a:p>
          <a:p>
            <a:pPr lvl="1"/>
            <a:r>
              <a:rPr lang="en-US" dirty="0" smtClean="0"/>
              <a:t>Most UV/X-ray</a:t>
            </a:r>
          </a:p>
          <a:p>
            <a:pPr lvl="1"/>
            <a:r>
              <a:rPr lang="en-US" dirty="0" smtClean="0"/>
              <a:t>Some optical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Upcoming time domain surveys expected to see ~10s-1000s/yr</a:t>
            </a:r>
          </a:p>
          <a:p>
            <a:pPr lvl="1"/>
            <a:r>
              <a:rPr lang="en-US" dirty="0" smtClean="0"/>
              <a:t>LSST particularly promising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53" y="1949404"/>
            <a:ext cx="2528535" cy="3223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9270" y="5899432"/>
            <a:ext cx="1419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Gezari</a:t>
            </a:r>
            <a:r>
              <a:rPr lang="en-US" sz="1400" dirty="0"/>
              <a:t>+</a:t>
            </a:r>
            <a:r>
              <a:rPr lang="en-US" sz="1400" dirty="0" smtClean="0"/>
              <a:t> 2008)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Disruption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Tidal radius: </a:t>
            </a:r>
          </a:p>
          <a:p>
            <a:endParaRPr lang="en-US" dirty="0" smtClean="0"/>
          </a:p>
          <a:p>
            <a:r>
              <a:rPr lang="en-US" dirty="0" smtClean="0"/>
              <a:t>Spread in debris energy: </a:t>
            </a:r>
          </a:p>
          <a:p>
            <a:endParaRPr lang="en-US" dirty="0" smtClean="0"/>
          </a:p>
          <a:p>
            <a:r>
              <a:rPr lang="en-US" dirty="0" smtClean="0"/>
              <a:t>Return time for most tightly bound debris: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Lightcurve</a:t>
            </a:r>
            <a:r>
              <a:rPr lang="en-US" dirty="0" smtClean="0"/>
              <a:t> often assumed to follow: </a:t>
            </a:r>
          </a:p>
          <a:p>
            <a:endParaRPr lang="en-US" dirty="0" smtClean="0"/>
          </a:p>
          <a:p>
            <a:r>
              <a:rPr lang="en-US" dirty="0" smtClean="0"/>
              <a:t>Disk SED multicolor blackbody, peaked in UV/soft X-ray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57463" y="1440791"/>
          <a:ext cx="2565400" cy="512763"/>
        </p:xfrm>
        <a:graphic>
          <a:graphicData uri="http://schemas.openxmlformats.org/presentationml/2006/ole">
            <p:oleObj spid="_x0000_s51202" name="Equation" r:id="rId3" imgW="114300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96672" y="2166142"/>
          <a:ext cx="1802486" cy="803811"/>
        </p:xfrm>
        <a:graphic>
          <a:graphicData uri="http://schemas.openxmlformats.org/presentationml/2006/ole">
            <p:oleObj spid="_x0000_s51203" name="Equation" r:id="rId4" imgW="939800" imgH="4191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10556" y="3505719"/>
          <a:ext cx="5258859" cy="979591"/>
        </p:xfrm>
        <a:graphic>
          <a:graphicData uri="http://schemas.openxmlformats.org/presentationml/2006/ole">
            <p:oleObj spid="_x0000_s51204" name="Equation" r:id="rId5" imgW="2590800" imgH="482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6193" y="4525840"/>
          <a:ext cx="1931393" cy="386279"/>
        </p:xfrm>
        <a:graphic>
          <a:graphicData uri="http://schemas.openxmlformats.org/presentationml/2006/ole">
            <p:oleObj spid="_x0000_s51205" name="Equation" r:id="rId6" imgW="8255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32414" y="4619588"/>
            <a:ext cx="4330514" cy="20266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5772" y="2092582"/>
            <a:ext cx="3125748" cy="22846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Disruption Physics – 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3" y="1527048"/>
            <a:ext cx="5494020" cy="4572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analytic picture confirmed by numerical hydro</a:t>
            </a:r>
          </a:p>
          <a:p>
            <a:r>
              <a:rPr lang="en-US" dirty="0" smtClean="0"/>
              <a:t>Super-</a:t>
            </a:r>
            <a:r>
              <a:rPr lang="en-US" dirty="0" err="1" smtClean="0"/>
              <a:t>Eddington</a:t>
            </a:r>
            <a:r>
              <a:rPr lang="en-US" dirty="0" smtClean="0"/>
              <a:t> phase uncertain</a:t>
            </a:r>
          </a:p>
          <a:p>
            <a:pPr lvl="1"/>
            <a:r>
              <a:rPr lang="en-US" dirty="0" smtClean="0"/>
              <a:t>Outflow?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Rad</a:t>
            </a:r>
            <a:r>
              <a:rPr lang="en-US" dirty="0" smtClean="0"/>
              <a:t>-supported envelope?</a:t>
            </a:r>
          </a:p>
          <a:p>
            <a:r>
              <a:rPr lang="en-US" dirty="0" smtClean="0"/>
              <a:t>Disk formation time uncertain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circ</a:t>
            </a:r>
            <a:r>
              <a:rPr lang="en-US" dirty="0" err="1" smtClean="0"/>
              <a:t>~n</a:t>
            </a:r>
            <a:r>
              <a:rPr lang="en-US" baseline="-25000" dirty="0" err="1" smtClean="0"/>
              <a:t>orb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fall</a:t>
            </a:r>
            <a:endParaRPr lang="en-US" baseline="-25000" dirty="0" smtClean="0"/>
          </a:p>
          <a:p>
            <a:r>
              <a:rPr lang="en-US" dirty="0" smtClean="0"/>
              <a:t>Rate ~10</a:t>
            </a:r>
            <a:r>
              <a:rPr lang="en-US" baseline="30000" dirty="0" smtClean="0"/>
              <a:t>-4</a:t>
            </a:r>
            <a:r>
              <a:rPr lang="en-US" dirty="0" smtClean="0"/>
              <a:t>-10</a:t>
            </a:r>
            <a:r>
              <a:rPr lang="en-US" baseline="30000" dirty="0" smtClean="0"/>
              <a:t>-6</a:t>
            </a:r>
            <a:r>
              <a:rPr lang="en-US" dirty="0" smtClean="0"/>
              <a:t>/yr</a:t>
            </a:r>
          </a:p>
          <a:p>
            <a:r>
              <a:rPr lang="en-US" dirty="0" smtClean="0"/>
              <a:t>Jets?</a:t>
            </a:r>
          </a:p>
          <a:p>
            <a:endParaRPr lang="en-US" dirty="0"/>
          </a:p>
        </p:txBody>
      </p:sp>
      <p:pic>
        <p:nvPicPr>
          <p:cNvPr id="4" name="Picture 3" descr="evanskochane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63332" y="2173642"/>
            <a:ext cx="30099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022" y="4700648"/>
            <a:ext cx="4108034" cy="1678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2368" y="1567157"/>
            <a:ext cx="223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(Evans &amp; </a:t>
            </a:r>
            <a:r>
              <a:rPr lang="en-US" sz="1400" dirty="0" err="1" smtClean="0"/>
              <a:t>Kochanek</a:t>
            </a:r>
            <a:r>
              <a:rPr lang="en-US" sz="1400" dirty="0" smtClean="0"/>
              <a:t> 1989)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11965" y="6338473"/>
            <a:ext cx="1774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Guillochon</a:t>
            </a:r>
            <a:r>
              <a:rPr lang="en-US" sz="1400" dirty="0"/>
              <a:t>+</a:t>
            </a:r>
            <a:r>
              <a:rPr lang="en-US" sz="1400" dirty="0" smtClean="0"/>
              <a:t> 2009)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66544" y="4377229"/>
            <a:ext cx="3274776" cy="222914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23514" y="1729696"/>
            <a:ext cx="3252926" cy="24989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Tilted Accretion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8932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Tilted disks -&gt; </a:t>
            </a:r>
            <a:r>
              <a:rPr lang="en-US" dirty="0" err="1" smtClean="0"/>
              <a:t>Lense-Thirring</a:t>
            </a:r>
            <a:r>
              <a:rPr lang="en-US" dirty="0" smtClean="0"/>
              <a:t> torques</a:t>
            </a:r>
          </a:p>
          <a:p>
            <a:r>
              <a:rPr lang="en-US" dirty="0" smtClean="0"/>
              <a:t>In thin disk limit (H/R &lt;&lt; </a:t>
            </a:r>
            <a:r>
              <a:rPr lang="en-US" dirty="0" err="1" smtClean="0"/>
              <a:t>α</a:t>
            </a:r>
            <a:r>
              <a:rPr lang="en-US" dirty="0" smtClean="0"/>
              <a:t>), Bardeen-</a:t>
            </a:r>
            <a:r>
              <a:rPr lang="en-US" dirty="0" err="1" smtClean="0"/>
              <a:t>Petterson</a:t>
            </a:r>
            <a:r>
              <a:rPr lang="en-US" dirty="0" smtClean="0"/>
              <a:t> effect -&gt; warps in disk</a:t>
            </a:r>
          </a:p>
          <a:p>
            <a:r>
              <a:rPr lang="en-US" dirty="0" smtClean="0"/>
              <a:t>GRMHD: for H/R~α or larger, disk </a:t>
            </a:r>
            <a:r>
              <a:rPr lang="en-US" dirty="0" err="1" smtClean="0"/>
              <a:t>precesses</a:t>
            </a:r>
            <a:r>
              <a:rPr lang="en-US" dirty="0" smtClean="0"/>
              <a:t> as solid body rotator</a:t>
            </a:r>
          </a:p>
          <a:p>
            <a:r>
              <a:rPr lang="en-US" dirty="0" smtClean="0"/>
              <a:t>Open question: where does jet point?	</a:t>
            </a:r>
          </a:p>
          <a:p>
            <a:pPr lvl="1"/>
            <a:r>
              <a:rPr lang="en-US" b="1" dirty="0" smtClean="0"/>
              <a:t>J</a:t>
            </a:r>
            <a:r>
              <a:rPr lang="en-US" baseline="-25000" dirty="0" smtClean="0"/>
              <a:t>BH</a:t>
            </a:r>
            <a:r>
              <a:rPr lang="en-US" dirty="0" smtClean="0"/>
              <a:t>?</a:t>
            </a:r>
          </a:p>
          <a:p>
            <a:pPr lvl="1"/>
            <a:r>
              <a:rPr lang="en-US" b="1" dirty="0" err="1" smtClean="0"/>
              <a:t>L</a:t>
            </a:r>
            <a:r>
              <a:rPr lang="en-US" baseline="-25000" dirty="0" err="1" smtClean="0"/>
              <a:t>disk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Component of B-field geometry?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88" y="1837776"/>
            <a:ext cx="2854688" cy="2241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8387" y="1373159"/>
            <a:ext cx="2218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(Gravity Probe B website)</a:t>
            </a:r>
            <a:endParaRPr lang="en-US" sz="1400" dirty="0"/>
          </a:p>
        </p:txBody>
      </p:sp>
      <p:pic>
        <p:nvPicPr>
          <p:cNvPr id="7" name="Picture 6" descr="diag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815176" y="4458289"/>
            <a:ext cx="3048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Quick tidal </a:t>
            </a:r>
            <a:r>
              <a:rPr lang="en-US" dirty="0" smtClean="0"/>
              <a:t>disruption event (TDE) review</a:t>
            </a:r>
          </a:p>
          <a:p>
            <a:endParaRPr lang="en-US" dirty="0" smtClean="0"/>
          </a:p>
          <a:p>
            <a:r>
              <a:rPr lang="en-US" dirty="0" smtClean="0"/>
              <a:t>Tilted accretion disks</a:t>
            </a:r>
          </a:p>
          <a:p>
            <a:endParaRPr lang="en-US" dirty="0" smtClean="0"/>
          </a:p>
          <a:p>
            <a:r>
              <a:rPr lang="en-US" dirty="0" err="1" smtClean="0"/>
              <a:t>Lense-Thirring</a:t>
            </a:r>
            <a:r>
              <a:rPr lang="en-US" dirty="0" smtClean="0"/>
              <a:t> precession of</a:t>
            </a:r>
            <a:r>
              <a:rPr lang="en-US" dirty="0" smtClean="0"/>
              <a:t> TDE disks:</a:t>
            </a:r>
            <a:endParaRPr lang="en-US" dirty="0" smtClean="0"/>
          </a:p>
          <a:p>
            <a:pPr lvl="1"/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Indirect</a:t>
            </a:r>
          </a:p>
          <a:p>
            <a:endParaRPr lang="en-US" dirty="0" smtClean="0"/>
          </a:p>
          <a:p>
            <a:r>
              <a:rPr lang="en-US" dirty="0" smtClean="0"/>
              <a:t>Observational implications</a:t>
            </a:r>
          </a:p>
          <a:p>
            <a:endParaRPr lang="en-US" dirty="0" smtClean="0"/>
          </a:p>
          <a:p>
            <a:r>
              <a:rPr lang="en-US" dirty="0" smtClean="0"/>
              <a:t>First application (Swift 1644) </a:t>
            </a:r>
            <a:r>
              <a:rPr lang="en-US" dirty="0" smtClean="0"/>
              <a:t>–</a:t>
            </a:r>
            <a:r>
              <a:rPr lang="en-US" dirty="0" smtClean="0"/>
              <a:t> flare constrains combination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Disruption parameters</a:t>
            </a:r>
          </a:p>
          <a:p>
            <a:pPr lvl="1"/>
            <a:r>
              <a:rPr lang="en-US" dirty="0" smtClean="0"/>
              <a:t>BH spin</a:t>
            </a:r>
          </a:p>
          <a:p>
            <a:pPr lvl="1"/>
            <a:r>
              <a:rPr lang="en-US" dirty="0" smtClean="0"/>
              <a:t>Jet physics questions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1060" y="2382289"/>
            <a:ext cx="4137001" cy="28475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Disruption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05894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galactic nuclei, stars follow near-</a:t>
            </a:r>
            <a:r>
              <a:rPr lang="en-US" dirty="0" err="1" smtClean="0"/>
              <a:t>Keplerian</a:t>
            </a:r>
            <a:r>
              <a:rPr lang="en-US" dirty="0" smtClean="0"/>
              <a:t> orbits around </a:t>
            </a:r>
            <a:r>
              <a:rPr lang="en-US" dirty="0" err="1" smtClean="0"/>
              <a:t>supermassive</a:t>
            </a:r>
            <a:r>
              <a:rPr lang="en-US" dirty="0" smtClean="0"/>
              <a:t> black hole (SMBH)</a:t>
            </a:r>
          </a:p>
          <a:p>
            <a:r>
              <a:rPr lang="en-US" dirty="0" smtClean="0"/>
              <a:t>Low-angular momentum orbits pass within the tidal radius</a:t>
            </a:r>
          </a:p>
          <a:p>
            <a:r>
              <a:rPr lang="en-US" dirty="0" smtClean="0"/>
              <a:t>Tidal work on star exceeds its self-gravity, destroys it</a:t>
            </a:r>
            <a:endParaRPr lang="en-US" dirty="0"/>
          </a:p>
        </p:txBody>
      </p:sp>
      <p:pic>
        <p:nvPicPr>
          <p:cNvPr id="4" name="Picture 3" descr="tidal_dis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61" y="2482892"/>
            <a:ext cx="4000254" cy="2666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0672" y="5229822"/>
            <a:ext cx="2039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(Wikimedia Commons)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3664" y="2046814"/>
            <a:ext cx="4127856" cy="377712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Disruption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49117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normal galaxies, rate set by </a:t>
            </a:r>
            <a:r>
              <a:rPr lang="en-US" dirty="0" err="1" smtClean="0"/>
              <a:t>relaxational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~10</a:t>
            </a:r>
            <a:r>
              <a:rPr lang="en-US" baseline="30000" dirty="0" smtClean="0"/>
              <a:t>-5</a:t>
            </a:r>
            <a:r>
              <a:rPr lang="en-US" dirty="0" smtClean="0"/>
              <a:t> stars/yr, but enhanced by:</a:t>
            </a:r>
          </a:p>
          <a:p>
            <a:pPr lvl="1"/>
            <a:r>
              <a:rPr lang="en-US" dirty="0" smtClean="0"/>
              <a:t>Nuclear </a:t>
            </a:r>
            <a:r>
              <a:rPr lang="en-US" dirty="0" err="1" smtClean="0"/>
              <a:t>triaxiality</a:t>
            </a:r>
            <a:endParaRPr lang="en-US" dirty="0" smtClean="0"/>
          </a:p>
          <a:p>
            <a:pPr lvl="1"/>
            <a:r>
              <a:rPr lang="en-US" dirty="0" smtClean="0"/>
              <a:t>Massive </a:t>
            </a:r>
            <a:r>
              <a:rPr lang="en-US" dirty="0" err="1" smtClean="0"/>
              <a:t>perturbers</a:t>
            </a:r>
            <a:endParaRPr lang="en-US" dirty="0" smtClean="0"/>
          </a:p>
          <a:p>
            <a:r>
              <a:rPr lang="en-US" dirty="0" smtClean="0"/>
              <a:t>In galaxy mergers, rate enhanced up to ~10</a:t>
            </a:r>
            <a:r>
              <a:rPr lang="en-US" baseline="30000" dirty="0" smtClean="0"/>
              <a:t>-1</a:t>
            </a:r>
            <a:r>
              <a:rPr lang="en-US" dirty="0" smtClean="0"/>
              <a:t> stars/yr by:</a:t>
            </a:r>
          </a:p>
          <a:p>
            <a:pPr lvl="1"/>
            <a:r>
              <a:rPr lang="en-US" dirty="0" smtClean="0"/>
              <a:t>SMBH binaries</a:t>
            </a:r>
          </a:p>
          <a:p>
            <a:pPr lvl="1"/>
            <a:r>
              <a:rPr lang="en-US" dirty="0" smtClean="0"/>
              <a:t>Gravitational wave recoil</a:t>
            </a:r>
            <a:endParaRPr lang="en-US" dirty="0"/>
          </a:p>
        </p:txBody>
      </p:sp>
      <p:pic>
        <p:nvPicPr>
          <p:cNvPr id="4" name="Picture 3" descr="Loss c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950" y="2238316"/>
            <a:ext cx="3898953" cy="341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0246" y="5945159"/>
            <a:ext cx="2611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(Merritt &amp; </a:t>
            </a:r>
            <a:r>
              <a:rPr lang="en-US" sz="1400" dirty="0" err="1" smtClean="0"/>
              <a:t>Milosavljevic</a:t>
            </a:r>
            <a:r>
              <a:rPr lang="en-US" sz="1400" dirty="0" smtClean="0"/>
              <a:t> 2003)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Lense-Thirring</a:t>
            </a:r>
            <a:r>
              <a:rPr lang="en-US" dirty="0" smtClean="0"/>
              <a:t> Precession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5219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Gravitomagnetic</a:t>
            </a:r>
            <a:r>
              <a:rPr lang="en-US" dirty="0" smtClean="0"/>
              <a:t> dragging of inertial frames</a:t>
            </a:r>
          </a:p>
          <a:p>
            <a:pPr lvl="1"/>
            <a:r>
              <a:rPr lang="en-US" dirty="0" smtClean="0"/>
              <a:t>Generic to rotating </a:t>
            </a:r>
            <a:r>
              <a:rPr lang="en-US" dirty="0" err="1" smtClean="0"/>
              <a:t>spacetimes</a:t>
            </a:r>
            <a:endParaRPr lang="en-US" dirty="0" smtClean="0"/>
          </a:p>
          <a:p>
            <a:pPr lvl="1"/>
            <a:r>
              <a:rPr lang="en-US" dirty="0" smtClean="0"/>
              <a:t>Goes as 1/r</a:t>
            </a:r>
            <a:r>
              <a:rPr lang="en-US" baseline="30000" dirty="0" smtClean="0"/>
              <a:t>3</a:t>
            </a:r>
            <a:r>
              <a:rPr lang="en-US" dirty="0" smtClean="0"/>
              <a:t> in Kerr</a:t>
            </a:r>
          </a:p>
          <a:p>
            <a:r>
              <a:rPr lang="en-US" dirty="0" smtClean="0"/>
              <a:t>Differentially </a:t>
            </a:r>
            <a:r>
              <a:rPr lang="en-US" dirty="0" err="1" smtClean="0"/>
              <a:t>precessing</a:t>
            </a:r>
            <a:r>
              <a:rPr lang="en-US" dirty="0" smtClean="0"/>
              <a:t> mass annuli</a:t>
            </a:r>
          </a:p>
          <a:p>
            <a:r>
              <a:rPr lang="en-US" dirty="0" smtClean="0"/>
              <a:t>Thin disks: competition between differential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prec</a:t>
            </a:r>
            <a:r>
              <a:rPr lang="en-US" dirty="0" smtClean="0"/>
              <a:t> and shear viscosity aligns inner disk (Bardeen-</a:t>
            </a:r>
            <a:r>
              <a:rPr lang="en-US" dirty="0" err="1" smtClean="0"/>
              <a:t>Petterson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3226" y="2450537"/>
            <a:ext cx="3252926" cy="24989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09" y="2553515"/>
            <a:ext cx="2854688" cy="2241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3723" y="5104250"/>
            <a:ext cx="2218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(Gravity Probe B website)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30101" y="4357193"/>
            <a:ext cx="1790304" cy="17413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30192" y="4368635"/>
            <a:ext cx="1790304" cy="17413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8156" y="1527048"/>
            <a:ext cx="3932249" cy="21572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Torquing</a:t>
            </a:r>
            <a:r>
              <a:rPr lang="en-US" dirty="0" smtClean="0"/>
              <a:t> Thick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4614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Thick disks </a:t>
            </a:r>
            <a:r>
              <a:rPr lang="en-US" dirty="0" err="1" smtClean="0"/>
              <a:t>torqued</a:t>
            </a:r>
            <a:r>
              <a:rPr lang="en-US" dirty="0" smtClean="0"/>
              <a:t> off-axis </a:t>
            </a:r>
            <a:r>
              <a:rPr lang="en-US" dirty="0" err="1" smtClean="0"/>
              <a:t>precess</a:t>
            </a:r>
            <a:r>
              <a:rPr lang="en-US" dirty="0" smtClean="0"/>
              <a:t> like solid body rotators</a:t>
            </a:r>
          </a:p>
          <a:p>
            <a:pPr lvl="1"/>
            <a:r>
              <a:rPr lang="en-US" dirty="0" smtClean="0"/>
              <a:t>Specifically, H/</a:t>
            </a:r>
            <a:r>
              <a:rPr lang="en-US" dirty="0" err="1" smtClean="0"/>
              <a:t>r</a:t>
            </a:r>
            <a:r>
              <a:rPr lang="en-US" dirty="0" smtClean="0"/>
              <a:t>&gt;</a:t>
            </a:r>
            <a:r>
              <a:rPr lang="en-US" dirty="0" err="1" smtClean="0"/>
              <a:t>α</a:t>
            </a:r>
            <a:endParaRPr lang="en-US" dirty="0" smtClean="0"/>
          </a:p>
          <a:p>
            <a:r>
              <a:rPr lang="en-US" dirty="0" smtClean="0"/>
              <a:t>Seen in various tilted disks:</a:t>
            </a:r>
          </a:p>
          <a:p>
            <a:pPr lvl="1"/>
            <a:r>
              <a:rPr lang="en-US" dirty="0" err="1" smtClean="0"/>
              <a:t>Protoplanetary</a:t>
            </a:r>
            <a:r>
              <a:rPr lang="en-US" dirty="0" smtClean="0"/>
              <a:t> (</a:t>
            </a:r>
            <a:r>
              <a:rPr lang="en-US" dirty="0" err="1" smtClean="0"/>
              <a:t>Papaloizou</a:t>
            </a:r>
            <a:r>
              <a:rPr lang="en-US" dirty="0" smtClean="0"/>
              <a:t> &amp; </a:t>
            </a:r>
            <a:r>
              <a:rPr lang="en-US" dirty="0" err="1" smtClean="0"/>
              <a:t>Terquem</a:t>
            </a:r>
            <a:r>
              <a:rPr lang="en-US" dirty="0" smtClean="0"/>
              <a:t> 1994, </a:t>
            </a:r>
            <a:r>
              <a:rPr lang="en-US" dirty="0" err="1" smtClean="0"/>
              <a:t>Larwood</a:t>
            </a:r>
            <a:r>
              <a:rPr lang="en-US" dirty="0" smtClean="0"/>
              <a:t>+ 1996)</a:t>
            </a:r>
          </a:p>
          <a:p>
            <a:pPr lvl="1"/>
            <a:r>
              <a:rPr lang="en-US" dirty="0" smtClean="0"/>
              <a:t>SMBH (Fragile+ 2007, 2008)</a:t>
            </a:r>
          </a:p>
          <a:p>
            <a:r>
              <a:rPr lang="en-US" dirty="0" smtClean="0"/>
              <a:t>Open </a:t>
            </a:r>
            <a:r>
              <a:rPr lang="en-US" dirty="0" smtClean="0"/>
              <a:t>question: where does jet point?	</a:t>
            </a:r>
          </a:p>
          <a:p>
            <a:pPr lvl="1"/>
            <a:r>
              <a:rPr lang="en-US" b="1" dirty="0" smtClean="0"/>
              <a:t>J</a:t>
            </a:r>
            <a:r>
              <a:rPr lang="en-US" baseline="-25000" dirty="0" smtClean="0"/>
              <a:t>BH</a:t>
            </a:r>
            <a:r>
              <a:rPr lang="en-US" dirty="0" smtClean="0"/>
              <a:t>?</a:t>
            </a:r>
          </a:p>
          <a:p>
            <a:pPr lvl="1"/>
            <a:r>
              <a:rPr lang="en-US" b="1" dirty="0" err="1" smtClean="0"/>
              <a:t>L</a:t>
            </a:r>
            <a:r>
              <a:rPr lang="en-US" baseline="-25000" dirty="0" err="1" smtClean="0"/>
              <a:t>disk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Component of B-field geometry?</a:t>
            </a:r>
          </a:p>
          <a:p>
            <a:pPr lvl="1"/>
            <a:endParaRPr lang="en-US" dirty="0"/>
          </a:p>
        </p:txBody>
      </p:sp>
      <p:pic>
        <p:nvPicPr>
          <p:cNvPr id="7" name="Picture 6" descr="Larwood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21720" y="4414403"/>
            <a:ext cx="1542165" cy="1615992"/>
          </a:xfrm>
          <a:prstGeom prst="rect">
            <a:avLst/>
          </a:prstGeom>
        </p:spPr>
      </p:pic>
      <p:pic>
        <p:nvPicPr>
          <p:cNvPr id="8" name="Picture 7" descr="Larwood3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36335" y="4402960"/>
            <a:ext cx="1565494" cy="163887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429688" y="4908583"/>
            <a:ext cx="1281361" cy="1588"/>
          </a:xfrm>
          <a:prstGeom prst="straightConnector1">
            <a:avLst/>
          </a:prstGeom>
          <a:ln w="36830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57396" y="4602394"/>
            <a:ext cx="47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6600"/>
                </a:solidFill>
              </a:rPr>
              <a:t>t</a:t>
            </a:r>
            <a:r>
              <a:rPr lang="en-US" sz="1400" dirty="0" smtClean="0">
                <a:solidFill>
                  <a:srgbClr val="FF6600"/>
                </a:solidFill>
              </a:rPr>
              <a:t>=0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2083" y="5343376"/>
            <a:ext cx="681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6600"/>
                </a:solidFill>
              </a:rPr>
              <a:t>t</a:t>
            </a:r>
            <a:r>
              <a:rPr lang="en-US" sz="1400" dirty="0" smtClean="0">
                <a:solidFill>
                  <a:srgbClr val="FF6600"/>
                </a:solidFill>
              </a:rPr>
              <a:t>=300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0672" y="6098541"/>
            <a:ext cx="156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Larwood</a:t>
            </a:r>
            <a:r>
              <a:rPr lang="en-US" sz="1400" dirty="0" smtClean="0"/>
              <a:t>+ 1996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98131" y="3752950"/>
            <a:ext cx="249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(Fragile</a:t>
            </a:r>
            <a:r>
              <a:rPr lang="en-US" sz="1400" dirty="0" smtClean="0"/>
              <a:t>+ 2008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7" name="Picture 16" descr="Fragi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15513" y="1658759"/>
            <a:ext cx="3754591" cy="184410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489420" y="2092283"/>
            <a:ext cx="1281361" cy="1588"/>
          </a:xfrm>
          <a:prstGeom prst="straightConnector1">
            <a:avLst/>
          </a:prstGeom>
          <a:ln w="36830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91136" y="185830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6600"/>
                </a:solidFill>
              </a:rPr>
              <a:t>t</a:t>
            </a:r>
            <a:r>
              <a:rPr lang="en-US" sz="1400" dirty="0" smtClean="0">
                <a:solidFill>
                  <a:srgbClr val="FF6600"/>
                </a:solidFill>
              </a:rPr>
              <a:t>=50t</a:t>
            </a:r>
            <a:r>
              <a:rPr lang="en-US" sz="1400" baseline="-25000" dirty="0" smtClean="0">
                <a:solidFill>
                  <a:srgbClr val="FF6600"/>
                </a:solidFill>
              </a:rPr>
              <a:t>orb</a:t>
            </a:r>
            <a:endParaRPr lang="en-US" sz="1400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609" y="2945382"/>
            <a:ext cx="792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6600"/>
                </a:solidFill>
              </a:rPr>
              <a:t>t</a:t>
            </a:r>
            <a:r>
              <a:rPr lang="en-US" sz="1400" dirty="0" smtClean="0">
                <a:solidFill>
                  <a:srgbClr val="FF6600"/>
                </a:solidFill>
              </a:rPr>
              <a:t>=10t</a:t>
            </a:r>
            <a:r>
              <a:rPr lang="en-US" sz="1400" baseline="-25000" dirty="0" smtClean="0">
                <a:solidFill>
                  <a:srgbClr val="FF6600"/>
                </a:solidFill>
              </a:rPr>
              <a:t>orb</a:t>
            </a:r>
            <a:endParaRPr lang="en-US" sz="1400" baseline="-25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72282" y="1527048"/>
            <a:ext cx="3863870" cy="36308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Disk Precession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54413" cy="4572000"/>
          </a:xfrm>
        </p:spPr>
        <p:txBody>
          <a:bodyPr/>
          <a:lstStyle/>
          <a:p>
            <a:r>
              <a:rPr lang="en-US" dirty="0" smtClean="0"/>
              <a:t>Periodic, with    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prec</a:t>
            </a:r>
            <a:r>
              <a:rPr lang="en-US" dirty="0" smtClean="0"/>
              <a:t>=2πsin(β)(J/τ)</a:t>
            </a:r>
          </a:p>
          <a:p>
            <a:r>
              <a:rPr lang="en-US" dirty="0" smtClean="0"/>
              <a:t>Model valid for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circ</a:t>
            </a:r>
            <a:r>
              <a:rPr lang="en-US" dirty="0" smtClean="0"/>
              <a:t>&lt;</a:t>
            </a:r>
            <a:r>
              <a:rPr lang="en-US" dirty="0" err="1" smtClean="0"/>
              <a:t>t</a:t>
            </a:r>
            <a:r>
              <a:rPr lang="en-US" dirty="0" smtClean="0"/>
              <a:t>&lt;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thin</a:t>
            </a:r>
            <a:endParaRPr lang="en-US" baseline="-25000" dirty="0" smtClean="0"/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For solar type stars, valid for ~1 yr after disruption</a:t>
            </a:r>
            <a:endParaRPr lang="en-US" baseline="-25000" dirty="0" smtClean="0"/>
          </a:p>
          <a:p>
            <a:r>
              <a:rPr lang="en-US" dirty="0" smtClean="0"/>
              <a:t>For density profiles of the form                       , 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260475" y="5368925"/>
          <a:ext cx="6502400" cy="838200"/>
        </p:xfrm>
        <a:graphic>
          <a:graphicData uri="http://schemas.openxmlformats.org/presentationml/2006/ole">
            <p:oleObj spid="_x0000_s44035" name="Equation" r:id="rId3" imgW="3746500" imgH="482600" progId="Equation.3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068928" y="4495355"/>
          <a:ext cx="1849437" cy="422275"/>
        </p:xfrm>
        <a:graphic>
          <a:graphicData uri="http://schemas.openxmlformats.org/presentationml/2006/ole">
            <p:oleObj spid="_x0000_s44036" name="Equation" r:id="rId4" imgW="889000" imgH="203200" progId="Equation.3">
              <p:embed/>
            </p:oleObj>
          </a:graphicData>
        </a:graphic>
      </p:graphicFrame>
      <p:pic>
        <p:nvPicPr>
          <p:cNvPr id="9" name="Picture 8" descr="timesca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827988" y="1517585"/>
            <a:ext cx="4088251" cy="36746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4855" y="2242613"/>
            <a:ext cx="104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</a:rPr>
              <a:t>thin</a:t>
            </a:r>
            <a:r>
              <a:rPr lang="en-US" dirty="0" err="1" smtClean="0">
                <a:solidFill>
                  <a:srgbClr val="0000FF"/>
                </a:solidFill>
              </a:rPr>
              <a:t>~t</a:t>
            </a:r>
            <a:r>
              <a:rPr lang="en-US" baseline="-25000" dirty="0" err="1" smtClean="0">
                <a:solidFill>
                  <a:srgbClr val="0000FF"/>
                </a:solidFill>
              </a:rPr>
              <a:t>Edd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7429" y="4001481"/>
            <a:ext cx="103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t</a:t>
            </a:r>
            <a:r>
              <a:rPr lang="en-US" baseline="-25000" dirty="0" err="1" smtClean="0">
                <a:solidFill>
                  <a:srgbClr val="008000"/>
                </a:solidFill>
              </a:rPr>
              <a:t>circ</a:t>
            </a:r>
            <a:r>
              <a:rPr lang="en-US" baseline="-25000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α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</a:t>
            </a:r>
            <a:r>
              <a:rPr lang="en-US" baseline="-25000" dirty="0" err="1" smtClean="0">
                <a:solidFill>
                  <a:srgbClr val="008000"/>
                </a:solidFill>
              </a:rPr>
              <a:t>fall</a:t>
            </a:r>
            <a:endParaRPr lang="en-US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77700" y="1527048"/>
            <a:ext cx="3958452" cy="256647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Stream Precession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252" cy="445787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Nonperiodic</a:t>
            </a:r>
            <a:r>
              <a:rPr lang="en-US" dirty="0" smtClean="0"/>
              <a:t> effect</a:t>
            </a:r>
          </a:p>
          <a:p>
            <a:r>
              <a:rPr lang="en-US" dirty="0" smtClean="0"/>
              <a:t>Generally subdominant</a:t>
            </a:r>
          </a:p>
          <a:p>
            <a:pPr lvl="1"/>
            <a:r>
              <a:rPr lang="en-US" dirty="0" smtClean="0"/>
              <a:t>Maximized for M</a:t>
            </a:r>
            <a:r>
              <a:rPr lang="en-US" baseline="-25000" dirty="0" smtClean="0"/>
              <a:t>BH</a:t>
            </a:r>
            <a:r>
              <a:rPr lang="en-US" dirty="0" smtClean="0"/>
              <a:t>&lt;10</a:t>
            </a:r>
            <a:r>
              <a:rPr lang="en-US" baseline="30000" dirty="0" smtClean="0"/>
              <a:t>6</a:t>
            </a:r>
            <a:r>
              <a:rPr lang="en-US" dirty="0" smtClean="0"/>
              <a:t>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=R</a:t>
            </a:r>
            <a:r>
              <a:rPr lang="en-US" baseline="-25000" dirty="0" smtClean="0"/>
              <a:t>ISCO</a:t>
            </a:r>
          </a:p>
          <a:p>
            <a:r>
              <a:rPr lang="en-US" dirty="0" smtClean="0"/>
              <a:t>Maximum rates of  d</a:t>
            </a:r>
            <a:r>
              <a:rPr lang="en-US" b="1" dirty="0" smtClean="0"/>
              <a:t>L</a:t>
            </a:r>
            <a:r>
              <a:rPr lang="en-US" baseline="-25000" dirty="0" smtClean="0"/>
              <a:t>disk</a:t>
            </a:r>
            <a:r>
              <a:rPr lang="en-US" dirty="0" smtClean="0"/>
              <a:t>/dt~0.1°/min occur at </a:t>
            </a:r>
            <a:r>
              <a:rPr lang="en-US" dirty="0" err="1" smtClean="0"/>
              <a:t>t~t</a:t>
            </a:r>
            <a:r>
              <a:rPr lang="en-US" baseline="-25000" dirty="0" err="1" smtClean="0"/>
              <a:t>fall</a:t>
            </a:r>
            <a:endParaRPr lang="en-US" baseline="-25000" dirty="0" smtClean="0"/>
          </a:p>
          <a:p>
            <a:r>
              <a:rPr lang="en-US" dirty="0" smtClean="0"/>
              <a:t>Δφ</a:t>
            </a:r>
            <a:r>
              <a:rPr lang="en-US" baseline="-25000" dirty="0" smtClean="0"/>
              <a:t>LT</a:t>
            </a:r>
            <a:r>
              <a:rPr lang="en-US" dirty="0" smtClean="0"/>
              <a:t>~10Δφ</a:t>
            </a:r>
            <a:r>
              <a:rPr lang="en-US" baseline="-25000" dirty="0" smtClean="0"/>
              <a:t>Quad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2750" y="5208588"/>
          <a:ext cx="8397875" cy="962025"/>
        </p:xfrm>
        <a:graphic>
          <a:graphicData uri="http://schemas.openxmlformats.org/presentationml/2006/ole">
            <p:oleObj spid="_x0000_s45058" name="Equation" r:id="rId3" imgW="4546600" imgH="5207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01752" y="4260203"/>
            <a:ext cx="8534400" cy="17690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DS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73229" y="1807822"/>
            <a:ext cx="4092028" cy="217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Quasi-periodic </a:t>
            </a:r>
            <a:r>
              <a:rPr lang="en-US" dirty="0" smtClean="0"/>
              <a:t>modulation of disk </a:t>
            </a:r>
            <a:r>
              <a:rPr lang="en-US" dirty="0" err="1" smtClean="0"/>
              <a:t>lightcurve</a:t>
            </a:r>
            <a:r>
              <a:rPr lang="en-US" dirty="0" smtClean="0"/>
              <a:t> detectable through Fourier analysis</a:t>
            </a:r>
          </a:p>
          <a:p>
            <a:pPr lvl="1"/>
            <a:r>
              <a:rPr lang="en-US" dirty="0" smtClean="0"/>
              <a:t>Possible “blinking” if it becomes edge-on: ~10</a:t>
            </a:r>
            <a:r>
              <a:rPr lang="en-US" baseline="30000" dirty="0" smtClean="0"/>
              <a:t>1-2</a:t>
            </a:r>
            <a:r>
              <a:rPr lang="en-US" dirty="0" smtClean="0"/>
              <a:t> drop in luminosity, reddening</a:t>
            </a:r>
          </a:p>
          <a:p>
            <a:r>
              <a:rPr lang="en-US" dirty="0" smtClean="0"/>
              <a:t>If jets align with </a:t>
            </a:r>
            <a:r>
              <a:rPr lang="en-US" b="1" dirty="0" err="1" smtClean="0"/>
              <a:t>L</a:t>
            </a:r>
            <a:r>
              <a:rPr lang="en-US" baseline="-25000" dirty="0" err="1" smtClean="0"/>
              <a:t>disk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Direct precession of disk will drag jets across line of sight periodically</a:t>
            </a:r>
          </a:p>
          <a:p>
            <a:pPr lvl="1"/>
            <a:r>
              <a:rPr lang="en-US" dirty="0" smtClean="0"/>
              <a:t>DSP could create rapid high-energy transient (fake GRB?)</a:t>
            </a:r>
          </a:p>
          <a:p>
            <a:r>
              <a:rPr lang="en-US" dirty="0" smtClean="0"/>
              <a:t>Strong constraints can be placed on {</a:t>
            </a:r>
            <a:r>
              <a:rPr lang="en-US" dirty="0" err="1" smtClean="0"/>
              <a:t>a</a:t>
            </a:r>
            <a:r>
              <a:rPr lang="en-US" baseline="-25000" dirty="0" err="1" smtClean="0"/>
              <a:t>BH</a:t>
            </a:r>
            <a:r>
              <a:rPr lang="en-US" dirty="0" smtClean="0"/>
              <a:t>, </a:t>
            </a:r>
            <a:r>
              <a:rPr lang="en-US" dirty="0" err="1" smtClean="0"/>
              <a:t>β</a:t>
            </a:r>
            <a:r>
              <a:rPr lang="en-US" dirty="0" smtClean="0"/>
              <a:t>} if {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jet</a:t>
            </a:r>
            <a:r>
              <a:rPr lang="en-US" dirty="0" smtClean="0"/>
              <a:t>, M</a:t>
            </a:r>
            <a:r>
              <a:rPr lang="en-US" baseline="-25000" dirty="0" smtClean="0"/>
              <a:t>BH</a:t>
            </a:r>
            <a:r>
              <a:rPr lang="en-US" dirty="0" smtClean="0"/>
              <a:t>} independently estimated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3473</TotalTime>
  <Words>918</Words>
  <Application>Microsoft Macintosh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Civic</vt:lpstr>
      <vt:lpstr>Equation</vt:lpstr>
      <vt:lpstr>Microsoft Equation</vt:lpstr>
      <vt:lpstr>Observing Lense-Thirring Precession in Tidal Disruption Flares</vt:lpstr>
      <vt:lpstr>Outline</vt:lpstr>
      <vt:lpstr>Tidal Disruption of Stars</vt:lpstr>
      <vt:lpstr>Tidal Disruption Rates</vt:lpstr>
      <vt:lpstr>Lense-Thirring Precession</vt:lpstr>
      <vt:lpstr>Torquing Thick Disks</vt:lpstr>
      <vt:lpstr>Direct Disk Precession</vt:lpstr>
      <vt:lpstr>Differential Stream Precession</vt:lpstr>
      <vt:lpstr>Observational Implications</vt:lpstr>
      <vt:lpstr>Swift J164449.3+573451</vt:lpstr>
      <vt:lpstr>Constraining SW1644+57</vt:lpstr>
      <vt:lpstr>Constraining SW1644+57 (Updated)</vt:lpstr>
      <vt:lpstr>Conclusions</vt:lpstr>
      <vt:lpstr>Bonus: Possible Detection of Jet Precession?</vt:lpstr>
      <vt:lpstr>Questions?</vt:lpstr>
      <vt:lpstr>Observational History</vt:lpstr>
      <vt:lpstr>Tidal Disruption Physics</vt:lpstr>
      <vt:lpstr>Tidal Disruption Physics – Open Questions</vt:lpstr>
      <vt:lpstr>Tilted Accretion Flows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Lense-Thirring Precession in Tidal Disruption Flares</dc:title>
  <dc:creator>Nicholas Stone</dc:creator>
  <cp:lastModifiedBy>Nicholas Stone</cp:lastModifiedBy>
  <cp:revision>25</cp:revision>
  <dcterms:created xsi:type="dcterms:W3CDTF">2012-06-25T23:47:58Z</dcterms:created>
  <dcterms:modified xsi:type="dcterms:W3CDTF">2012-06-27T13:47:40Z</dcterms:modified>
</cp:coreProperties>
</file>