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1"/>
  </p:notesMasterIdLst>
  <p:sldIdLst>
    <p:sldId id="256" r:id="rId2"/>
    <p:sldId id="271" r:id="rId3"/>
    <p:sldId id="277" r:id="rId4"/>
    <p:sldId id="270" r:id="rId5"/>
    <p:sldId id="258" r:id="rId6"/>
    <p:sldId id="259" r:id="rId7"/>
    <p:sldId id="274" r:id="rId8"/>
    <p:sldId id="280" r:id="rId9"/>
    <p:sldId id="265" r:id="rId10"/>
    <p:sldId id="260" r:id="rId11"/>
    <p:sldId id="261" r:id="rId12"/>
    <p:sldId id="275" r:id="rId13"/>
    <p:sldId id="262" r:id="rId14"/>
    <p:sldId id="272" r:id="rId15"/>
    <p:sldId id="279" r:id="rId16"/>
    <p:sldId id="278" r:id="rId17"/>
    <p:sldId id="267" r:id="rId18"/>
    <p:sldId id="268" r:id="rId19"/>
    <p:sldId id="269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11CD"/>
    <a:srgbClr val="095B11"/>
    <a:srgbClr val="010607"/>
    <a:srgbClr val="6DDBF5"/>
    <a:srgbClr val="F56DE5"/>
    <a:srgbClr val="1C0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95" autoAdjust="0"/>
  </p:normalViewPr>
  <p:slideViewPr>
    <p:cSldViewPr>
      <p:cViewPr>
        <p:scale>
          <a:sx n="60" d="100"/>
          <a:sy n="60" d="100"/>
        </p:scale>
        <p:origin x="-1560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32E68-87DA-4EB7-B512-3C98AF5F98CF}" type="datetimeFigureOut">
              <a:rPr lang="it-IT" smtClean="0"/>
              <a:t>20/05/2012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E1499-B2A0-4AD5-879B-B3667647F0E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4077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E1499-B2A0-4AD5-879B-B3667647F0E2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397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E1499-B2A0-4AD5-879B-B3667647F0E2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8103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2D49108-E066-4098-ABF4-F34AF9279DA2}" type="datetimeFigureOut">
              <a:rPr lang="it-IT" smtClean="0"/>
              <a:t>20/05/2012</a:t>
            </a:fld>
            <a:endParaRPr lang="it-I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6CF156C-DB19-4E5E-88DC-8D438BEBCBB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49108-E066-4098-ABF4-F34AF9279DA2}" type="datetimeFigureOut">
              <a:rPr lang="it-IT" smtClean="0"/>
              <a:t>20/05/2012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CF156C-DB19-4E5E-88DC-8D438BEBCBB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49108-E066-4098-ABF4-F34AF9279DA2}" type="datetimeFigureOut">
              <a:rPr lang="it-IT" smtClean="0"/>
              <a:t>20/05/2012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CF156C-DB19-4E5E-88DC-8D438BEBCBB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49108-E066-4098-ABF4-F34AF9279DA2}" type="datetimeFigureOut">
              <a:rPr lang="it-IT" smtClean="0"/>
              <a:t>20/05/2012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CF156C-DB19-4E5E-88DC-8D438BEBCBBC}" type="slidenum">
              <a:rPr lang="it-IT" smtClean="0"/>
              <a:t>‹#›</a:t>
            </a:fld>
            <a:endParaRPr lang="it-I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49108-E066-4098-ABF4-F34AF9279DA2}" type="datetimeFigureOut">
              <a:rPr lang="it-IT" smtClean="0"/>
              <a:t>20/05/2012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CF156C-DB19-4E5E-88DC-8D438BEBCBBC}" type="slidenum">
              <a:rPr lang="it-IT" smtClean="0"/>
              <a:t>‹#›</a:t>
            </a:fld>
            <a:endParaRPr lang="it-IT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49108-E066-4098-ABF4-F34AF9279DA2}" type="datetimeFigureOut">
              <a:rPr lang="it-IT" smtClean="0"/>
              <a:t>20/05/2012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CF156C-DB19-4E5E-88DC-8D438BEBCBBC}" type="slidenum">
              <a:rPr lang="it-IT" smtClean="0"/>
              <a:t>‹#›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49108-E066-4098-ABF4-F34AF9279DA2}" type="datetimeFigureOut">
              <a:rPr lang="it-IT" smtClean="0"/>
              <a:t>20/05/2012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CF156C-DB19-4E5E-88DC-8D438BEBCBB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49108-E066-4098-ABF4-F34AF9279DA2}" type="datetimeFigureOut">
              <a:rPr lang="it-IT" smtClean="0"/>
              <a:t>20/05/2012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CF156C-DB19-4E5E-88DC-8D438BEBCBBC}" type="slidenum">
              <a:rPr lang="it-IT" smtClean="0"/>
              <a:t>‹#›</a:t>
            </a:fld>
            <a:endParaRPr lang="it-I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49108-E066-4098-ABF4-F34AF9279DA2}" type="datetimeFigureOut">
              <a:rPr lang="it-IT" smtClean="0"/>
              <a:t>20/05/2012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CF156C-DB19-4E5E-88DC-8D438BEBCBB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2D49108-E066-4098-ABF4-F34AF9279DA2}" type="datetimeFigureOut">
              <a:rPr lang="it-IT" smtClean="0"/>
              <a:t>20/05/2012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CF156C-DB19-4E5E-88DC-8D438BEBCBB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2D49108-E066-4098-ABF4-F34AF9279DA2}" type="datetimeFigureOut">
              <a:rPr lang="it-IT" smtClean="0"/>
              <a:t>20/05/2012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6CF156C-DB19-4E5E-88DC-8D438BEBCBBC}" type="slidenum">
              <a:rPr lang="it-IT" smtClean="0"/>
              <a:t>‹#›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2D49108-E066-4098-ABF4-F34AF9279DA2}" type="datetimeFigureOut">
              <a:rPr lang="it-IT" smtClean="0"/>
              <a:t>20/05/2012</a:t>
            </a:fld>
            <a:endParaRPr lang="it-I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6CF156C-DB19-4E5E-88DC-8D438BEBCBBC}" type="slidenum">
              <a:rPr lang="it-IT" smtClean="0"/>
              <a:t>‹#›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908720"/>
            <a:ext cx="8856984" cy="1829761"/>
          </a:xfrm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rgbClr val="FFC000"/>
                </a:solidFill>
              </a:rPr>
              <a:t>Metal jumps across sloshing cold fronts:</a:t>
            </a:r>
            <a:br>
              <a:rPr lang="it-IT" sz="3600" dirty="0" smtClean="0">
                <a:solidFill>
                  <a:srgbClr val="FFC000"/>
                </a:solidFill>
              </a:rPr>
            </a:br>
            <a:r>
              <a:rPr lang="it-IT" sz="3600" dirty="0" smtClean="0">
                <a:solidFill>
                  <a:srgbClr val="FFC000"/>
                </a:solidFill>
              </a:rPr>
              <a:t> the case of A496</a:t>
            </a:r>
            <a:endParaRPr lang="it-IT" sz="3600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Simona Ghizzardi, Sabrina De Grandi, Silvano Molendi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0314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111" y="1348545"/>
            <a:ext cx="3183587" cy="4600735"/>
          </a:xfrm>
        </p:spPr>
        <p:txBody>
          <a:bodyPr>
            <a:normAutofit/>
          </a:bodyPr>
          <a:lstStyle/>
          <a:p>
            <a:r>
              <a:rPr lang="it-IT" sz="2000" dirty="0" smtClean="0"/>
              <a:t>We fitted spectra using different models : 1T, 2T, 4T, multiphase (mphase)</a:t>
            </a:r>
          </a:p>
          <a:p>
            <a:endParaRPr lang="it-IT" sz="2000" dirty="0" smtClean="0"/>
          </a:p>
          <a:p>
            <a:r>
              <a:rPr lang="it-IT" sz="1800" dirty="0" smtClean="0"/>
              <a:t>Results for metallicity are stable and  do not significantly change using different models. Differences are within 1-2 %.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FFC000"/>
                </a:solidFill>
              </a:rPr>
              <a:t>Models for spectral fitting</a:t>
            </a:r>
            <a:endParaRPr lang="it-IT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4839771" cy="507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8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36711"/>
            <a:ext cx="8610128" cy="125233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it-IT" dirty="0" smtClean="0"/>
              <a:t>We extracted the spectra in the sectors hosting cold fronts and fitted them with a vapec 1T model. The Fe profile is typical of a cool core cluster. The metallicity is high  in the center (0.9 solar) and decreases </a:t>
            </a:r>
            <a:r>
              <a:rPr lang="it-IT" dirty="0"/>
              <a:t>when moving towards the </a:t>
            </a:r>
            <a:r>
              <a:rPr lang="it-IT" dirty="0" smtClean="0"/>
              <a:t>outskirts, down to the value 0.3 (solar).</a:t>
            </a:r>
          </a:p>
          <a:p>
            <a:endParaRPr lang="it-IT" dirty="0"/>
          </a:p>
          <a:p>
            <a:pPr marL="109728" indent="0">
              <a:buNone/>
            </a:pPr>
            <a:endParaRPr lang="it-I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10952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FFC000"/>
                </a:solidFill>
              </a:rPr>
              <a:t>Fe abundance across NNW cold fronts</a:t>
            </a:r>
            <a:endParaRPr lang="it-IT" sz="3200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7" y="2032057"/>
            <a:ext cx="2770127" cy="46027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034" y="2008958"/>
            <a:ext cx="2759917" cy="46059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0964" y="2089051"/>
            <a:ext cx="238681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The Fe </a:t>
            </a:r>
            <a:r>
              <a:rPr lang="it-IT" dirty="0"/>
              <a:t>profiles </a:t>
            </a:r>
            <a:r>
              <a:rPr lang="it-IT" dirty="0" smtClean="0"/>
              <a:t>in  </a:t>
            </a:r>
            <a:r>
              <a:rPr lang="it-IT" dirty="0"/>
              <a:t>the </a:t>
            </a:r>
            <a:r>
              <a:rPr lang="it-IT" dirty="0" smtClean="0"/>
              <a:t>NNW </a:t>
            </a:r>
            <a:r>
              <a:rPr lang="it-IT" dirty="0"/>
              <a:t>main cold front show that the </a:t>
            </a:r>
            <a:r>
              <a:rPr lang="it-IT" dirty="0" smtClean="0"/>
              <a:t>abundance </a:t>
            </a:r>
            <a:r>
              <a:rPr lang="it-IT" dirty="0"/>
              <a:t>drops across the front similarly to </a:t>
            </a:r>
            <a:r>
              <a:rPr lang="it-IT" dirty="0" smtClean="0"/>
              <a:t>what has been observed in other </a:t>
            </a:r>
            <a:r>
              <a:rPr lang="it-IT" dirty="0"/>
              <a:t>cool core </a:t>
            </a:r>
            <a:r>
              <a:rPr lang="it-IT" dirty="0" smtClean="0"/>
              <a:t>clusters.</a:t>
            </a:r>
          </a:p>
          <a:p>
            <a:r>
              <a:rPr lang="it-IT" dirty="0" smtClean="0"/>
              <a:t> 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grpSp>
        <p:nvGrpSpPr>
          <p:cNvPr id="12" name="Group 11"/>
          <p:cNvGrpSpPr/>
          <p:nvPr/>
        </p:nvGrpSpPr>
        <p:grpSpPr>
          <a:xfrm>
            <a:off x="3404988" y="5134128"/>
            <a:ext cx="4407372" cy="951908"/>
            <a:chOff x="3404988" y="5134128"/>
            <a:chExt cx="4407372" cy="951908"/>
          </a:xfrm>
        </p:grpSpPr>
        <p:sp>
          <p:nvSpPr>
            <p:cNvPr id="9" name="Oval 8"/>
            <p:cNvSpPr/>
            <p:nvPr/>
          </p:nvSpPr>
          <p:spPr>
            <a:xfrm>
              <a:off x="6948264" y="5594987"/>
              <a:ext cx="864096" cy="38310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Oval 6"/>
            <p:cNvSpPr/>
            <p:nvPr/>
          </p:nvSpPr>
          <p:spPr>
            <a:xfrm>
              <a:off x="3707904" y="5702932"/>
              <a:ext cx="792088" cy="38310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Oval 7"/>
            <p:cNvSpPr/>
            <p:nvPr/>
          </p:nvSpPr>
          <p:spPr>
            <a:xfrm>
              <a:off x="3404988" y="5157192"/>
              <a:ext cx="432048" cy="383104"/>
            </a:xfrm>
            <a:prstGeom prst="ellipse">
              <a:avLst/>
            </a:prstGeom>
            <a:noFill/>
            <a:ln cmpd="sng">
              <a:solidFill>
                <a:srgbClr val="3911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Oval 9"/>
            <p:cNvSpPr/>
            <p:nvPr/>
          </p:nvSpPr>
          <p:spPr>
            <a:xfrm>
              <a:off x="6732240" y="5134128"/>
              <a:ext cx="432048" cy="383104"/>
            </a:xfrm>
            <a:prstGeom prst="ellipse">
              <a:avLst/>
            </a:prstGeom>
            <a:noFill/>
            <a:ln w="47625" cmpd="sng">
              <a:solidFill>
                <a:srgbClr val="3911CD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86229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44823"/>
            <a:ext cx="3816424" cy="396044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it-IT" dirty="0" smtClean="0"/>
              <a:t>In the southern sector the Fe abundance drops across the external front.</a:t>
            </a:r>
          </a:p>
          <a:p>
            <a:pPr>
              <a:lnSpc>
                <a:spcPct val="120000"/>
              </a:lnSpc>
            </a:pPr>
            <a:endParaRPr lang="it-IT" dirty="0"/>
          </a:p>
          <a:p>
            <a:pPr>
              <a:lnSpc>
                <a:spcPct val="120000"/>
              </a:lnSpc>
            </a:pPr>
            <a:r>
              <a:rPr lang="it-IT" dirty="0" smtClean="0"/>
              <a:t>The abundance reaches the value 0.3-0.4 in the outskirts. The metallicity profile in the region within the front (50-150 kpc from the peak) is roughly constant Z ~ 0.6. </a:t>
            </a:r>
            <a:endParaRPr lang="it-I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84" y="476672"/>
            <a:ext cx="4824536" cy="1070992"/>
          </a:xfrm>
        </p:spPr>
        <p:txBody>
          <a:bodyPr>
            <a:normAutofit fontScale="90000"/>
          </a:bodyPr>
          <a:lstStyle/>
          <a:p>
            <a:pPr>
              <a:tabLst>
                <a:tab pos="2962275" algn="l"/>
              </a:tabLst>
            </a:pPr>
            <a:r>
              <a:rPr lang="it-IT" sz="3600" dirty="0" smtClean="0">
                <a:solidFill>
                  <a:srgbClr val="FFC000"/>
                </a:solidFill>
              </a:rPr>
              <a:t>Fe abundance across the S cold front </a:t>
            </a:r>
            <a:endParaRPr lang="it-IT" sz="3600" dirty="0">
              <a:solidFill>
                <a:srgbClr val="FFC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31263"/>
            <a:ext cx="3800495" cy="6309320"/>
          </a:xfrm>
          <a:prstGeom prst="rect">
            <a:avLst/>
          </a:prstGeom>
          <a:ln cmpd="sng">
            <a:solidFill>
              <a:schemeClr val="tx1"/>
            </a:solidFill>
          </a:ln>
        </p:spPr>
      </p:pic>
      <p:sp>
        <p:nvSpPr>
          <p:cNvPr id="7" name="Oval 6"/>
          <p:cNvSpPr/>
          <p:nvPr/>
        </p:nvSpPr>
        <p:spPr>
          <a:xfrm>
            <a:off x="5813454" y="4861934"/>
            <a:ext cx="1106461" cy="602055"/>
          </a:xfrm>
          <a:prstGeom prst="ellipse">
            <a:avLst/>
          </a:prstGeom>
          <a:noFill/>
          <a:ln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095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950" y="764703"/>
            <a:ext cx="8385506" cy="199936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/>
              <a:t>We divided the </a:t>
            </a:r>
            <a:r>
              <a:rPr lang="en-US" sz="2400" dirty="0"/>
              <a:t>cluster into sectors and rings in such a way as to match cold fronts </a:t>
            </a:r>
            <a:r>
              <a:rPr lang="en-US" sz="2400" dirty="0" smtClean="0"/>
              <a:t>positions and </a:t>
            </a:r>
            <a:r>
              <a:rPr lang="en-US" sz="2400" dirty="0"/>
              <a:t>w</a:t>
            </a:r>
            <a:r>
              <a:rPr lang="en-US" sz="2400" dirty="0" smtClean="0"/>
              <a:t>e built </a:t>
            </a:r>
            <a:r>
              <a:rPr lang="en-US" sz="2400" dirty="0"/>
              <a:t>the </a:t>
            </a:r>
            <a:r>
              <a:rPr lang="en-US" sz="2400" dirty="0" smtClean="0"/>
              <a:t>temperature and </a:t>
            </a:r>
            <a:r>
              <a:rPr lang="en-US" sz="2400" dirty="0" err="1" smtClean="0"/>
              <a:t>metallicity</a:t>
            </a:r>
            <a:r>
              <a:rPr lang="en-US" sz="2400" dirty="0" smtClean="0"/>
              <a:t> </a:t>
            </a:r>
            <a:r>
              <a:rPr lang="en-US" sz="2400" dirty="0"/>
              <a:t>map for A496</a:t>
            </a:r>
            <a:r>
              <a:rPr lang="en-US" sz="2400" dirty="0" smtClean="0"/>
              <a:t>. Spectra are fitted using a </a:t>
            </a:r>
            <a:r>
              <a:rPr lang="en-US" sz="2400" dirty="0" err="1" smtClean="0"/>
              <a:t>vapec</a:t>
            </a:r>
            <a:r>
              <a:rPr lang="en-US" sz="2400" dirty="0" smtClean="0"/>
              <a:t> 1T model.</a:t>
            </a:r>
            <a:endParaRPr lang="en-US" sz="2400" dirty="0"/>
          </a:p>
          <a:p>
            <a:pPr marL="109728" indent="0">
              <a:lnSpc>
                <a:spcPct val="120000"/>
              </a:lnSpc>
              <a:buNone/>
            </a:pPr>
            <a:endParaRPr lang="en-US" sz="2400" dirty="0" smtClean="0"/>
          </a:p>
          <a:p>
            <a:pPr>
              <a:lnSpc>
                <a:spcPct val="120000"/>
              </a:lnSpc>
            </a:pPr>
            <a:r>
              <a:rPr lang="en-US" sz="2400" dirty="0" smtClean="0"/>
              <a:t>An excess </a:t>
            </a:r>
            <a:r>
              <a:rPr lang="en-US" sz="2400" dirty="0"/>
              <a:t>of metal abundance is detected in the region </a:t>
            </a:r>
            <a:r>
              <a:rPr lang="en-US" sz="2400" dirty="0" smtClean="0"/>
              <a:t>inside the outermost southern cold front, on the tail of the spiral.</a:t>
            </a:r>
            <a:endParaRPr lang="it-IT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89" y="116632"/>
            <a:ext cx="8147248" cy="634082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FFC000"/>
                </a:solidFill>
              </a:rPr>
              <a:t>Metallicity  map</a:t>
            </a:r>
            <a:endParaRPr lang="it-IT" sz="3200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9" y="3028381"/>
            <a:ext cx="4176464" cy="32438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079" y="3028382"/>
            <a:ext cx="4167780" cy="324385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164008" y="4488266"/>
            <a:ext cx="6120680" cy="938931"/>
            <a:chOff x="1164008" y="4488266"/>
            <a:chExt cx="6120680" cy="938931"/>
          </a:xfrm>
        </p:grpSpPr>
        <p:sp>
          <p:nvSpPr>
            <p:cNvPr id="6" name="Oval 5"/>
            <p:cNvSpPr/>
            <p:nvPr/>
          </p:nvSpPr>
          <p:spPr>
            <a:xfrm rot="2064447">
              <a:off x="5628504" y="4488266"/>
              <a:ext cx="1656184" cy="938931"/>
            </a:xfrm>
            <a:prstGeom prst="ellipse">
              <a:avLst/>
            </a:prstGeom>
            <a:noFill/>
            <a:ln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Oval 7"/>
            <p:cNvSpPr/>
            <p:nvPr/>
          </p:nvSpPr>
          <p:spPr>
            <a:xfrm rot="2064447">
              <a:off x="1164008" y="4488266"/>
              <a:ext cx="1656184" cy="938931"/>
            </a:xfrm>
            <a:prstGeom prst="ellipse">
              <a:avLst/>
            </a:prstGeom>
            <a:noFill/>
            <a:ln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55473" y="2764065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</a:t>
            </a:r>
            <a:r>
              <a:rPr lang="it-IT" dirty="0" smtClean="0"/>
              <a:t>emperature</a:t>
            </a:r>
            <a:endParaRPr lang="it-IT" dirty="0"/>
          </a:p>
        </p:txBody>
      </p:sp>
      <p:sp>
        <p:nvSpPr>
          <p:cNvPr id="12" name="TextBox 11"/>
          <p:cNvSpPr txBox="1"/>
          <p:nvPr/>
        </p:nvSpPr>
        <p:spPr>
          <a:xfrm>
            <a:off x="4860032" y="2764065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Metallicity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573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484783"/>
            <a:ext cx="3168352" cy="439248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it-IT" sz="2000" dirty="0" smtClean="0"/>
              <a:t>To study the possible correlation between the spiral pattern and the metal distribution, we selected a number of polygons</a:t>
            </a:r>
            <a:r>
              <a:rPr lang="it-IT" sz="2000" dirty="0"/>
              <a:t> </a:t>
            </a:r>
            <a:r>
              <a:rPr lang="it-IT" sz="2000" dirty="0" smtClean="0"/>
              <a:t>following the spiral configuration.</a:t>
            </a:r>
          </a:p>
          <a:p>
            <a:pPr>
              <a:lnSpc>
                <a:spcPct val="120000"/>
              </a:lnSpc>
            </a:pPr>
            <a:endParaRPr lang="it-IT" sz="2000" dirty="0" smtClean="0"/>
          </a:p>
          <a:p>
            <a:pPr>
              <a:lnSpc>
                <a:spcPct val="120000"/>
              </a:lnSpc>
            </a:pPr>
            <a:r>
              <a:rPr lang="it-IT" sz="2000" dirty="0" smtClean="0"/>
              <a:t>We divided the polygons into two classes : IN and OUT the spiral.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C000"/>
                </a:solidFill>
              </a:rPr>
              <a:t>Metals on the spiral</a:t>
            </a:r>
            <a:endParaRPr lang="it-IT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484784"/>
            <a:ext cx="4679415" cy="47946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815" y="1484783"/>
            <a:ext cx="4680520" cy="480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2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it-IT" dirty="0" smtClean="0">
                <a:solidFill>
                  <a:srgbClr val="FFC000"/>
                </a:solidFill>
              </a:rPr>
              <a:t>Metals on the spiral</a:t>
            </a:r>
            <a:endParaRPr lang="it-IT" dirty="0">
              <a:solidFill>
                <a:srgbClr val="FFC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19" y="1348385"/>
            <a:ext cx="4820106" cy="51084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19" y="1373280"/>
            <a:ext cx="4851821" cy="5108487"/>
          </a:xfrm>
          <a:prstGeom prst="rect">
            <a:avLst/>
          </a:prstGeom>
        </p:spPr>
      </p:pic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67544" y="1484783"/>
            <a:ext cx="3168352" cy="439248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it-IT" sz="2000" dirty="0" smtClean="0"/>
              <a:t>To study the possible correlation between the spiral pattern and the metal distribution, we selected a number of polygons</a:t>
            </a:r>
            <a:r>
              <a:rPr lang="it-IT" sz="2000" dirty="0"/>
              <a:t> </a:t>
            </a:r>
            <a:r>
              <a:rPr lang="it-IT" sz="2000" dirty="0" smtClean="0"/>
              <a:t>following the spiral configuration.</a:t>
            </a:r>
          </a:p>
          <a:p>
            <a:pPr>
              <a:lnSpc>
                <a:spcPct val="120000"/>
              </a:lnSpc>
            </a:pPr>
            <a:endParaRPr lang="it-IT" sz="2000" dirty="0" smtClean="0"/>
          </a:p>
          <a:p>
            <a:pPr>
              <a:lnSpc>
                <a:spcPct val="120000"/>
              </a:lnSpc>
            </a:pPr>
            <a:r>
              <a:rPr lang="it-IT" sz="2000" dirty="0" smtClean="0"/>
              <a:t>We divided the polygons into two classes: IN (regions on the spiral)  and OUT (regions outside the spiral).</a:t>
            </a:r>
          </a:p>
        </p:txBody>
      </p:sp>
    </p:spTree>
    <p:extLst>
      <p:ext uri="{BB962C8B-B14F-4D97-AF65-F5344CB8AC3E}">
        <p14:creationId xmlns:p14="http://schemas.microsoft.com/office/powerpoint/2010/main" val="1021374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624" y="1768305"/>
            <a:ext cx="4009807" cy="410896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8501" y="188640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C000"/>
                </a:solidFill>
              </a:rPr>
              <a:t>Temperature and metallicity maps </a:t>
            </a:r>
            <a:endParaRPr lang="it-IT" dirty="0">
              <a:solidFill>
                <a:srgbClr val="FFC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772816"/>
            <a:ext cx="4005703" cy="41044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8501" y="177281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</a:t>
            </a:r>
            <a:endParaRPr lang="it-IT" dirty="0"/>
          </a:p>
        </p:txBody>
      </p:sp>
      <p:sp>
        <p:nvSpPr>
          <p:cNvPr id="6" name="TextBox 5"/>
          <p:cNvSpPr txBox="1"/>
          <p:nvPr/>
        </p:nvSpPr>
        <p:spPr>
          <a:xfrm>
            <a:off x="4632275" y="186146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Z</a:t>
            </a:r>
            <a:endParaRPr lang="it-IT" dirty="0"/>
          </a:p>
        </p:txBody>
      </p:sp>
      <p:sp>
        <p:nvSpPr>
          <p:cNvPr id="7" name="TextBox 6"/>
          <p:cNvSpPr txBox="1"/>
          <p:nvPr/>
        </p:nvSpPr>
        <p:spPr>
          <a:xfrm>
            <a:off x="296782" y="1012086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The T and Z sharply drop across the NNW cold front and Z is high in all the regions  lying on the spiral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613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0" y="980728"/>
            <a:ext cx="4845224" cy="229336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it-IT" dirty="0" smtClean="0"/>
              <a:t>The temperature in the spiral regions is lower and the metallicity is higher. The spread between points on the spiral and outside the spiral increases with the radius.</a:t>
            </a:r>
          </a:p>
          <a:p>
            <a:pPr>
              <a:lnSpc>
                <a:spcPct val="120000"/>
              </a:lnSpc>
            </a:pPr>
            <a:endParaRPr lang="it-IT" dirty="0" smtClean="0"/>
          </a:p>
          <a:p>
            <a:pPr>
              <a:lnSpc>
                <a:spcPct val="120000"/>
              </a:lnSpc>
            </a:pPr>
            <a:r>
              <a:rPr lang="it-IT" dirty="0" smtClean="0"/>
              <a:t>The largest metal excess is found in regions located on the spiral tail.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it-IT" sz="2800" dirty="0" smtClean="0">
                <a:solidFill>
                  <a:srgbClr val="FFC000"/>
                </a:solidFill>
              </a:rPr>
              <a:t>Temperature and Fe profiles </a:t>
            </a:r>
            <a:r>
              <a:rPr lang="it-IT" sz="2800" dirty="0">
                <a:solidFill>
                  <a:srgbClr val="FFC000"/>
                </a:solidFill>
              </a:rPr>
              <a:t>o</a:t>
            </a:r>
            <a:r>
              <a:rPr lang="it-IT" sz="2800" dirty="0" smtClean="0">
                <a:solidFill>
                  <a:srgbClr val="FFC000"/>
                </a:solidFill>
              </a:rPr>
              <a:t>n the spiral </a:t>
            </a:r>
            <a:endParaRPr lang="it-IT" sz="2800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22" y="1196752"/>
            <a:ext cx="3466728" cy="24762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607" y="3274094"/>
            <a:ext cx="4502027" cy="32157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822" y="4004798"/>
            <a:ext cx="39616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The metallicity profile shows that the gas on the tail does not come from the center of the cluster but from a region located at ~ 100 arcsec (~60 kpc) from the peak</a:t>
            </a:r>
            <a:endParaRPr lang="it-IT" dirty="0"/>
          </a:p>
        </p:txBody>
      </p:sp>
      <p:sp>
        <p:nvSpPr>
          <p:cNvPr id="7" name="Oval 6"/>
          <p:cNvSpPr/>
          <p:nvPr/>
        </p:nvSpPr>
        <p:spPr>
          <a:xfrm>
            <a:off x="5664898" y="4266440"/>
            <a:ext cx="1021722" cy="588865"/>
          </a:xfrm>
          <a:prstGeom prst="ellipse">
            <a:avLst/>
          </a:prstGeom>
          <a:noFill/>
          <a:ln w="38100">
            <a:solidFill>
              <a:srgbClr val="3911CD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noFill/>
            </a:endParaRPr>
          </a:p>
        </p:txBody>
      </p:sp>
      <p:sp>
        <p:nvSpPr>
          <p:cNvPr id="8" name="Oval 7"/>
          <p:cNvSpPr/>
          <p:nvPr/>
        </p:nvSpPr>
        <p:spPr>
          <a:xfrm>
            <a:off x="5364088" y="4365104"/>
            <a:ext cx="648072" cy="490201"/>
          </a:xfrm>
          <a:prstGeom prst="ellipse">
            <a:avLst/>
          </a:prstGeom>
          <a:noFill/>
          <a:ln w="38100">
            <a:solidFill>
              <a:srgbClr val="095B1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229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568952" cy="496855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latin typeface="Segoe Print" pitchFamily="2" charset="0"/>
                <a:cs typeface="msgothic"/>
              </a:rPr>
              <a:t>When </a:t>
            </a:r>
            <a:r>
              <a:rPr lang="en-US" sz="2400" dirty="0">
                <a:latin typeface="Segoe Print" pitchFamily="2" charset="0"/>
                <a:cs typeface="msgothic"/>
              </a:rPr>
              <a:t>a minor merger event triggers the sloshing mechanism in the </a:t>
            </a:r>
            <a:r>
              <a:rPr lang="en-US" sz="2400" dirty="0" smtClean="0">
                <a:latin typeface="Segoe Print" pitchFamily="2" charset="0"/>
                <a:cs typeface="msgothic"/>
              </a:rPr>
              <a:t>core of a cluster, </a:t>
            </a:r>
            <a:r>
              <a:rPr lang="en-US" sz="2400" dirty="0">
                <a:latin typeface="Segoe Print" pitchFamily="2" charset="0"/>
                <a:cs typeface="msgothic"/>
              </a:rPr>
              <a:t>the central cool and metal rich gas is displaced outwards in a hotter and less abundant region of the cluster. This displacement creates the cold front feature and a metal discontinuity across the front is expected. </a:t>
            </a:r>
            <a:endParaRPr lang="en-US" sz="2400" dirty="0" smtClean="0">
              <a:latin typeface="Segoe Print" pitchFamily="2" charset="0"/>
              <a:cs typeface="msgothic"/>
            </a:endParaRPr>
          </a:p>
          <a:p>
            <a:pPr>
              <a:lnSpc>
                <a:spcPct val="120000"/>
              </a:lnSpc>
            </a:pPr>
            <a:endParaRPr lang="en-US" sz="2400" dirty="0">
              <a:latin typeface="Segoe Print" pitchFamily="2" charset="0"/>
              <a:cs typeface="msgothic"/>
            </a:endParaRPr>
          </a:p>
          <a:p>
            <a:pPr>
              <a:lnSpc>
                <a:spcPct val="120000"/>
              </a:lnSpc>
            </a:pPr>
            <a:r>
              <a:rPr lang="en-US" sz="2400" dirty="0" smtClean="0">
                <a:latin typeface="Segoe Print" pitchFamily="2" charset="0"/>
                <a:cs typeface="msgothic"/>
              </a:rPr>
              <a:t>As </a:t>
            </a:r>
            <a:r>
              <a:rPr lang="en-US" sz="2400" dirty="0">
                <a:latin typeface="Segoe Print" pitchFamily="2" charset="0"/>
                <a:cs typeface="msgothic"/>
              </a:rPr>
              <a:t>the colder gas  sloshes towards the </a:t>
            </a:r>
            <a:r>
              <a:rPr lang="en-US" sz="2400" dirty="0" smtClean="0">
                <a:latin typeface="Segoe Print" pitchFamily="2" charset="0"/>
                <a:cs typeface="msgothic"/>
              </a:rPr>
              <a:t>center of the potential well, </a:t>
            </a:r>
            <a:r>
              <a:rPr lang="en-US" sz="2400" dirty="0">
                <a:latin typeface="Segoe Print" pitchFamily="2" charset="0"/>
                <a:cs typeface="msgothic"/>
              </a:rPr>
              <a:t>it carries the metals  </a:t>
            </a:r>
            <a:r>
              <a:rPr lang="en-US" sz="2400" dirty="0" smtClean="0">
                <a:latin typeface="Segoe Print" pitchFamily="2" charset="0"/>
                <a:cs typeface="msgothic"/>
              </a:rPr>
              <a:t>so </a:t>
            </a:r>
            <a:r>
              <a:rPr lang="en-US" sz="2400" dirty="0">
                <a:latin typeface="Segoe Print" pitchFamily="2" charset="0"/>
                <a:cs typeface="msgothic"/>
              </a:rPr>
              <a:t>it keeps its high </a:t>
            </a:r>
            <a:r>
              <a:rPr lang="en-US" sz="2400" dirty="0" err="1" smtClean="0">
                <a:latin typeface="Segoe Print" pitchFamily="2" charset="0"/>
                <a:cs typeface="msgothic"/>
              </a:rPr>
              <a:t>metallicity</a:t>
            </a:r>
            <a:r>
              <a:rPr lang="en-US" sz="2400" dirty="0" smtClean="0">
                <a:latin typeface="Segoe Print" pitchFamily="2" charset="0"/>
                <a:cs typeface="msgothic"/>
              </a:rPr>
              <a:t> </a:t>
            </a:r>
            <a:r>
              <a:rPr lang="en-US" sz="2400" dirty="0">
                <a:latin typeface="Segoe Print" pitchFamily="2" charset="0"/>
                <a:cs typeface="msgothic"/>
              </a:rPr>
              <a:t>and the metal jump </a:t>
            </a:r>
            <a:r>
              <a:rPr lang="en-US" sz="2400" dirty="0" smtClean="0">
                <a:latin typeface="Segoe Print" pitchFamily="2" charset="0"/>
                <a:cs typeface="msgothic"/>
              </a:rPr>
              <a:t>across </a:t>
            </a:r>
            <a:r>
              <a:rPr lang="en-US" sz="2400" dirty="0">
                <a:latin typeface="Segoe Print" pitchFamily="2" charset="0"/>
                <a:cs typeface="msgothic"/>
              </a:rPr>
              <a:t>the head of the front is preserved. </a:t>
            </a:r>
          </a:p>
          <a:p>
            <a:pPr>
              <a:lnSpc>
                <a:spcPct val="120000"/>
              </a:lnSpc>
            </a:pPr>
            <a:endParaRPr lang="en-US" sz="2400" dirty="0">
              <a:latin typeface="Segoe Print" pitchFamily="2" charset="0"/>
              <a:cs typeface="msgothic"/>
            </a:endParaRPr>
          </a:p>
          <a:p>
            <a:pPr>
              <a:lnSpc>
                <a:spcPct val="120000"/>
              </a:lnSpc>
            </a:pPr>
            <a:r>
              <a:rPr lang="en-US" sz="2400" dirty="0">
                <a:latin typeface="Segoe Print" pitchFamily="2" charset="0"/>
                <a:cs typeface="msgothic"/>
              </a:rPr>
              <a:t>W</a:t>
            </a:r>
            <a:r>
              <a:rPr lang="en-US" sz="2400" dirty="0" smtClean="0">
                <a:latin typeface="Segoe Print" pitchFamily="2" charset="0"/>
                <a:cs typeface="msgothic"/>
              </a:rPr>
              <a:t>hen </a:t>
            </a:r>
            <a:r>
              <a:rPr lang="en-US" sz="2400" dirty="0">
                <a:latin typeface="Segoe Print" pitchFamily="2" charset="0"/>
                <a:cs typeface="msgothic"/>
              </a:rPr>
              <a:t>the cooler and richer gas </a:t>
            </a:r>
            <a:r>
              <a:rPr lang="en-US" sz="2400" dirty="0" smtClean="0">
                <a:latin typeface="Segoe Print" pitchFamily="2" charset="0"/>
                <a:cs typeface="msgothic"/>
              </a:rPr>
              <a:t>starts </a:t>
            </a:r>
            <a:r>
              <a:rPr lang="en-US" sz="2400" dirty="0">
                <a:latin typeface="Segoe Print" pitchFamily="2" charset="0"/>
                <a:cs typeface="msgothic"/>
              </a:rPr>
              <a:t>flowing back towards  the center, the external cold front lying on the outer extension of the spiral detaches and  it adiabatically expands  outwards. </a:t>
            </a:r>
            <a:r>
              <a:rPr lang="en-US" sz="2400" dirty="0" smtClean="0">
                <a:latin typeface="Segoe Print" pitchFamily="2" charset="0"/>
                <a:cs typeface="msgothic"/>
              </a:rPr>
              <a:t>Cold </a:t>
            </a:r>
            <a:r>
              <a:rPr lang="en-US" sz="2400" dirty="0">
                <a:latin typeface="Segoe Print" pitchFamily="2" charset="0"/>
                <a:cs typeface="msgothic"/>
              </a:rPr>
              <a:t>gas </a:t>
            </a:r>
            <a:r>
              <a:rPr lang="en-US" sz="2400" dirty="0" smtClean="0">
                <a:latin typeface="Segoe Print" pitchFamily="2" charset="0"/>
                <a:cs typeface="msgothic"/>
              </a:rPr>
              <a:t>and </a:t>
            </a:r>
            <a:r>
              <a:rPr lang="en-US" sz="2400" dirty="0">
                <a:latin typeface="Segoe Print" pitchFamily="2" charset="0"/>
                <a:cs typeface="msgothic"/>
              </a:rPr>
              <a:t>metals </a:t>
            </a:r>
            <a:r>
              <a:rPr lang="en-US" sz="2400" dirty="0" smtClean="0">
                <a:latin typeface="Segoe Print" pitchFamily="2" charset="0"/>
                <a:cs typeface="msgothic"/>
              </a:rPr>
              <a:t>spread out and an excess of metal abundance is distributed in  a wide region corresponding to the tail of the spiral structure. </a:t>
            </a:r>
            <a:endParaRPr lang="en-US" sz="2400" dirty="0">
              <a:latin typeface="Segoe Print" pitchFamily="2" charset="0"/>
              <a:cs typeface="ms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FFC000"/>
                </a:solidFill>
              </a:rPr>
              <a:t>Metals in a sloshing scenario</a:t>
            </a:r>
            <a:endParaRPr lang="it-IT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53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5256584"/>
          </a:xfrm>
        </p:spPr>
        <p:txBody>
          <a:bodyPr>
            <a:normAutofit lnSpcReduction="10000"/>
          </a:bodyPr>
          <a:lstStyle/>
          <a:p>
            <a:r>
              <a:rPr lang="it-IT" sz="1800" dirty="0" smtClean="0"/>
              <a:t>We analyzed a long XMM observation of A496 </a:t>
            </a:r>
          </a:p>
          <a:p>
            <a:endParaRPr lang="it-IT" sz="1800" dirty="0" smtClean="0"/>
          </a:p>
          <a:p>
            <a:r>
              <a:rPr lang="it-IT" sz="1800" dirty="0" smtClean="0"/>
              <a:t>We detected 3 cold fronts: the most prominent front is  NNW (r ~60 kpc) of the peak. Two cold fronts are located S of the peak (~ 40 kpc and 160 kpc resp.) . The outermost cold front had not been detected by Chandra.</a:t>
            </a:r>
          </a:p>
          <a:p>
            <a:endParaRPr lang="it-IT" sz="1800" dirty="0"/>
          </a:p>
          <a:p>
            <a:r>
              <a:rPr lang="it-IT" sz="1800" dirty="0" smtClean="0"/>
              <a:t>The temperature and entropy maps show a spiral pattern. The detected cold fronts correspond to the edge of the spiral.</a:t>
            </a:r>
          </a:p>
          <a:p>
            <a:endParaRPr lang="it-IT" sz="1800" dirty="0"/>
          </a:p>
          <a:p>
            <a:r>
              <a:rPr lang="it-IT" sz="1800" dirty="0" smtClean="0"/>
              <a:t>Metal abundances drop across the fronts.</a:t>
            </a:r>
          </a:p>
          <a:p>
            <a:endParaRPr lang="it-IT" sz="1800" dirty="0"/>
          </a:p>
          <a:p>
            <a:r>
              <a:rPr lang="it-IT" sz="1800" dirty="0" smtClean="0"/>
              <a:t>An excess of metallicity has been detected in the regions lying on the spiral; the excess is particularly high  on the tail of the spiral.</a:t>
            </a:r>
          </a:p>
          <a:p>
            <a:endParaRPr lang="it-IT" sz="1800" dirty="0"/>
          </a:p>
          <a:p>
            <a:r>
              <a:rPr lang="it-IT" sz="1800" dirty="0" smtClean="0"/>
              <a:t>We draw a possible scenario for metal behavior during the sloshing mechanism.</a:t>
            </a:r>
          </a:p>
          <a:p>
            <a:pPr marL="109728" indent="0">
              <a:buNone/>
            </a:pPr>
            <a:endParaRPr lang="it-IT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txBody>
          <a:bodyPr/>
          <a:lstStyle/>
          <a:p>
            <a:r>
              <a:rPr lang="it-IT" dirty="0" smtClean="0">
                <a:solidFill>
                  <a:srgbClr val="FFC000"/>
                </a:solidFill>
              </a:rPr>
              <a:t>Summary</a:t>
            </a:r>
            <a:endParaRPr lang="it-IT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70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352" y="118567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rgbClr val="FFC000"/>
                </a:solidFill>
              </a:rPr>
              <a:t>Sloshing cold fronts and metals</a:t>
            </a:r>
            <a:endParaRPr lang="it-IT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1052736"/>
            <a:ext cx="8388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Segoe Print" pitchFamily="2" charset="0"/>
                <a:cs typeface="MV Boli" pitchFamily="2" charset="0"/>
              </a:rPr>
              <a:t>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3528" y="1237402"/>
            <a:ext cx="8568952" cy="507191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2900" dirty="0">
                <a:latin typeface="Segoe Print" pitchFamily="2" charset="0"/>
                <a:cs typeface="MV Boli" pitchFamily="2" charset="0"/>
              </a:rPr>
              <a:t>S</a:t>
            </a:r>
            <a:r>
              <a:rPr lang="en-US" sz="2900" dirty="0" smtClean="0">
                <a:latin typeface="Segoe Print" pitchFamily="2" charset="0"/>
                <a:cs typeface="MV Boli" pitchFamily="2" charset="0"/>
              </a:rPr>
              <a:t>everal </a:t>
            </a:r>
            <a:r>
              <a:rPr lang="en-US" sz="2900" dirty="0">
                <a:latin typeface="Segoe Print" pitchFamily="2" charset="0"/>
                <a:cs typeface="MV Boli" pitchFamily="2" charset="0"/>
              </a:rPr>
              <a:t>clusters </a:t>
            </a:r>
            <a:r>
              <a:rPr lang="en-US" sz="2900" dirty="0" smtClean="0">
                <a:latin typeface="Segoe Print" pitchFamily="2" charset="0"/>
                <a:cs typeface="MV Boli" pitchFamily="2" charset="0"/>
              </a:rPr>
              <a:t>host cold fronts, contact discontinuities associated to cold gas moving in a hotter ambient plasma.</a:t>
            </a:r>
          </a:p>
          <a:p>
            <a:pPr>
              <a:lnSpc>
                <a:spcPct val="120000"/>
              </a:lnSpc>
            </a:pPr>
            <a:endParaRPr lang="en-US" sz="2900" dirty="0">
              <a:latin typeface="Segoe Print" pitchFamily="2" charset="0"/>
              <a:cs typeface="MV Boli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2900" dirty="0" smtClean="0">
                <a:latin typeface="Segoe Print" pitchFamily="2" charset="0"/>
                <a:cs typeface="MV Boli" pitchFamily="2" charset="0"/>
              </a:rPr>
              <a:t>Cold </a:t>
            </a:r>
            <a:r>
              <a:rPr lang="en-US" sz="2900" dirty="0">
                <a:latin typeface="Segoe Print" pitchFamily="2" charset="0"/>
                <a:cs typeface="MV Boli" pitchFamily="2" charset="0"/>
              </a:rPr>
              <a:t>fronts in cool core clusters are thought to be induced by minor mergers and to develop through a </a:t>
            </a:r>
            <a:r>
              <a:rPr lang="en-US" sz="2900" dirty="0" smtClean="0">
                <a:latin typeface="Segoe Print" pitchFamily="2" charset="0"/>
                <a:cs typeface="MV Boli" pitchFamily="2" charset="0"/>
              </a:rPr>
              <a:t>sloshing mechanism (</a:t>
            </a:r>
            <a:r>
              <a:rPr lang="en-US" sz="2900" dirty="0" err="1" smtClean="0">
                <a:latin typeface="Segoe Print" pitchFamily="2" charset="0"/>
                <a:cs typeface="MV Boli" pitchFamily="2" charset="0"/>
              </a:rPr>
              <a:t>Ascasibar</a:t>
            </a:r>
            <a:r>
              <a:rPr lang="en-US" sz="2900" dirty="0" smtClean="0">
                <a:latin typeface="Segoe Print" pitchFamily="2" charset="0"/>
                <a:cs typeface="MV Boli" pitchFamily="2" charset="0"/>
              </a:rPr>
              <a:t> and </a:t>
            </a:r>
            <a:r>
              <a:rPr lang="en-US" sz="2900" dirty="0" err="1" smtClean="0">
                <a:latin typeface="Segoe Print" pitchFamily="2" charset="0"/>
                <a:cs typeface="MV Boli" pitchFamily="2" charset="0"/>
              </a:rPr>
              <a:t>Markevitch</a:t>
            </a:r>
            <a:r>
              <a:rPr lang="en-US" sz="2900" dirty="0" smtClean="0">
                <a:latin typeface="Segoe Print" pitchFamily="2" charset="0"/>
                <a:cs typeface="MV Boli" pitchFamily="2" charset="0"/>
              </a:rPr>
              <a:t> 2006).</a:t>
            </a:r>
            <a:endParaRPr lang="it-IT" sz="2900" dirty="0" smtClean="0"/>
          </a:p>
          <a:p>
            <a:pPr>
              <a:lnSpc>
                <a:spcPct val="120000"/>
              </a:lnSpc>
            </a:pPr>
            <a:endParaRPr lang="it-IT" sz="2900" dirty="0">
              <a:latin typeface="Segoe Print" pitchFamily="2" charset="0"/>
              <a:cs typeface="MV Boli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2900" dirty="0" smtClean="0">
                <a:latin typeface="Segoe Print" pitchFamily="2" charset="0"/>
                <a:cs typeface="MV Boli" pitchFamily="2" charset="0"/>
              </a:rPr>
              <a:t>Among </a:t>
            </a:r>
            <a:r>
              <a:rPr lang="en-US" sz="2900" dirty="0">
                <a:latin typeface="Segoe Print" pitchFamily="2" charset="0"/>
                <a:cs typeface="MV Boli" pitchFamily="2" charset="0"/>
              </a:rPr>
              <a:t>the properties characterizing cold fronts, the metal </a:t>
            </a:r>
            <a:r>
              <a:rPr lang="en-US" sz="2900" dirty="0" smtClean="0">
                <a:latin typeface="Segoe Print" pitchFamily="2" charset="0"/>
                <a:cs typeface="MV Boli" pitchFamily="2" charset="0"/>
              </a:rPr>
              <a:t>abundance </a:t>
            </a:r>
            <a:r>
              <a:rPr lang="en-US" sz="2900" dirty="0">
                <a:latin typeface="Segoe Print" pitchFamily="2" charset="0"/>
                <a:cs typeface="MV Boli" pitchFamily="2" charset="0"/>
              </a:rPr>
              <a:t>across the discontinuity </a:t>
            </a:r>
            <a:r>
              <a:rPr lang="en-US" sz="2900" dirty="0" smtClean="0">
                <a:latin typeface="Segoe Print" pitchFamily="2" charset="0"/>
                <a:cs typeface="MV Boli" pitchFamily="2" charset="0"/>
              </a:rPr>
              <a:t>is only available for a handful of objects (e.g. </a:t>
            </a:r>
            <a:r>
              <a:rPr lang="en-US" sz="2900" dirty="0" err="1" smtClean="0">
                <a:latin typeface="Segoe Print" pitchFamily="2" charset="0"/>
                <a:cs typeface="MV Boli" pitchFamily="2" charset="0"/>
              </a:rPr>
              <a:t>Centaurus</a:t>
            </a:r>
            <a:r>
              <a:rPr lang="en-US" sz="2900" dirty="0" smtClean="0">
                <a:latin typeface="Segoe Print" pitchFamily="2" charset="0"/>
                <a:cs typeface="MV Boli" pitchFamily="2" charset="0"/>
              </a:rPr>
              <a:t>, Perseus) </a:t>
            </a:r>
          </a:p>
          <a:p>
            <a:pPr marL="109728" indent="0">
              <a:lnSpc>
                <a:spcPct val="120000"/>
              </a:lnSpc>
              <a:buNone/>
            </a:pPr>
            <a:r>
              <a:rPr lang="en-US" sz="2900" dirty="0" smtClean="0">
                <a:latin typeface="Segoe Print" pitchFamily="2" charset="0"/>
                <a:cs typeface="MV Boli" pitchFamily="2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900" dirty="0" smtClean="0">
                <a:latin typeface="Segoe Print" pitchFamily="2" charset="0"/>
                <a:cs typeface="MV Boli" pitchFamily="2" charset="0"/>
              </a:rPr>
              <a:t>A </a:t>
            </a:r>
            <a:r>
              <a:rPr lang="en-US" sz="2900" dirty="0">
                <a:latin typeface="Segoe Print" pitchFamily="2" charset="0"/>
                <a:cs typeface="MV Boli" pitchFamily="2" charset="0"/>
              </a:rPr>
              <a:t>general picture for the metal behavior during the evolution of sloshing cold fronts is still missing.</a:t>
            </a:r>
          </a:p>
          <a:p>
            <a:pPr marL="109728" indent="0">
              <a:lnSpc>
                <a:spcPct val="120000"/>
              </a:lnSpc>
              <a:buNone/>
            </a:pPr>
            <a:endParaRPr lang="en-US" sz="2900" b="1" dirty="0">
              <a:latin typeface="Segoe Print" pitchFamily="2" charset="0"/>
              <a:cs typeface="MV Boli" pitchFamily="2" charset="0"/>
            </a:endParaRPr>
          </a:p>
          <a:p>
            <a:pPr>
              <a:lnSpc>
                <a:spcPct val="120000"/>
              </a:lnSpc>
            </a:pPr>
            <a:endParaRPr lang="en-US" sz="3100" dirty="0" smtClean="0">
              <a:latin typeface="Segoe Print" pitchFamily="2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03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27984" y="1196753"/>
            <a:ext cx="4104456" cy="486530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sz="2200" dirty="0" smtClean="0">
                <a:latin typeface="Segoe Print" pitchFamily="2" charset="0"/>
                <a:cs typeface="MV Boli" pitchFamily="2" charset="0"/>
              </a:rPr>
              <a:t>We analyzed  a long (120 </a:t>
            </a:r>
            <a:r>
              <a:rPr lang="en-US" sz="2200" dirty="0" err="1" smtClean="0">
                <a:latin typeface="Segoe Print" pitchFamily="2" charset="0"/>
                <a:cs typeface="MV Boli" pitchFamily="2" charset="0"/>
              </a:rPr>
              <a:t>ksec</a:t>
            </a:r>
            <a:r>
              <a:rPr lang="en-US" sz="2200" dirty="0" smtClean="0">
                <a:latin typeface="Segoe Print" pitchFamily="2" charset="0"/>
                <a:cs typeface="MV Boli" pitchFamily="2" charset="0"/>
              </a:rPr>
              <a:t>) XMM-Newton observation of </a:t>
            </a:r>
            <a:r>
              <a:rPr lang="en-US" sz="2200" dirty="0" smtClean="0">
                <a:solidFill>
                  <a:srgbClr val="FFC000"/>
                </a:solidFill>
                <a:latin typeface="Segoe Print" pitchFamily="2" charset="0"/>
                <a:cs typeface="MV Boli" pitchFamily="2" charset="0"/>
              </a:rPr>
              <a:t>A496</a:t>
            </a:r>
            <a:r>
              <a:rPr lang="en-US" sz="2200" dirty="0" smtClean="0">
                <a:latin typeface="Segoe Print" pitchFamily="2" charset="0"/>
                <a:cs typeface="MV Boli" pitchFamily="2" charset="0"/>
              </a:rPr>
              <a:t> to study the metal distribution in this cluster and its correlation with the cold fronts.</a:t>
            </a:r>
          </a:p>
          <a:p>
            <a:pPr>
              <a:lnSpc>
                <a:spcPct val="120000"/>
              </a:lnSpc>
            </a:pPr>
            <a:endParaRPr lang="en-US" sz="2200" dirty="0" smtClean="0">
              <a:latin typeface="Segoe Print" pitchFamily="2" charset="0"/>
              <a:cs typeface="MV Boli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2200" dirty="0">
                <a:latin typeface="Segoe Print" pitchFamily="2" charset="0"/>
                <a:cs typeface="MV Boli" pitchFamily="2" charset="0"/>
              </a:rPr>
              <a:t>A496 is a nearby (z ~ 0.032)  bright cool core cluster.</a:t>
            </a:r>
          </a:p>
          <a:p>
            <a:pPr marL="109728" indent="0">
              <a:lnSpc>
                <a:spcPct val="120000"/>
              </a:lnSpc>
              <a:buNone/>
            </a:pPr>
            <a:endParaRPr lang="en-US" sz="2200" dirty="0">
              <a:latin typeface="Segoe Print" pitchFamily="2" charset="0"/>
              <a:cs typeface="MV Boli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2200" dirty="0">
                <a:latin typeface="Segoe Print" pitchFamily="2" charset="0"/>
                <a:cs typeface="MV Boli" pitchFamily="2" charset="0"/>
              </a:rPr>
              <a:t>It hosts 4 cold fronts.</a:t>
            </a:r>
          </a:p>
          <a:p>
            <a:pPr>
              <a:lnSpc>
                <a:spcPct val="120000"/>
              </a:lnSpc>
            </a:pPr>
            <a:endParaRPr lang="en-US" sz="2200" dirty="0" smtClean="0">
              <a:latin typeface="Segoe Print" pitchFamily="2" charset="0"/>
              <a:cs typeface="MV Boli" pitchFamily="2" charset="0"/>
            </a:endParaRPr>
          </a:p>
          <a:p>
            <a:pPr marL="109728" indent="0">
              <a:lnSpc>
                <a:spcPct val="120000"/>
              </a:lnSpc>
              <a:buNone/>
            </a:pPr>
            <a:endParaRPr lang="en-US" dirty="0" smtClean="0">
              <a:latin typeface="Segoe Print" pitchFamily="2" charset="0"/>
              <a:cs typeface="MV Boli" pitchFamily="2" charset="0"/>
            </a:endParaRPr>
          </a:p>
          <a:p>
            <a:pPr>
              <a:lnSpc>
                <a:spcPct val="120000"/>
              </a:lnSpc>
            </a:pPr>
            <a:endParaRPr lang="en-US" dirty="0">
              <a:latin typeface="Segoe Print" pitchFamily="2" charset="0"/>
              <a:cs typeface="MV Boli" pitchFamily="2" charset="0"/>
            </a:endParaRPr>
          </a:p>
          <a:p>
            <a:pPr>
              <a:lnSpc>
                <a:spcPct val="120000"/>
              </a:lnSpc>
            </a:pPr>
            <a:endParaRPr lang="en-US" dirty="0">
              <a:latin typeface="Segoe Print" pitchFamily="2" charset="0"/>
              <a:cs typeface="MV Boli" pitchFamily="2" charset="0"/>
            </a:endParaRPr>
          </a:p>
          <a:p>
            <a:pPr>
              <a:lnSpc>
                <a:spcPct val="120000"/>
              </a:lnSpc>
            </a:pPr>
            <a:endParaRPr lang="en-US" dirty="0">
              <a:latin typeface="Segoe Print" pitchFamily="2" charset="0"/>
              <a:cs typeface="MV Boli" pitchFamily="2" charset="0"/>
            </a:endParaRPr>
          </a:p>
          <a:p>
            <a:pPr>
              <a:lnSpc>
                <a:spcPct val="120000"/>
              </a:lnSpc>
            </a:pPr>
            <a:endParaRPr lang="en-US" dirty="0" smtClean="0">
              <a:latin typeface="Segoe Print" pitchFamily="2" charset="0"/>
              <a:cs typeface="MV Boli" pitchFamily="2" charset="0"/>
            </a:endParaRPr>
          </a:p>
          <a:p>
            <a:pPr>
              <a:lnSpc>
                <a:spcPct val="120000"/>
              </a:lnSpc>
            </a:pPr>
            <a:endParaRPr lang="en-US" dirty="0" smtClean="0">
              <a:latin typeface="Segoe Print" pitchFamily="2" charset="0"/>
              <a:cs typeface="MV Boli" pitchFamily="2" charset="0"/>
            </a:endParaRPr>
          </a:p>
          <a:p>
            <a:pPr marL="109728" indent="0">
              <a:lnSpc>
                <a:spcPct val="120000"/>
              </a:lnSpc>
              <a:buNone/>
            </a:pPr>
            <a:endParaRPr lang="en-US" dirty="0">
              <a:latin typeface="Segoe Print" pitchFamily="2" charset="0"/>
              <a:cs typeface="MV Boli" pitchFamily="2" charset="0"/>
            </a:endParaRPr>
          </a:p>
          <a:p>
            <a:pPr>
              <a:lnSpc>
                <a:spcPct val="120000"/>
              </a:lnSpc>
            </a:pPr>
            <a:endParaRPr lang="it-IT" dirty="0" smtClean="0">
              <a:latin typeface="Segoe Print" pitchFamily="2" charset="0"/>
            </a:endParaRPr>
          </a:p>
          <a:p>
            <a:pPr>
              <a:lnSpc>
                <a:spcPct val="120000"/>
              </a:lnSpc>
            </a:pPr>
            <a:endParaRPr lang="it-I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98984"/>
          </a:xfrm>
        </p:spPr>
        <p:txBody>
          <a:bodyPr/>
          <a:lstStyle/>
          <a:p>
            <a:r>
              <a:rPr lang="it-IT" dirty="0" smtClean="0">
                <a:solidFill>
                  <a:srgbClr val="FFC000"/>
                </a:solidFill>
              </a:rPr>
              <a:t>XMM observation of A496</a:t>
            </a:r>
            <a:endParaRPr lang="it-IT" dirty="0">
              <a:solidFill>
                <a:srgbClr val="FFC000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1" y="1772816"/>
            <a:ext cx="4552925" cy="428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8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7" y="941232"/>
            <a:ext cx="4239272" cy="3184146"/>
          </a:xfrm>
        </p:spPr>
        <p:txBody>
          <a:bodyPr>
            <a:normAutofit fontScale="55000" lnSpcReduction="20000"/>
          </a:bodyPr>
          <a:lstStyle/>
          <a:p>
            <a:pPr marL="109728" indent="0">
              <a:lnSpc>
                <a:spcPct val="120000"/>
              </a:lnSpc>
              <a:buNone/>
            </a:pPr>
            <a:r>
              <a:rPr lang="it-IT" sz="2900" dirty="0" smtClean="0"/>
              <a:t>The most prominent SB jump is in the NNW direction (30º-120º). </a:t>
            </a:r>
          </a:p>
          <a:p>
            <a:pPr marL="109728" indent="0">
              <a:lnSpc>
                <a:spcPct val="120000"/>
              </a:lnSpc>
              <a:buNone/>
            </a:pPr>
            <a:endParaRPr lang="it-IT" sz="2900" dirty="0" smtClean="0"/>
          </a:p>
          <a:p>
            <a:pPr marL="109728" indent="0">
              <a:lnSpc>
                <a:spcPct val="120000"/>
              </a:lnSpc>
              <a:buNone/>
            </a:pPr>
            <a:r>
              <a:rPr lang="it-IT" sz="2900" dirty="0" smtClean="0"/>
              <a:t>In the S (240º-330º) direction two fronts are detected. </a:t>
            </a:r>
          </a:p>
          <a:p>
            <a:pPr marL="109728" indent="0">
              <a:lnSpc>
                <a:spcPct val="120000"/>
              </a:lnSpc>
              <a:buNone/>
            </a:pPr>
            <a:endParaRPr lang="it-IT" sz="2900" dirty="0" smtClean="0"/>
          </a:p>
          <a:p>
            <a:pPr marL="109728" indent="0">
              <a:lnSpc>
                <a:spcPct val="120000"/>
              </a:lnSpc>
              <a:buNone/>
            </a:pPr>
            <a:r>
              <a:rPr lang="it-IT" sz="2900" dirty="0" smtClean="0"/>
              <a:t>The main NNW front and the innermost S one had been detected also using Chandra data by Dupke + 2007 who also find a discontinuity close to the center E of the peak</a:t>
            </a:r>
            <a:r>
              <a:rPr lang="it-IT" dirty="0" smtClean="0"/>
              <a:t>.</a:t>
            </a:r>
          </a:p>
          <a:p>
            <a:pPr marL="109728" indent="0">
              <a:lnSpc>
                <a:spcPct val="120000"/>
              </a:lnSpc>
              <a:buNone/>
            </a:pPr>
            <a:endParaRPr lang="it-I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897" y="0"/>
            <a:ext cx="7439900" cy="548680"/>
          </a:xfrm>
        </p:spPr>
        <p:txBody>
          <a:bodyPr>
            <a:normAutofit fontScale="90000"/>
          </a:bodyPr>
          <a:lstStyle/>
          <a:p>
            <a:r>
              <a:rPr lang="it-IT" sz="3200" dirty="0" smtClean="0">
                <a:solidFill>
                  <a:srgbClr val="FFC000"/>
                </a:solidFill>
              </a:rPr>
              <a:t>A496 surface brightness map</a:t>
            </a:r>
            <a:endParaRPr lang="it-IT" sz="3200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507803"/>
            <a:ext cx="4769916" cy="3845560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5796136" y="2408313"/>
            <a:ext cx="1800200" cy="2411858"/>
            <a:chOff x="5796136" y="2408313"/>
            <a:chExt cx="1800200" cy="2411858"/>
          </a:xfrm>
        </p:grpSpPr>
        <p:cxnSp>
          <p:nvCxnSpPr>
            <p:cNvPr id="21" name="Straight Connector 20"/>
            <p:cNvCxnSpPr/>
            <p:nvPr/>
          </p:nvCxnSpPr>
          <p:spPr>
            <a:xfrm flipH="1" flipV="1">
              <a:off x="6012160" y="2408313"/>
              <a:ext cx="432048" cy="1022270"/>
            </a:xfrm>
            <a:prstGeom prst="line">
              <a:avLst/>
            </a:prstGeom>
            <a:ln w="25400" cmpd="sng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6444208" y="2515915"/>
              <a:ext cx="576064" cy="914668"/>
            </a:xfrm>
            <a:prstGeom prst="line">
              <a:avLst/>
            </a:prstGeom>
            <a:ln w="25400" cmpd="sng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6444208" y="3226010"/>
              <a:ext cx="1152128" cy="204573"/>
            </a:xfrm>
            <a:prstGeom prst="line">
              <a:avLst/>
            </a:prstGeom>
            <a:ln w="25400" cmpd="sng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444208" y="3430583"/>
              <a:ext cx="720080" cy="561496"/>
            </a:xfrm>
            <a:prstGeom prst="line">
              <a:avLst/>
            </a:prstGeom>
            <a:ln w="25400" cmpd="sng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5796136" y="3430583"/>
              <a:ext cx="648072" cy="1173564"/>
            </a:xfrm>
            <a:prstGeom prst="line">
              <a:avLst/>
            </a:prstGeom>
            <a:ln w="25400" cmpd="sng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444208" y="3430583"/>
              <a:ext cx="486054" cy="1389588"/>
            </a:xfrm>
            <a:prstGeom prst="line">
              <a:avLst/>
            </a:prstGeom>
            <a:ln w="25400" cmpd="sng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6228184" y="2048272"/>
            <a:ext cx="1584176" cy="3491979"/>
            <a:chOff x="6228184" y="2048272"/>
            <a:chExt cx="1584176" cy="3491979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6524910" y="2048272"/>
              <a:ext cx="279338" cy="7200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7020272" y="2793962"/>
              <a:ext cx="792088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6664580" y="3740051"/>
              <a:ext cx="355692" cy="50405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6228184" y="4820171"/>
              <a:ext cx="72008" cy="720080"/>
            </a:xfrm>
            <a:prstGeom prst="straightConnector1">
              <a:avLst/>
            </a:prstGeom>
            <a:ln>
              <a:solidFill>
                <a:srgbClr val="FFC000"/>
              </a:solidFill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6300192" y="3740051"/>
              <a:ext cx="144016" cy="63735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7596336" y="1628800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C000"/>
                </a:solidFill>
              </a:rPr>
              <a:t>XMM</a:t>
            </a:r>
            <a:endParaRPr lang="it-IT" b="1" dirty="0">
              <a:solidFill>
                <a:srgbClr val="FFC000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251518" y="3992079"/>
            <a:ext cx="3168354" cy="2865921"/>
            <a:chOff x="251517" y="3492814"/>
            <a:chExt cx="5167567" cy="3214091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17" y="3492814"/>
              <a:ext cx="5167567" cy="3214091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1627412" y="6037337"/>
              <a:ext cx="3557500" cy="385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 smtClean="0">
                  <a:solidFill>
                    <a:schemeClr val="bg1"/>
                  </a:solidFill>
                </a:rPr>
                <a:t>Dupke + 2007</a:t>
              </a:r>
              <a:endParaRPr lang="it-IT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972262" y="3642306"/>
              <a:ext cx="2360380" cy="448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smtClean="0">
                  <a:solidFill>
                    <a:schemeClr val="bg1"/>
                  </a:solidFill>
                </a:rPr>
                <a:t>Chandra</a:t>
              </a:r>
              <a:endParaRPr lang="it-IT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7236296" y="2306687"/>
            <a:ext cx="1907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NW (30º-75º) </a:t>
            </a:r>
            <a:endParaRPr lang="it-IT" sz="1600" dirty="0"/>
          </a:p>
        </p:txBody>
      </p:sp>
      <p:sp>
        <p:nvSpPr>
          <p:cNvPr id="54" name="TextBox 53"/>
          <p:cNvSpPr txBox="1"/>
          <p:nvPr/>
        </p:nvSpPr>
        <p:spPr>
          <a:xfrm>
            <a:off x="5652120" y="1628800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N (75º-120º)</a:t>
            </a:r>
            <a:endParaRPr lang="it-IT" sz="1600" dirty="0"/>
          </a:p>
        </p:txBody>
      </p:sp>
      <p:sp>
        <p:nvSpPr>
          <p:cNvPr id="55" name="TextBox 54"/>
          <p:cNvSpPr txBox="1"/>
          <p:nvPr/>
        </p:nvSpPr>
        <p:spPr>
          <a:xfrm>
            <a:off x="6930262" y="3505495"/>
            <a:ext cx="2099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SSW (240º-330º)</a:t>
            </a:r>
            <a:endParaRPr lang="it-IT" sz="1600" dirty="0"/>
          </a:p>
        </p:txBody>
      </p:sp>
      <p:sp>
        <p:nvSpPr>
          <p:cNvPr id="56" name="TextBox 55"/>
          <p:cNvSpPr txBox="1"/>
          <p:nvPr/>
        </p:nvSpPr>
        <p:spPr>
          <a:xfrm>
            <a:off x="4175636" y="4604147"/>
            <a:ext cx="2164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S (240º-285º)</a:t>
            </a:r>
            <a:endParaRPr lang="it-IT" sz="1600" dirty="0"/>
          </a:p>
        </p:txBody>
      </p:sp>
      <p:sp>
        <p:nvSpPr>
          <p:cNvPr id="57" name="TextBox 56"/>
          <p:cNvSpPr txBox="1"/>
          <p:nvPr/>
        </p:nvSpPr>
        <p:spPr>
          <a:xfrm>
            <a:off x="4675665" y="5822709"/>
            <a:ext cx="3977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Chandra </a:t>
            </a:r>
            <a:r>
              <a:rPr lang="it-IT" dirty="0"/>
              <a:t>couldn’t see the outermost S </a:t>
            </a:r>
            <a:r>
              <a:rPr lang="it-IT" dirty="0" smtClean="0"/>
              <a:t>discontinuity. </a:t>
            </a:r>
            <a:endParaRPr lang="it-IT" dirty="0"/>
          </a:p>
          <a:p>
            <a:endParaRPr lang="it-IT" dirty="0"/>
          </a:p>
        </p:txBody>
      </p:sp>
      <p:sp>
        <p:nvSpPr>
          <p:cNvPr id="58" name="TextBox 57"/>
          <p:cNvSpPr txBox="1"/>
          <p:nvPr/>
        </p:nvSpPr>
        <p:spPr>
          <a:xfrm>
            <a:off x="18110" y="469676"/>
            <a:ext cx="858633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indent="0">
              <a:lnSpc>
                <a:spcPct val="120000"/>
              </a:lnSpc>
              <a:buNone/>
            </a:pPr>
            <a:r>
              <a:rPr lang="it-IT" dirty="0"/>
              <a:t>The XMM </a:t>
            </a:r>
            <a:r>
              <a:rPr lang="it-IT" sz="1600" dirty="0"/>
              <a:t>surface</a:t>
            </a:r>
            <a:r>
              <a:rPr lang="it-IT" dirty="0"/>
              <a:t> brightness map reveals a number of discontinuities. </a:t>
            </a:r>
          </a:p>
        </p:txBody>
      </p:sp>
    </p:spTree>
    <p:extLst>
      <p:ext uri="{BB962C8B-B14F-4D97-AF65-F5344CB8AC3E}">
        <p14:creationId xmlns:p14="http://schemas.microsoft.com/office/powerpoint/2010/main" val="61485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836712"/>
            <a:ext cx="8968238" cy="1872208"/>
          </a:xfrm>
        </p:spPr>
        <p:txBody>
          <a:bodyPr>
            <a:noAutofit/>
          </a:bodyPr>
          <a:lstStyle/>
          <a:p>
            <a:r>
              <a:rPr lang="it-IT" sz="1800" dirty="0" smtClean="0"/>
              <a:t>To verify that these discontinuities are cold fronts we need to check the temperature behavior. We use the WVT + Broad Band Fitting method (Rossetti + 2007) to build Surface Brightness and Temperature maps. </a:t>
            </a:r>
          </a:p>
          <a:p>
            <a:endParaRPr lang="it-IT" sz="1800" dirty="0" smtClean="0"/>
          </a:p>
          <a:p>
            <a:r>
              <a:rPr lang="it-IT" sz="1800" dirty="0" smtClean="0"/>
              <a:t>Maps show that the gas inside the fronts is colder than the gas outside the fronts</a:t>
            </a:r>
            <a:endParaRPr lang="it-IT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19" y="116632"/>
            <a:ext cx="8686800" cy="648072"/>
          </a:xfrm>
        </p:spPr>
        <p:txBody>
          <a:bodyPr>
            <a:noAutofit/>
          </a:bodyPr>
          <a:lstStyle/>
          <a:p>
            <a:r>
              <a:rPr lang="it-IT" sz="3200" dirty="0" smtClean="0">
                <a:solidFill>
                  <a:srgbClr val="FFC000"/>
                </a:solidFill>
              </a:rPr>
              <a:t>Surface brightness and temperature maps</a:t>
            </a:r>
            <a:endParaRPr lang="it-IT" sz="3200" dirty="0">
              <a:solidFill>
                <a:srgbClr val="FFC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65" y="2831449"/>
            <a:ext cx="4325599" cy="33705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194" y="2876938"/>
            <a:ext cx="4372666" cy="33705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77465" y="6202046"/>
            <a:ext cx="2316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Surface brightness</a:t>
            </a:r>
            <a:endParaRPr lang="it-IT" dirty="0"/>
          </a:p>
        </p:txBody>
      </p:sp>
      <p:sp>
        <p:nvSpPr>
          <p:cNvPr id="8" name="TextBox 7"/>
          <p:cNvSpPr txBox="1"/>
          <p:nvPr/>
        </p:nvSpPr>
        <p:spPr>
          <a:xfrm>
            <a:off x="4860032" y="6202046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Temperature</a:t>
            </a:r>
            <a:endParaRPr lang="it-IT" sz="20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2483220" y="3437308"/>
            <a:ext cx="722596" cy="2376264"/>
            <a:chOff x="2414318" y="2780928"/>
            <a:chExt cx="722596" cy="2376264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2414318" y="2780928"/>
              <a:ext cx="0" cy="504056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2715808" y="3082770"/>
              <a:ext cx="421106" cy="40442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 flipV="1">
              <a:off x="2414318" y="3890162"/>
              <a:ext cx="150745" cy="330926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 flipV="1">
              <a:off x="2414318" y="4725144"/>
              <a:ext cx="150745" cy="43204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6905147" y="3453003"/>
            <a:ext cx="722596" cy="2376264"/>
            <a:chOff x="2414318" y="2780928"/>
            <a:chExt cx="722596" cy="2376264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2414318" y="2780928"/>
              <a:ext cx="0" cy="504056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>
              <a:off x="2715808" y="3082770"/>
              <a:ext cx="421106" cy="40442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H="1" flipV="1">
              <a:off x="2414318" y="3890162"/>
              <a:ext cx="150745" cy="330926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H="1" flipV="1">
              <a:off x="2414318" y="4725144"/>
              <a:ext cx="150745" cy="43204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6924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178" y="980728"/>
            <a:ext cx="8229600" cy="1165332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it-IT" sz="2000" dirty="0"/>
              <a:t>Starting from the SB and T maps, we built the profiles in the sectors of interest to check the temperature behavior and classify all the detected discontinuities as </a:t>
            </a:r>
            <a:r>
              <a:rPr lang="it-IT" sz="2000" dirty="0">
                <a:solidFill>
                  <a:srgbClr val="FFC000"/>
                </a:solidFill>
              </a:rPr>
              <a:t>cold fronts.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9036496" cy="724942"/>
          </a:xfrm>
        </p:spPr>
        <p:txBody>
          <a:bodyPr>
            <a:noAutofit/>
          </a:bodyPr>
          <a:lstStyle/>
          <a:p>
            <a:r>
              <a:rPr lang="it-IT" sz="2600" dirty="0">
                <a:solidFill>
                  <a:srgbClr val="FFC000"/>
                </a:solidFill>
              </a:rPr>
              <a:t>The NW </a:t>
            </a:r>
            <a:r>
              <a:rPr lang="it-IT" sz="2600" dirty="0" smtClean="0">
                <a:solidFill>
                  <a:srgbClr val="FFC000"/>
                </a:solidFill>
              </a:rPr>
              <a:t>discontinuities: </a:t>
            </a:r>
            <a:r>
              <a:rPr lang="it-IT" sz="2600" dirty="0">
                <a:solidFill>
                  <a:srgbClr val="FFC000"/>
                </a:solidFill>
              </a:rPr>
              <a:t>sectors 30º-75º and 75º-120º</a:t>
            </a:r>
            <a:endParaRPr lang="it-IT" sz="26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5004047" y="4509119"/>
            <a:ext cx="3549938" cy="1542670"/>
            <a:chOff x="5004047" y="4509119"/>
            <a:chExt cx="3549938" cy="15426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272" y="4509120"/>
              <a:ext cx="1533713" cy="154266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047" y="4509119"/>
              <a:ext cx="1542669" cy="1542669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4990284" y="2330726"/>
            <a:ext cx="3531734" cy="1551867"/>
            <a:chOff x="4999366" y="2348880"/>
            <a:chExt cx="3531734" cy="155186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387" y="2348880"/>
              <a:ext cx="1533713" cy="153371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9366" y="2348880"/>
              <a:ext cx="1547350" cy="1551867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556816" y="2899355"/>
            <a:ext cx="7965202" cy="3746384"/>
            <a:chOff x="4999366" y="2348880"/>
            <a:chExt cx="3531734" cy="155186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387" y="2348880"/>
              <a:ext cx="1533713" cy="153371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9366" y="2348880"/>
              <a:ext cx="1547350" cy="1551867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588783" y="3097225"/>
            <a:ext cx="7965202" cy="3548516"/>
            <a:chOff x="5004047" y="4509119"/>
            <a:chExt cx="3549938" cy="154267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272" y="4509120"/>
              <a:ext cx="1533713" cy="154266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047" y="4509119"/>
              <a:ext cx="1542669" cy="1542669"/>
            </a:xfrm>
            <a:prstGeom prst="rect">
              <a:avLst/>
            </a:prstGeom>
          </p:spPr>
        </p:pic>
      </p:grpSp>
      <p:sp>
        <p:nvSpPr>
          <p:cNvPr id="20" name="Rectangle 19"/>
          <p:cNvSpPr/>
          <p:nvPr/>
        </p:nvSpPr>
        <p:spPr>
          <a:xfrm>
            <a:off x="395536" y="2146060"/>
            <a:ext cx="3509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r</a:t>
            </a:r>
            <a:r>
              <a:rPr lang="it-IT" baseline="-25000" dirty="0"/>
              <a:t>cf </a:t>
            </a:r>
            <a:r>
              <a:rPr lang="it-IT" dirty="0" smtClean="0"/>
              <a:t>~ 100 </a:t>
            </a:r>
            <a:r>
              <a:rPr lang="it-IT" dirty="0"/>
              <a:t>arcsec (~ </a:t>
            </a:r>
            <a:r>
              <a:rPr lang="it-IT" dirty="0" smtClean="0"/>
              <a:t>60 </a:t>
            </a:r>
            <a:r>
              <a:rPr lang="it-IT" dirty="0"/>
              <a:t>kpc)</a:t>
            </a:r>
            <a:r>
              <a:rPr lang="it-IT" baseline="-25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783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958 -0.22062 L -1.11111E-6 -4.71785E-6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79" y="110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788 0.25162 L -1.38889E-6 -4.81036E-7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03" y="-1258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843" y="836712"/>
            <a:ext cx="8229600" cy="720080"/>
          </a:xfrm>
        </p:spPr>
        <p:txBody>
          <a:bodyPr>
            <a:normAutofit/>
          </a:bodyPr>
          <a:lstStyle/>
          <a:p>
            <a:r>
              <a:rPr lang="it-IT" sz="1800" dirty="0" smtClean="0"/>
              <a:t>The S sector </a:t>
            </a:r>
            <a:r>
              <a:rPr lang="it-IT" sz="1800" dirty="0"/>
              <a:t>(</a:t>
            </a:r>
            <a:r>
              <a:rPr lang="it-IT" sz="1800" dirty="0" smtClean="0"/>
              <a:t>240º-285º) hosts two cold fronts.</a:t>
            </a:r>
            <a:endParaRPr lang="it-IT" sz="1800" dirty="0">
              <a:solidFill>
                <a:srgbClr val="FFC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014" y="116631"/>
            <a:ext cx="8527465" cy="752749"/>
          </a:xfrm>
        </p:spPr>
        <p:txBody>
          <a:bodyPr>
            <a:noAutofit/>
          </a:bodyPr>
          <a:lstStyle/>
          <a:p>
            <a:r>
              <a:rPr lang="it-IT" sz="2400" dirty="0">
                <a:solidFill>
                  <a:srgbClr val="FFC000"/>
                </a:solidFill>
              </a:rPr>
              <a:t>The S</a:t>
            </a:r>
            <a:r>
              <a:rPr lang="it-IT" sz="2400" dirty="0" smtClean="0">
                <a:solidFill>
                  <a:srgbClr val="FFC000"/>
                </a:solidFill>
              </a:rPr>
              <a:t> </a:t>
            </a:r>
            <a:r>
              <a:rPr lang="it-IT" sz="2400" dirty="0">
                <a:solidFill>
                  <a:srgbClr val="FFC000"/>
                </a:solidFill>
              </a:rPr>
              <a:t>discontinuities: </a:t>
            </a:r>
            <a:r>
              <a:rPr lang="it-IT" sz="2400" dirty="0" smtClean="0">
                <a:solidFill>
                  <a:srgbClr val="FFC000"/>
                </a:solidFill>
              </a:rPr>
              <a:t>sector 240º-285º </a:t>
            </a:r>
            <a:endParaRPr lang="it-IT" sz="2400" dirty="0">
              <a:solidFill>
                <a:srgbClr val="FFC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916833"/>
            <a:ext cx="3355989" cy="33510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16832"/>
            <a:ext cx="3456384" cy="34563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544" y="141277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</a:t>
            </a:r>
            <a:r>
              <a:rPr lang="it-IT" baseline="-25000" dirty="0" smtClean="0"/>
              <a:t>cf 1</a:t>
            </a:r>
            <a:r>
              <a:rPr lang="it-IT" dirty="0" smtClean="0"/>
              <a:t>~ 55 arcsec (~ 40 kpc)</a:t>
            </a:r>
            <a:r>
              <a:rPr lang="it-IT" baseline="-25000" dirty="0" smtClean="0"/>
              <a:t> </a:t>
            </a:r>
            <a:endParaRPr lang="it-IT" baseline="-25000" dirty="0"/>
          </a:p>
        </p:txBody>
      </p:sp>
      <p:sp>
        <p:nvSpPr>
          <p:cNvPr id="9" name="Rectangle 8"/>
          <p:cNvSpPr/>
          <p:nvPr/>
        </p:nvSpPr>
        <p:spPr>
          <a:xfrm>
            <a:off x="4211960" y="1380213"/>
            <a:ext cx="3789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r</a:t>
            </a:r>
            <a:r>
              <a:rPr lang="it-IT" baseline="-25000" dirty="0" smtClean="0"/>
              <a:t>cf2 </a:t>
            </a:r>
            <a:r>
              <a:rPr lang="it-IT" dirty="0"/>
              <a:t>~ </a:t>
            </a:r>
            <a:r>
              <a:rPr lang="it-IT" dirty="0" smtClean="0"/>
              <a:t>240 </a:t>
            </a:r>
            <a:r>
              <a:rPr lang="it-IT" dirty="0"/>
              <a:t>arcsec </a:t>
            </a:r>
            <a:r>
              <a:rPr lang="it-IT" dirty="0" smtClean="0"/>
              <a:t>(~ 160 </a:t>
            </a:r>
            <a:r>
              <a:rPr lang="it-IT" dirty="0"/>
              <a:t>kpc)</a:t>
            </a:r>
            <a:r>
              <a:rPr lang="it-IT" baseline="-25000" dirty="0"/>
              <a:t>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19672" y="5589240"/>
            <a:ext cx="7111128" cy="108012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>
              <a:lnSpc>
                <a:spcPct val="120000"/>
              </a:lnSpc>
            </a:pPr>
            <a:r>
              <a:rPr lang="it-IT" dirty="0" smtClean="0"/>
              <a:t>The presence of multiple cold fronts in a cool core cluster is generally a signature of the onset of the sloshing mechanism. </a:t>
            </a:r>
          </a:p>
          <a:p>
            <a:pPr marL="109728" indent="0">
              <a:buFont typeface="Wingdings 3"/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7358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634082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C000"/>
                </a:solidFill>
              </a:rPr>
              <a:t>Modelization of cold fronts</a:t>
            </a:r>
            <a:endParaRPr lang="it-IT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5" y="926074"/>
            <a:ext cx="2857817" cy="2867826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942636"/>
            <a:ext cx="2882867" cy="286782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926074"/>
            <a:ext cx="2862813" cy="28678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7" y="4077072"/>
            <a:ext cx="1218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30º-75</a:t>
            </a:r>
            <a:r>
              <a:rPr lang="it-IT" dirty="0"/>
              <a:t>º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47864" y="407707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75º-120</a:t>
            </a:r>
            <a:r>
              <a:rPr lang="it-IT" dirty="0"/>
              <a:t>º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00192" y="407707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240º-285</a:t>
            </a:r>
            <a:r>
              <a:rPr lang="it-IT" dirty="0"/>
              <a:t>º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2715" y="4545994"/>
            <a:ext cx="8906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For each cold front we modeled the density profile using two power laws and we derived Mach numbers for all the three sectors</a:t>
            </a:r>
            <a:endParaRPr lang="it-IT" dirty="0"/>
          </a:p>
        </p:txBody>
      </p:sp>
      <p:sp>
        <p:nvSpPr>
          <p:cNvPr id="13" name="TextBox 12"/>
          <p:cNvSpPr txBox="1"/>
          <p:nvPr/>
        </p:nvSpPr>
        <p:spPr>
          <a:xfrm>
            <a:off x="323527" y="5373216"/>
            <a:ext cx="2448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 = 0.72 +/- 0.04</a:t>
            </a:r>
            <a:endParaRPr lang="it-IT" dirty="0"/>
          </a:p>
        </p:txBody>
      </p:sp>
      <p:sp>
        <p:nvSpPr>
          <p:cNvPr id="14" name="TextBox 13"/>
          <p:cNvSpPr txBox="1"/>
          <p:nvPr/>
        </p:nvSpPr>
        <p:spPr>
          <a:xfrm>
            <a:off x="3203848" y="537321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M=0.60 +0.09/-0.11</a:t>
            </a:r>
            <a:endParaRPr lang="it-IT" dirty="0"/>
          </a:p>
        </p:txBody>
      </p:sp>
      <p:sp>
        <p:nvSpPr>
          <p:cNvPr id="15" name="TextBox 14"/>
          <p:cNvSpPr txBox="1"/>
          <p:nvPr/>
        </p:nvSpPr>
        <p:spPr>
          <a:xfrm>
            <a:off x="6300193" y="5373216"/>
            <a:ext cx="2718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M=0.57 +0.19/-0.4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7164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692697"/>
            <a:ext cx="8820472" cy="2645180"/>
          </a:xfrm>
        </p:spPr>
        <p:txBody>
          <a:bodyPr>
            <a:noAutofit/>
          </a:bodyPr>
          <a:lstStyle/>
          <a:p>
            <a:r>
              <a:rPr lang="it-IT" sz="1800" dirty="0" smtClean="0"/>
              <a:t>The temperature map shows the typical spiral-like pattern</a:t>
            </a:r>
            <a:r>
              <a:rPr lang="it-IT" sz="1800" dirty="0" smtClean="0">
                <a:cs typeface="msgothic"/>
              </a:rPr>
              <a:t> which </a:t>
            </a:r>
            <a:r>
              <a:rPr lang="it-IT" sz="1800" dirty="0">
                <a:cs typeface="msgothic"/>
              </a:rPr>
              <a:t>can be found when a sloshing cold front is developing in a cool </a:t>
            </a:r>
            <a:r>
              <a:rPr lang="it-IT" sz="1800" dirty="0" smtClean="0">
                <a:cs typeface="msgothic"/>
              </a:rPr>
              <a:t>core</a:t>
            </a:r>
            <a:r>
              <a:rPr lang="it-IT" sz="1800" dirty="0" smtClean="0"/>
              <a:t>. </a:t>
            </a:r>
          </a:p>
          <a:p>
            <a:endParaRPr lang="it-IT" sz="1800" dirty="0"/>
          </a:p>
          <a:p>
            <a:r>
              <a:rPr lang="en-US" sz="1800" dirty="0" smtClean="0"/>
              <a:t>The </a:t>
            </a:r>
            <a:r>
              <a:rPr lang="en-US" sz="1800" dirty="0"/>
              <a:t>spiral pattern can be better recognized in the </a:t>
            </a:r>
            <a:r>
              <a:rPr lang="en-US" sz="1800" dirty="0" smtClean="0"/>
              <a:t>temperature (T) </a:t>
            </a:r>
            <a:r>
              <a:rPr lang="en-US" sz="1800" dirty="0"/>
              <a:t>and </a:t>
            </a:r>
            <a:r>
              <a:rPr lang="en-US" sz="1800" dirty="0" smtClean="0"/>
              <a:t>entropy (S) </a:t>
            </a:r>
            <a:r>
              <a:rPr lang="en-US" sz="1800" dirty="0" smtClean="0">
                <a:solidFill>
                  <a:srgbClr val="FFC000"/>
                </a:solidFill>
              </a:rPr>
              <a:t>residual </a:t>
            </a:r>
            <a:r>
              <a:rPr lang="en-US" sz="1800" dirty="0">
                <a:solidFill>
                  <a:srgbClr val="FFC000"/>
                </a:solidFill>
              </a:rPr>
              <a:t>maps</a:t>
            </a:r>
            <a:r>
              <a:rPr lang="it-IT" sz="1800" dirty="0" smtClean="0">
                <a:solidFill>
                  <a:srgbClr val="FFC000"/>
                </a:solidFill>
              </a:rPr>
              <a:t> .</a:t>
            </a:r>
          </a:p>
          <a:p>
            <a:endParaRPr lang="it-IT" sz="1800" dirty="0" smtClean="0"/>
          </a:p>
          <a:p>
            <a:r>
              <a:rPr lang="it-IT" sz="1800" dirty="0" smtClean="0"/>
              <a:t>The detected cold fronts correspond to the edge of the spiral. The southern cold front is located at the tail of the spiral.</a:t>
            </a:r>
            <a:endParaRPr lang="it-IT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495" y="0"/>
            <a:ext cx="8229600" cy="864096"/>
          </a:xfrm>
        </p:spPr>
        <p:txBody>
          <a:bodyPr>
            <a:noAutofit/>
          </a:bodyPr>
          <a:lstStyle/>
          <a:p>
            <a:r>
              <a:rPr lang="it-IT" sz="3200" dirty="0" smtClean="0">
                <a:solidFill>
                  <a:srgbClr val="FFC000"/>
                </a:solidFill>
              </a:rPr>
              <a:t>Temperature and entropy residual maps</a:t>
            </a:r>
            <a:endParaRPr lang="it-IT" sz="3200" dirty="0">
              <a:solidFill>
                <a:srgbClr val="FFC000"/>
              </a:solidFill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136239" y="3215487"/>
            <a:ext cx="8540217" cy="3342144"/>
            <a:chOff x="136239" y="3215487"/>
            <a:chExt cx="8540217" cy="3342144"/>
          </a:xfrm>
        </p:grpSpPr>
        <p:sp>
          <p:nvSpPr>
            <p:cNvPr id="5" name="TextBox 4"/>
            <p:cNvSpPr txBox="1"/>
            <p:nvPr/>
          </p:nvSpPr>
          <p:spPr>
            <a:xfrm>
              <a:off x="136239" y="3337877"/>
              <a:ext cx="1752326" cy="367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Temperature</a:t>
              </a:r>
              <a:endParaRPr lang="it-IT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2431" y="3399027"/>
              <a:ext cx="5593730" cy="315860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453322" y="3215487"/>
              <a:ext cx="1223134" cy="367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Entropy</a:t>
              </a:r>
              <a:endParaRPr lang="it-IT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204194" y="3635264"/>
            <a:ext cx="3682101" cy="2783919"/>
            <a:chOff x="3204194" y="3710046"/>
            <a:chExt cx="3682101" cy="2783919"/>
          </a:xfrm>
        </p:grpSpPr>
        <p:grpSp>
          <p:nvGrpSpPr>
            <p:cNvPr id="22" name="Group 21"/>
            <p:cNvGrpSpPr/>
            <p:nvPr/>
          </p:nvGrpSpPr>
          <p:grpSpPr>
            <a:xfrm>
              <a:off x="3204194" y="3710046"/>
              <a:ext cx="905695" cy="2709137"/>
              <a:chOff x="3097399" y="3235760"/>
              <a:chExt cx="932720" cy="2725766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 flipH="1">
                <a:off x="3203848" y="3235760"/>
                <a:ext cx="72008" cy="505000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H="1">
                <a:off x="3563888" y="3536540"/>
                <a:ext cx="466231" cy="404900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H="1" flipV="1">
                <a:off x="3402330" y="4409066"/>
                <a:ext cx="144017" cy="360040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flipV="1">
                <a:off x="3097399" y="5457469"/>
                <a:ext cx="0" cy="504057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>
              <a:off x="5980599" y="3784828"/>
              <a:ext cx="905696" cy="2709137"/>
              <a:chOff x="3097399" y="3235760"/>
              <a:chExt cx="932721" cy="2725766"/>
            </a:xfrm>
          </p:grpSpPr>
          <p:cxnSp>
            <p:nvCxnSpPr>
              <p:cNvPr id="24" name="Straight Arrow Connector 23"/>
              <p:cNvCxnSpPr/>
              <p:nvPr/>
            </p:nvCxnSpPr>
            <p:spPr>
              <a:xfrm flipH="1">
                <a:off x="3203848" y="3235760"/>
                <a:ext cx="72008" cy="503230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H="1">
                <a:off x="3546347" y="3536540"/>
                <a:ext cx="483773" cy="404900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flipH="1" flipV="1">
                <a:off x="3402330" y="4333825"/>
                <a:ext cx="144017" cy="435282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flipV="1">
                <a:off x="3097399" y="5457469"/>
                <a:ext cx="0" cy="504057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488" y="3399027"/>
            <a:ext cx="4295807" cy="335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1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ghizza2">
      <a:majorFont>
        <a:latin typeface="MV Boli"/>
        <a:ea typeface=""/>
        <a:cs typeface=""/>
      </a:majorFont>
      <a:minorFont>
        <a:latin typeface="Segoe Print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1838</TotalTime>
  <Words>1306</Words>
  <Application>Microsoft Office PowerPoint</Application>
  <PresentationFormat>On-screen Show (4:3)</PresentationFormat>
  <Paragraphs>127</Paragraphs>
  <Slides>19</Slides>
  <Notes>2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Concourse</vt:lpstr>
      <vt:lpstr>Metal jumps across sloshing cold fronts:  the case of A496</vt:lpstr>
      <vt:lpstr>Sloshing cold fronts and metals</vt:lpstr>
      <vt:lpstr>XMM observation of A496</vt:lpstr>
      <vt:lpstr>A496 surface brightness map</vt:lpstr>
      <vt:lpstr>Surface brightness and temperature maps</vt:lpstr>
      <vt:lpstr>The NW discontinuities: sectors 30º-75º and 75º-120º</vt:lpstr>
      <vt:lpstr>The S discontinuities: sector 240º-285º </vt:lpstr>
      <vt:lpstr>Modelization of cold fronts</vt:lpstr>
      <vt:lpstr>Temperature and entropy residual maps</vt:lpstr>
      <vt:lpstr>Models for spectral fitting</vt:lpstr>
      <vt:lpstr>Fe abundance across NNW cold fronts</vt:lpstr>
      <vt:lpstr>Fe abundance across the S cold front </vt:lpstr>
      <vt:lpstr>Metallicity  map</vt:lpstr>
      <vt:lpstr>Metals on the spiral</vt:lpstr>
      <vt:lpstr>Metals on the spiral</vt:lpstr>
      <vt:lpstr>Temperature and metallicity maps </vt:lpstr>
      <vt:lpstr>Temperature and Fe profiles on the spiral </vt:lpstr>
      <vt:lpstr>Metals in a sloshing scenario</vt:lpstr>
      <vt:lpstr>Summary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A496</dc:title>
  <dc:creator>simona ghizzardi</dc:creator>
  <cp:lastModifiedBy>simona ghizzardi</cp:lastModifiedBy>
  <cp:revision>81</cp:revision>
  <dcterms:created xsi:type="dcterms:W3CDTF">2012-05-09T10:13:53Z</dcterms:created>
  <dcterms:modified xsi:type="dcterms:W3CDTF">2012-05-20T21:38:12Z</dcterms:modified>
</cp:coreProperties>
</file>